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684" r:id="rId2"/>
    <p:sldMasterId id="2147483685" r:id="rId3"/>
  </p:sldMasterIdLst>
  <p:notesMasterIdLst>
    <p:notesMasterId r:id="rId3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Gill Sans" panose="020B0604020202020204" charset="0"/>
      <p:regular r:id="rId43"/>
      <p:bold r:id="rId44"/>
    </p:embeddedFont>
    <p:embeddedFont>
      <p:font typeface="Impact" panose="020B0806030902050204" pitchFamily="34" charset="0"/>
      <p:regular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9" autoAdjust="0"/>
    <p:restoredTop sz="86467" autoAdjust="0"/>
  </p:normalViewPr>
  <p:slideViewPr>
    <p:cSldViewPr snapToGrid="0">
      <p:cViewPr varScale="1">
        <p:scale>
          <a:sx n="67" d="100"/>
          <a:sy n="67" d="100"/>
        </p:scale>
        <p:origin x="44" y="13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603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4.fntdata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5.fntdata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dbe16fcd96_0_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dbe16fcd96_0_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dbe16fcd96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2dbe16fcd96_0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dbe16fcd96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2dbe16fcd96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29022906d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29022906d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1b7ed99d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1b7ed99d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363cdef9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363cdef92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1b7ed99d9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1b7ed99d93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1b7ed99d93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1b7ed99d93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2efbf2205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2efbf2205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some cases, D grades will be accepted for General Education requirements. D grades are never accepted for major requirements. So any courses you are wanting to transfer in and receive major credits for, need to at least have a C grade. And please make sure you check with your major department to determine if there are any additional grade requirements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1301d616952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1301d616952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2704e17b0d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12704e17b0d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1b7ed99d93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1b7ed99d93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include minors and certificates in this report 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1b7ed99d93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1b7ed99d93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1b7ed99d93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1b7ed99d93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Going over how to use the declaration of major form 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1b7ed99d93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31b7ed99d93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1b7ed99d93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1b7ed99d93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129022906df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129022906df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2bf158b277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2bf158b277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Click the arrow to expand and find out more information about the course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12bf158b277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12bf158b277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12bf158b277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12bf158b277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2dbe16fcd96_0_6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2dbe16fcd96_0_6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2704e17b0d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2704e17b0d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1301d616952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1301d616952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12d2ff187e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12d2ff187e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129022906d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129022906d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2dbe16fcd96_0_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g2dbe16fcd96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301d61695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1301d616952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2704e17b0d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2704e17b0d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2704e17b0d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12704e17b0d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2efbf2205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12efbf2205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2704e17b0d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12704e17b0d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503568cbca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g2503568cbca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dbe16fcd96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2dbe16fcd96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1"/>
          </p:nvPr>
        </p:nvSpPr>
        <p:spPr>
          <a:xfrm rot="5400000">
            <a:off x="3183600" y="-908488"/>
            <a:ext cx="27768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/>
          </p:nvPr>
        </p:nvSpPr>
        <p:spPr>
          <a:xfrm rot="5400000">
            <a:off x="5463750" y="1371629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>
              <a:spcBef>
                <a:spcPts val="64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>
              <a:spcBef>
                <a:spcPts val="560"/>
              </a:spcBef>
              <a:spcAft>
                <a:spcPts val="0"/>
              </a:spcAft>
              <a:buSzPts val="1200"/>
              <a:buChar char="–"/>
              <a:defRPr sz="1200"/>
            </a:lvl2pPr>
            <a:lvl3pPr marL="1371600" lvl="2" indent="-304800">
              <a:spcBef>
                <a:spcPts val="48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>
              <a:spcBef>
                <a:spcPts val="400"/>
              </a:spcBef>
              <a:spcAft>
                <a:spcPts val="0"/>
              </a:spcAft>
              <a:buSzPts val="1200"/>
              <a:buChar char="–"/>
              <a:defRPr sz="1200"/>
            </a:lvl4pPr>
            <a:lvl5pPr marL="2286000" lvl="4" indent="-304800">
              <a:spcBef>
                <a:spcPts val="400"/>
              </a:spcBef>
              <a:spcAft>
                <a:spcPts val="0"/>
              </a:spcAft>
              <a:buSzPts val="1200"/>
              <a:buChar char="»"/>
              <a:defRPr sz="1200"/>
            </a:lvl5pPr>
            <a:lvl6pPr marL="2743200" lvl="5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>
              <a:spcBef>
                <a:spcPts val="64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>
              <a:spcBef>
                <a:spcPts val="560"/>
              </a:spcBef>
              <a:spcAft>
                <a:spcPts val="0"/>
              </a:spcAft>
              <a:buSzPts val="1200"/>
              <a:buChar char="–"/>
              <a:defRPr sz="1200"/>
            </a:lvl2pPr>
            <a:lvl3pPr marL="1371600" lvl="2" indent="-304800">
              <a:spcBef>
                <a:spcPts val="48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>
              <a:spcBef>
                <a:spcPts val="400"/>
              </a:spcBef>
              <a:spcAft>
                <a:spcPts val="0"/>
              </a:spcAft>
              <a:buSzPts val="1200"/>
              <a:buChar char="–"/>
              <a:defRPr sz="1200"/>
            </a:lvl4pPr>
            <a:lvl5pPr marL="2286000" lvl="4" indent="-304800">
              <a:spcBef>
                <a:spcPts val="400"/>
              </a:spcBef>
              <a:spcAft>
                <a:spcPts val="0"/>
              </a:spcAft>
              <a:buSzPts val="1200"/>
              <a:buChar char="»"/>
              <a:defRPr sz="1200"/>
            </a:lvl5pPr>
            <a:lvl6pPr marL="2743200" lvl="5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body" idx="1"/>
          </p:nvPr>
        </p:nvSpPr>
        <p:spPr>
          <a:xfrm>
            <a:off x="311700" y="1222450"/>
            <a:ext cx="85206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>
              <a:spcBef>
                <a:spcPts val="640"/>
              </a:spcBef>
              <a:spcAft>
                <a:spcPts val="0"/>
              </a:spcAft>
              <a:buSzPts val="3200"/>
              <a:buChar char="•"/>
              <a:defRPr/>
            </a:lvl1pPr>
            <a:lvl2pPr marL="914400" lvl="1" indent="-406400">
              <a:spcBef>
                <a:spcPts val="560"/>
              </a:spcBef>
              <a:spcAft>
                <a:spcPts val="0"/>
              </a:spcAft>
              <a:buSzPts val="2800"/>
              <a:buChar char="–"/>
              <a:defRPr/>
            </a:lvl2pPr>
            <a:lvl3pPr marL="1371600" lvl="2" indent="-381000"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3pPr>
            <a:lvl4pPr marL="1828800" lvl="3" indent="-355600"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marL="2286000" lvl="4" indent="-35560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marL="2743200" lvl="5" indent="-3556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marL="3200400" lvl="6" indent="-3556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marL="3657600" lvl="7" indent="-3556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marL="4114800" lvl="8" indent="-3556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 title="scalloped circle"/>
          <p:cNvSpPr/>
          <p:nvPr/>
        </p:nvSpPr>
        <p:spPr>
          <a:xfrm>
            <a:off x="2667762" y="473202"/>
            <a:ext cx="3926681" cy="3921919"/>
          </a:xfrm>
          <a:custGeom>
            <a:avLst/>
            <a:gdLst/>
            <a:ahLst/>
            <a:cxnLst/>
            <a:rect l="l" t="t" r="r" b="b"/>
            <a:pathLst>
              <a:path w="3298" h="3294" extrusionOk="0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90" name="Google Shape;90;p16"/>
          <p:cNvSpPr txBox="1">
            <a:spLocks noGrp="1"/>
          </p:cNvSpPr>
          <p:nvPr>
            <p:ph type="ctrTitle"/>
          </p:nvPr>
        </p:nvSpPr>
        <p:spPr>
          <a:xfrm>
            <a:off x="808892" y="823791"/>
            <a:ext cx="7738800" cy="3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Impact"/>
              <a:buNone/>
              <a:defRPr sz="7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1"/>
          </p:nvPr>
        </p:nvSpPr>
        <p:spPr>
          <a:xfrm>
            <a:off x="1661284" y="4484397"/>
            <a:ext cx="6034200" cy="5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1500" b="1" i="0" cap="none">
                <a:solidFill>
                  <a:schemeClr val="dk2"/>
                </a:solidFill>
              </a:defRPr>
            </a:lvl1pPr>
            <a:lvl2pPr lvl="1" algn="ctr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dt" idx="10"/>
          </p:nvPr>
        </p:nvSpPr>
        <p:spPr>
          <a:xfrm>
            <a:off x="808892" y="4781759"/>
            <a:ext cx="1747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95E04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ftr" idx="11"/>
          </p:nvPr>
        </p:nvSpPr>
        <p:spPr>
          <a:xfrm>
            <a:off x="3135249" y="4781759"/>
            <a:ext cx="30861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95E04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sldNum" idx="12"/>
          </p:nvPr>
        </p:nvSpPr>
        <p:spPr>
          <a:xfrm>
            <a:off x="6800413" y="4781759"/>
            <a:ext cx="17472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16" title="left edge border"/>
          <p:cNvSpPr/>
          <p:nvPr/>
        </p:nvSpPr>
        <p:spPr>
          <a:xfrm>
            <a:off x="0" y="0"/>
            <a:ext cx="2127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title"/>
          </p:nvPr>
        </p:nvSpPr>
        <p:spPr>
          <a:xfrm>
            <a:off x="938759" y="286789"/>
            <a:ext cx="7633800" cy="11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body" idx="1"/>
          </p:nvPr>
        </p:nvSpPr>
        <p:spPr>
          <a:xfrm>
            <a:off x="938759" y="1714501"/>
            <a:ext cx="7633800" cy="26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6pPr>
            <a:lvl7pPr marL="3200400" lvl="6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8pPr>
            <a:lvl9pPr marL="4114800" lvl="8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dt" idx="10"/>
          </p:nvPr>
        </p:nvSpPr>
        <p:spPr>
          <a:xfrm>
            <a:off x="938759" y="4781759"/>
            <a:ext cx="1747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ftr" idx="11"/>
          </p:nvPr>
        </p:nvSpPr>
        <p:spPr>
          <a:xfrm>
            <a:off x="3028950" y="4781759"/>
            <a:ext cx="30861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ldNum" idx="12"/>
          </p:nvPr>
        </p:nvSpPr>
        <p:spPr>
          <a:xfrm>
            <a:off x="6457951" y="4781759"/>
            <a:ext cx="21147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2432197" y="805416"/>
            <a:ext cx="6140400" cy="30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300"/>
              <a:buFont typeface="Impact"/>
              <a:buNone/>
              <a:defRPr sz="63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body" idx="1"/>
          </p:nvPr>
        </p:nvSpPr>
        <p:spPr>
          <a:xfrm>
            <a:off x="2432198" y="3869836"/>
            <a:ext cx="5263200" cy="7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1500" b="1" i="0" cap="none">
                <a:solidFill>
                  <a:schemeClr val="accent1"/>
                </a:solidFill>
              </a:defRPr>
            </a:lvl1pPr>
            <a:lvl2pPr marL="914400" lvl="1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6pPr>
            <a:lvl7pPr marL="3200400" lvl="6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7pPr>
            <a:lvl8pPr marL="3657600" lvl="7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8pPr>
            <a:lvl9pPr marL="4114800" lvl="8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dt" idx="10"/>
          </p:nvPr>
        </p:nvSpPr>
        <p:spPr>
          <a:xfrm>
            <a:off x="2427410" y="4781759"/>
            <a:ext cx="1120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ftr" idx="11"/>
          </p:nvPr>
        </p:nvSpPr>
        <p:spPr>
          <a:xfrm>
            <a:off x="3959298" y="4781759"/>
            <a:ext cx="30861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ldNum" idx="12"/>
          </p:nvPr>
        </p:nvSpPr>
        <p:spPr>
          <a:xfrm>
            <a:off x="7456826" y="4781759"/>
            <a:ext cx="11157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8" name="Google Shape;108;p18" title="left scallop shape"/>
          <p:cNvGrpSpPr/>
          <p:nvPr/>
        </p:nvGrpSpPr>
        <p:grpSpPr>
          <a:xfrm>
            <a:off x="0" y="0"/>
            <a:ext cx="2110978" cy="5143500"/>
            <a:chOff x="0" y="0"/>
            <a:chExt cx="2814638" cy="6858000"/>
          </a:xfrm>
        </p:grpSpPr>
        <p:sp>
          <p:nvSpPr>
            <p:cNvPr id="109" name="Google Shape;109;p18" title="left scallop shape"/>
            <p:cNvSpPr/>
            <p:nvPr/>
          </p:nvSpPr>
          <p:spPr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l" t="t" r="r" b="b"/>
              <a:pathLst>
                <a:path w="1773" h="4320" extrusionOk="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0" name="Google Shape;110;p18" title="left scallop inline"/>
            <p:cNvSpPr/>
            <p:nvPr/>
          </p:nvSpPr>
          <p:spPr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l" t="t" r="r" b="b"/>
              <a:pathLst>
                <a:path w="1037" h="4320" extrusionOk="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938759" y="286789"/>
            <a:ext cx="7633800" cy="11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body" idx="1"/>
          </p:nvPr>
        </p:nvSpPr>
        <p:spPr>
          <a:xfrm>
            <a:off x="942975" y="1714500"/>
            <a:ext cx="3600600" cy="27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6pPr>
            <a:lvl7pPr marL="3200400" lvl="6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8pPr>
            <a:lvl9pPr marL="4114800" lvl="8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2"/>
          </p:nvPr>
        </p:nvSpPr>
        <p:spPr>
          <a:xfrm>
            <a:off x="4985847" y="1714500"/>
            <a:ext cx="3600600" cy="27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6pPr>
            <a:lvl7pPr marL="3200400" lvl="6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8pPr>
            <a:lvl9pPr marL="4114800" lvl="8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9"/>
          <p:cNvSpPr txBox="1">
            <a:spLocks noGrp="1"/>
          </p:cNvSpPr>
          <p:nvPr>
            <p:ph type="dt" idx="10"/>
          </p:nvPr>
        </p:nvSpPr>
        <p:spPr>
          <a:xfrm>
            <a:off x="938759" y="4781759"/>
            <a:ext cx="1747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ftr" idx="11"/>
          </p:nvPr>
        </p:nvSpPr>
        <p:spPr>
          <a:xfrm>
            <a:off x="3028950" y="4781759"/>
            <a:ext cx="30861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ldNum" idx="12"/>
          </p:nvPr>
        </p:nvSpPr>
        <p:spPr>
          <a:xfrm>
            <a:off x="6457951" y="4781759"/>
            <a:ext cx="21147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title"/>
          </p:nvPr>
        </p:nvSpPr>
        <p:spPr>
          <a:xfrm>
            <a:off x="939546" y="285750"/>
            <a:ext cx="7629600" cy="11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body" idx="1"/>
          </p:nvPr>
        </p:nvSpPr>
        <p:spPr>
          <a:xfrm>
            <a:off x="938759" y="1649725"/>
            <a:ext cx="36006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 cap="none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/>
            </a:lvl2pPr>
            <a:lvl3pPr marL="1371600" lvl="2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body" idx="2"/>
          </p:nvPr>
        </p:nvSpPr>
        <p:spPr>
          <a:xfrm>
            <a:off x="942975" y="2181826"/>
            <a:ext cx="3600600" cy="22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6pPr>
            <a:lvl7pPr marL="3200400" lvl="6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8pPr>
            <a:lvl9pPr marL="4114800" lvl="8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3"/>
          </p:nvPr>
        </p:nvSpPr>
        <p:spPr>
          <a:xfrm>
            <a:off x="4975398" y="1649725"/>
            <a:ext cx="36006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 cap="none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/>
            </a:lvl2pPr>
            <a:lvl3pPr marL="1371600" lvl="2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body" idx="4"/>
          </p:nvPr>
        </p:nvSpPr>
        <p:spPr>
          <a:xfrm>
            <a:off x="4975398" y="2181826"/>
            <a:ext cx="3600600" cy="22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6pPr>
            <a:lvl7pPr marL="3200400" lvl="6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8pPr>
            <a:lvl9pPr marL="4114800" lvl="8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dt" idx="10"/>
          </p:nvPr>
        </p:nvSpPr>
        <p:spPr>
          <a:xfrm>
            <a:off x="938759" y="4781759"/>
            <a:ext cx="1747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ftr" idx="11"/>
          </p:nvPr>
        </p:nvSpPr>
        <p:spPr>
          <a:xfrm>
            <a:off x="3028950" y="4781759"/>
            <a:ext cx="30861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sldNum" idx="12"/>
          </p:nvPr>
        </p:nvSpPr>
        <p:spPr>
          <a:xfrm>
            <a:off x="6457951" y="4781759"/>
            <a:ext cx="21147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>
            <a:spLocks noGrp="1"/>
          </p:cNvSpPr>
          <p:nvPr>
            <p:ph type="title"/>
          </p:nvPr>
        </p:nvSpPr>
        <p:spPr>
          <a:xfrm>
            <a:off x="938759" y="286789"/>
            <a:ext cx="7633800" cy="11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1"/>
          <p:cNvSpPr txBox="1">
            <a:spLocks noGrp="1"/>
          </p:cNvSpPr>
          <p:nvPr>
            <p:ph type="dt" idx="10"/>
          </p:nvPr>
        </p:nvSpPr>
        <p:spPr>
          <a:xfrm>
            <a:off x="938759" y="4781759"/>
            <a:ext cx="1747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1"/>
          <p:cNvSpPr txBox="1">
            <a:spLocks noGrp="1"/>
          </p:cNvSpPr>
          <p:nvPr>
            <p:ph type="ftr" idx="11"/>
          </p:nvPr>
        </p:nvSpPr>
        <p:spPr>
          <a:xfrm>
            <a:off x="3028950" y="4781759"/>
            <a:ext cx="30861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1"/>
          <p:cNvSpPr txBox="1">
            <a:spLocks noGrp="1"/>
          </p:cNvSpPr>
          <p:nvPr>
            <p:ph type="sldNum" idx="12"/>
          </p:nvPr>
        </p:nvSpPr>
        <p:spPr>
          <a:xfrm>
            <a:off x="6457951" y="4781759"/>
            <a:ext cx="21147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457200" y="1817911"/>
            <a:ext cx="8229600" cy="27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dt" idx="10"/>
          </p:nvPr>
        </p:nvSpPr>
        <p:spPr>
          <a:xfrm>
            <a:off x="938759" y="4781759"/>
            <a:ext cx="1747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2"/>
          <p:cNvSpPr txBox="1">
            <a:spLocks noGrp="1"/>
          </p:cNvSpPr>
          <p:nvPr>
            <p:ph type="ftr" idx="11"/>
          </p:nvPr>
        </p:nvSpPr>
        <p:spPr>
          <a:xfrm>
            <a:off x="3028950" y="4781759"/>
            <a:ext cx="30861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sldNum" idx="12"/>
          </p:nvPr>
        </p:nvSpPr>
        <p:spPr>
          <a:xfrm>
            <a:off x="6457951" y="4781759"/>
            <a:ext cx="21147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 title="right scallop background shape"/>
          <p:cNvSpPr/>
          <p:nvPr/>
        </p:nvSpPr>
        <p:spPr>
          <a:xfrm>
            <a:off x="5542359" y="0"/>
            <a:ext cx="3601641" cy="51435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38" name="Google Shape;138;p23"/>
          <p:cNvSpPr txBox="1">
            <a:spLocks noGrp="1"/>
          </p:cNvSpPr>
          <p:nvPr>
            <p:ph type="title"/>
          </p:nvPr>
        </p:nvSpPr>
        <p:spPr>
          <a:xfrm>
            <a:off x="6253413" y="342899"/>
            <a:ext cx="2319000" cy="8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Gill Sans"/>
              <a:buNone/>
              <a:defRPr sz="1400" b="1" i="0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3"/>
          <p:cNvSpPr txBox="1">
            <a:spLocks noGrp="1"/>
          </p:cNvSpPr>
          <p:nvPr>
            <p:ph type="body" idx="1"/>
          </p:nvPr>
        </p:nvSpPr>
        <p:spPr>
          <a:xfrm>
            <a:off x="573788" y="690283"/>
            <a:ext cx="4618800" cy="3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619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2100"/>
              <a:buChar char="–"/>
              <a:defRPr sz="2100"/>
            </a:lvl2pPr>
            <a:lvl3pPr marL="1371600" lvl="2" indent="-3429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238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Char char="–"/>
              <a:defRPr sz="1500"/>
            </a:lvl4pPr>
            <a:lvl5pPr marL="2286000" lvl="4" indent="-3238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 sz="1500"/>
            </a:lvl5pPr>
            <a:lvl6pPr marL="2743200" lvl="5" indent="-3238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Char char="–"/>
              <a:defRPr sz="1500"/>
            </a:lvl6pPr>
            <a:lvl7pPr marL="3200400" lvl="6" indent="-3238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 sz="1500"/>
            </a:lvl7pPr>
            <a:lvl8pPr marL="3657600" lvl="7" indent="-3238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Char char="–"/>
              <a:defRPr sz="1500"/>
            </a:lvl8pPr>
            <a:lvl9pPr marL="4114800" lvl="8" indent="-3238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body" idx="2"/>
          </p:nvPr>
        </p:nvSpPr>
        <p:spPr>
          <a:xfrm>
            <a:off x="6253414" y="1306002"/>
            <a:ext cx="2319000" cy="31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2"/>
                </a:solidFill>
              </a:defRPr>
            </a:lvl1pPr>
            <a:lvl2pPr marL="914400" lvl="1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41" name="Google Shape;141;p23"/>
          <p:cNvSpPr txBox="1">
            <a:spLocks noGrp="1"/>
          </p:cNvSpPr>
          <p:nvPr>
            <p:ph type="dt" idx="10"/>
          </p:nvPr>
        </p:nvSpPr>
        <p:spPr>
          <a:xfrm>
            <a:off x="573788" y="4781759"/>
            <a:ext cx="924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3"/>
          <p:cNvSpPr txBox="1">
            <a:spLocks noGrp="1"/>
          </p:cNvSpPr>
          <p:nvPr>
            <p:ph type="ftr" idx="11"/>
          </p:nvPr>
        </p:nvSpPr>
        <p:spPr>
          <a:xfrm>
            <a:off x="1577715" y="4781759"/>
            <a:ext cx="26115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3"/>
          <p:cNvSpPr txBox="1">
            <a:spLocks noGrp="1"/>
          </p:cNvSpPr>
          <p:nvPr>
            <p:ph type="sldNum" idx="12"/>
          </p:nvPr>
        </p:nvSpPr>
        <p:spPr>
          <a:xfrm>
            <a:off x="4268261" y="4781759"/>
            <a:ext cx="9243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4" name="Google Shape;144;p23" title="left edge border"/>
          <p:cNvSpPr/>
          <p:nvPr/>
        </p:nvSpPr>
        <p:spPr>
          <a:xfrm>
            <a:off x="0" y="0"/>
            <a:ext cx="2127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>
            <a:spLocks noGrp="1"/>
          </p:cNvSpPr>
          <p:nvPr>
            <p:ph type="pic" idx="2"/>
          </p:nvPr>
        </p:nvSpPr>
        <p:spPr>
          <a:xfrm>
            <a:off x="212598" y="0"/>
            <a:ext cx="55167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ill Sans"/>
              <a:buNone/>
              <a:defRPr sz="21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Gill Sans"/>
              <a:buNone/>
              <a:defRPr sz="15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Gill Sans"/>
              <a:buNone/>
              <a:defRPr sz="15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Gill Sans"/>
              <a:buNone/>
              <a:defRPr sz="15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7" name="Google Shape;147;p24" title="right scallop background shape"/>
          <p:cNvSpPr/>
          <p:nvPr/>
        </p:nvSpPr>
        <p:spPr>
          <a:xfrm>
            <a:off x="5542359" y="0"/>
            <a:ext cx="3601641" cy="51435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48" name="Google Shape;148;p24" title="left edge border"/>
          <p:cNvSpPr/>
          <p:nvPr/>
        </p:nvSpPr>
        <p:spPr>
          <a:xfrm>
            <a:off x="0" y="0"/>
            <a:ext cx="2127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4"/>
          <p:cNvSpPr txBox="1">
            <a:spLocks noGrp="1"/>
          </p:cNvSpPr>
          <p:nvPr>
            <p:ph type="title"/>
          </p:nvPr>
        </p:nvSpPr>
        <p:spPr>
          <a:xfrm>
            <a:off x="6253412" y="342900"/>
            <a:ext cx="2319000" cy="8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Gill Sans"/>
              <a:buNone/>
              <a:defRPr sz="1400" b="1" i="0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4"/>
          <p:cNvSpPr txBox="1">
            <a:spLocks noGrp="1"/>
          </p:cNvSpPr>
          <p:nvPr>
            <p:ph type="body" idx="1"/>
          </p:nvPr>
        </p:nvSpPr>
        <p:spPr>
          <a:xfrm>
            <a:off x="6253412" y="1306002"/>
            <a:ext cx="2319000" cy="31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2"/>
                </a:solidFill>
              </a:defRPr>
            </a:lvl1pPr>
            <a:lvl2pPr marL="914400" lvl="1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dt" idx="10"/>
          </p:nvPr>
        </p:nvSpPr>
        <p:spPr>
          <a:xfrm>
            <a:off x="574463" y="4781759"/>
            <a:ext cx="924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ftr" idx="11"/>
          </p:nvPr>
        </p:nvSpPr>
        <p:spPr>
          <a:xfrm>
            <a:off x="1577716" y="4781759"/>
            <a:ext cx="26115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sldNum" idx="12"/>
          </p:nvPr>
        </p:nvSpPr>
        <p:spPr>
          <a:xfrm>
            <a:off x="4265676" y="4781759"/>
            <a:ext cx="9258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"/>
          <p:cNvSpPr txBox="1">
            <a:spLocks noGrp="1"/>
          </p:cNvSpPr>
          <p:nvPr>
            <p:ph type="title"/>
          </p:nvPr>
        </p:nvSpPr>
        <p:spPr>
          <a:xfrm>
            <a:off x="938759" y="286789"/>
            <a:ext cx="7633800" cy="11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5"/>
          <p:cNvSpPr txBox="1">
            <a:spLocks noGrp="1"/>
          </p:cNvSpPr>
          <p:nvPr>
            <p:ph type="body" idx="1"/>
          </p:nvPr>
        </p:nvSpPr>
        <p:spPr>
          <a:xfrm rot="5400000">
            <a:off x="3408000" y="-754799"/>
            <a:ext cx="2695200" cy="76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6pPr>
            <a:lvl7pPr marL="3200400" lvl="6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8pPr>
            <a:lvl9pPr marL="4114800" lvl="8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25"/>
          <p:cNvSpPr txBox="1">
            <a:spLocks noGrp="1"/>
          </p:cNvSpPr>
          <p:nvPr>
            <p:ph type="dt" idx="10"/>
          </p:nvPr>
        </p:nvSpPr>
        <p:spPr>
          <a:xfrm>
            <a:off x="938759" y="4781759"/>
            <a:ext cx="1747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5"/>
          <p:cNvSpPr txBox="1">
            <a:spLocks noGrp="1"/>
          </p:cNvSpPr>
          <p:nvPr>
            <p:ph type="ftr" idx="11"/>
          </p:nvPr>
        </p:nvSpPr>
        <p:spPr>
          <a:xfrm>
            <a:off x="3028950" y="4781759"/>
            <a:ext cx="30861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5"/>
          <p:cNvSpPr txBox="1">
            <a:spLocks noGrp="1"/>
          </p:cNvSpPr>
          <p:nvPr>
            <p:ph type="sldNum" idx="12"/>
          </p:nvPr>
        </p:nvSpPr>
        <p:spPr>
          <a:xfrm>
            <a:off x="6457951" y="4781759"/>
            <a:ext cx="21147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6"/>
          <p:cNvSpPr txBox="1">
            <a:spLocks noGrp="1"/>
          </p:cNvSpPr>
          <p:nvPr>
            <p:ph type="title"/>
          </p:nvPr>
        </p:nvSpPr>
        <p:spPr>
          <a:xfrm rot="5400000">
            <a:off x="6009190" y="1827440"/>
            <a:ext cx="4200300" cy="11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body" idx="1"/>
          </p:nvPr>
        </p:nvSpPr>
        <p:spPr>
          <a:xfrm rot="5400000">
            <a:off x="1990114" y="-760211"/>
            <a:ext cx="4200300" cy="6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6pPr>
            <a:lvl7pPr marL="3200400" lvl="6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–"/>
              <a:defRPr/>
            </a:lvl8pPr>
            <a:lvl9pPr marL="4114800" lvl="8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dt" idx="10"/>
          </p:nvPr>
        </p:nvSpPr>
        <p:spPr>
          <a:xfrm>
            <a:off x="938759" y="4781759"/>
            <a:ext cx="1747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ftr" idx="11"/>
          </p:nvPr>
        </p:nvSpPr>
        <p:spPr>
          <a:xfrm>
            <a:off x="3028950" y="4781759"/>
            <a:ext cx="30861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sldNum" idx="12"/>
          </p:nvPr>
        </p:nvSpPr>
        <p:spPr>
          <a:xfrm>
            <a:off x="6457951" y="4781759"/>
            <a:ext cx="21147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8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8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9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body" idx="1"/>
          </p:nvPr>
        </p:nvSpPr>
        <p:spPr>
          <a:xfrm>
            <a:off x="457200" y="1817911"/>
            <a:ext cx="8229600" cy="27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0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30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3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4" name="Google Shape;184;p31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5" name="Google Shape;185;p3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Google Shape;186;p3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7" name="Google Shape;187;p3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2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91" name="Google Shape;191;p32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2" name="Google Shape;192;p32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93" name="Google Shape;193;p32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4" name="Google Shape;194;p3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5" name="Google Shape;195;p3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Google Shape;196;p3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3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3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0" name="Google Shape;200;p3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1" name="Google Shape;201;p3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4" name="Google Shape;204;p3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5" name="Google Shape;205;p3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5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35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09" name="Google Shape;209;p35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10" name="Google Shape;210;p3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1" name="Google Shape;211;p3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2" name="Google Shape;212;p3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6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6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216" name="Google Shape;216;p36"/>
          <p:cNvSpPr txBox="1">
            <a:spLocks noGrp="1"/>
          </p:cNvSpPr>
          <p:nvPr>
            <p:ph type="body" idx="1"/>
          </p:nvPr>
        </p:nvSpPr>
        <p:spPr>
          <a:xfrm>
            <a:off x="1792288" y="4025504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17" name="Google Shape;217;p3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8" name="Google Shape;218;p3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9" name="Google Shape;219;p3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7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7"/>
          <p:cNvSpPr txBox="1">
            <a:spLocks noGrp="1"/>
          </p:cNvSpPr>
          <p:nvPr>
            <p:ph type="body" idx="1"/>
          </p:nvPr>
        </p:nvSpPr>
        <p:spPr>
          <a:xfrm rot="5400000">
            <a:off x="3183600" y="-908488"/>
            <a:ext cx="27768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" name="Google Shape;223;p3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4" name="Google Shape;224;p3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5" name="Google Shape;225;p3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 txBox="1">
            <a:spLocks noGrp="1"/>
          </p:cNvSpPr>
          <p:nvPr>
            <p:ph type="title"/>
          </p:nvPr>
        </p:nvSpPr>
        <p:spPr>
          <a:xfrm rot="5400000">
            <a:off x="5463750" y="1371629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8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3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0" name="Google Shape;230;p3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1" name="Google Shape;231;p3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1792288" y="4025504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817911"/>
            <a:ext cx="8229600" cy="27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349250" y="1"/>
            <a:ext cx="8794800" cy="618000"/>
          </a:xfrm>
          <a:prstGeom prst="rect">
            <a:avLst/>
          </a:prstGeom>
          <a:gradFill>
            <a:gsLst>
              <a:gs pos="0">
                <a:srgbClr val="FFFFFF"/>
              </a:gs>
              <a:gs pos="16000">
                <a:srgbClr val="FFFFFF"/>
              </a:gs>
              <a:gs pos="100000">
                <a:srgbClr val="FEB7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Google Shape;9;p1" descr="UMBC-orientation-text-version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28588" y="89298"/>
            <a:ext cx="1194196" cy="4988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/>
          <p:nvPr/>
        </p:nvSpPr>
        <p:spPr>
          <a:xfrm>
            <a:off x="0" y="4980385"/>
            <a:ext cx="9144000" cy="1632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FFF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938759" y="286789"/>
            <a:ext cx="7633800" cy="11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Impact"/>
              <a:buNone/>
              <a:defRPr sz="3800" b="0" i="0" u="none" strike="noStrike" cap="non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938759" y="1714501"/>
            <a:ext cx="7633800" cy="26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238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sz="14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048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2984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Gill Sans"/>
              <a:buChar char="–"/>
              <a:defRPr sz="11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2984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984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Gill Sans"/>
              <a:buChar char="–"/>
              <a:defRPr sz="11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984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984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Gill Sans"/>
              <a:buChar char="–"/>
              <a:defRPr sz="11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9845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dt" idx="10"/>
          </p:nvPr>
        </p:nvSpPr>
        <p:spPr>
          <a:xfrm>
            <a:off x="938759" y="4781759"/>
            <a:ext cx="1747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ftr" idx="11"/>
          </p:nvPr>
        </p:nvSpPr>
        <p:spPr>
          <a:xfrm>
            <a:off x="3028950" y="4781759"/>
            <a:ext cx="30861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6457951" y="4781759"/>
            <a:ext cx="21147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" name="Google Shape;86;p15" title="Left scallop edge"/>
          <p:cNvSpPr/>
          <p:nvPr/>
        </p:nvSpPr>
        <p:spPr>
          <a:xfrm>
            <a:off x="0" y="0"/>
            <a:ext cx="664369" cy="5143500"/>
          </a:xfrm>
          <a:custGeom>
            <a:avLst/>
            <a:gdLst/>
            <a:ahLst/>
            <a:cxnLst/>
            <a:rect l="l" t="t" r="r" b="b"/>
            <a:pathLst>
              <a:path w="558" h="4320" extrusionOk="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7" name="Google Shape;87;p15" title="right edge border"/>
          <p:cNvSpPr/>
          <p:nvPr/>
        </p:nvSpPr>
        <p:spPr>
          <a:xfrm>
            <a:off x="8931402" y="0"/>
            <a:ext cx="2127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594">
          <p15:clr>
            <a:srgbClr val="F26B43"/>
          </p15:clr>
        </p15:guide>
        <p15:guide id="2" pos="5400">
          <p15:clr>
            <a:srgbClr val="F26B43"/>
          </p15:clr>
        </p15:guide>
        <p15:guide id="3" orient="horz" pos="3006">
          <p15:clr>
            <a:srgbClr val="F26B43"/>
          </p15:clr>
        </p15:guide>
        <p15:guide id="4" orient="horz" pos="1080">
          <p15:clr>
            <a:srgbClr val="F26B43"/>
          </p15:clr>
        </p15:guide>
        <p15:guide id="5" orient="horz" pos="2790">
          <p15:clr>
            <a:srgbClr val="F26B43"/>
          </p15:clr>
        </p15:guide>
        <p15:guide id="6" orient="horz" pos="1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7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8" name="Google Shape;168;p27"/>
          <p:cNvSpPr txBox="1">
            <a:spLocks noGrp="1"/>
          </p:cNvSpPr>
          <p:nvPr>
            <p:ph type="body" idx="1"/>
          </p:nvPr>
        </p:nvSpPr>
        <p:spPr>
          <a:xfrm>
            <a:off x="457200" y="1817911"/>
            <a:ext cx="8229600" cy="27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Google Shape;169;p27"/>
          <p:cNvSpPr/>
          <p:nvPr/>
        </p:nvSpPr>
        <p:spPr>
          <a:xfrm>
            <a:off x="349250" y="1"/>
            <a:ext cx="8794800" cy="618000"/>
          </a:xfrm>
          <a:prstGeom prst="rect">
            <a:avLst/>
          </a:prstGeom>
          <a:gradFill>
            <a:gsLst>
              <a:gs pos="0">
                <a:srgbClr val="FFFFFF"/>
              </a:gs>
              <a:gs pos="16000">
                <a:srgbClr val="FFFFFF"/>
              </a:gs>
              <a:gs pos="100000">
                <a:srgbClr val="FEB71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27" descr="UMBC-orientation-text-version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28588" y="89298"/>
            <a:ext cx="1194196" cy="498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7"/>
          <p:cNvSpPr/>
          <p:nvPr/>
        </p:nvSpPr>
        <p:spPr>
          <a:xfrm>
            <a:off x="0" y="4980385"/>
            <a:ext cx="9144000" cy="1632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FFF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sign.umbc.edu/secure/prd/FormToDocuSign/Form2DS.php?cfg=RR_CourseReview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orientationadvising@umbc.edu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advising.umbc.edu/post-orientation-2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9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Enrollment 101/301</a:t>
            </a:r>
            <a:endParaRPr sz="4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Academic Advising &amp; Registration</a:t>
            </a:r>
            <a:endParaRPr sz="4000" dirty="0"/>
          </a:p>
        </p:txBody>
      </p:sp>
      <p:sp>
        <p:nvSpPr>
          <p:cNvPr id="237" name="Google Shape;237;p39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"/>
              <a:t>Presented by the Office for Academic &amp; Pre-Professional Advising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8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Curriculum</a:t>
            </a:r>
            <a:endParaRPr dirty="0"/>
          </a:p>
        </p:txBody>
      </p:sp>
      <p:sp>
        <p:nvSpPr>
          <p:cNvPr id="300" name="Google Shape;300;p48"/>
          <p:cNvSpPr txBox="1">
            <a:spLocks noGrp="1"/>
          </p:cNvSpPr>
          <p:nvPr>
            <p:ph type="body" idx="1"/>
          </p:nvPr>
        </p:nvSpPr>
        <p:spPr>
          <a:xfrm>
            <a:off x="457200" y="1817911"/>
            <a:ext cx="8229600" cy="2776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1" name="Google Shape;301;p48" descr="Social Work Curriculum Prerequisites and core courses/field placement. Minor typically requires 18 credits. Read slide for more informati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087" y="71162"/>
            <a:ext cx="8877825" cy="500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9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Intro Social Work Courses</a:t>
            </a:r>
            <a:endParaRPr dirty="0"/>
          </a:p>
        </p:txBody>
      </p:sp>
      <p:sp>
        <p:nvSpPr>
          <p:cNvPr id="307" name="Google Shape;307;p49"/>
          <p:cNvSpPr txBox="1">
            <a:spLocks noGrp="1"/>
          </p:cNvSpPr>
          <p:nvPr>
            <p:ph type="body" idx="1"/>
          </p:nvPr>
        </p:nvSpPr>
        <p:spPr>
          <a:xfrm>
            <a:off x="457200" y="1817911"/>
            <a:ext cx="8229600" cy="2776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8" name="Google Shape;308;p49" descr="Introductory Social Work Courses. Read slide for more informati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3285"/>
            <a:ext cx="9144000" cy="51511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0"/>
          <p:cNvSpPr txBox="1">
            <a:spLocks noGrp="1"/>
          </p:cNvSpPr>
          <p:nvPr>
            <p:ph type="title"/>
          </p:nvPr>
        </p:nvSpPr>
        <p:spPr>
          <a:xfrm>
            <a:off x="457200" y="796686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Program</a:t>
            </a:r>
            <a:endParaRPr dirty="0"/>
          </a:p>
        </p:txBody>
      </p:sp>
      <p:sp>
        <p:nvSpPr>
          <p:cNvPr id="314" name="Google Shape;314;p50"/>
          <p:cNvSpPr txBox="1">
            <a:spLocks noGrp="1"/>
          </p:cNvSpPr>
          <p:nvPr>
            <p:ph type="body" idx="1"/>
          </p:nvPr>
        </p:nvSpPr>
        <p:spPr>
          <a:xfrm>
            <a:off x="457200" y="1817911"/>
            <a:ext cx="8229600" cy="2776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5" name="Google Shape;315;p50" descr="Social Work Program Associate Dean and Chair, Dr. Shelly Wiechel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04" y="0"/>
            <a:ext cx="913049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1"/>
          <p:cNvSpPr txBox="1">
            <a:spLocks noGrp="1"/>
          </p:cNvSpPr>
          <p:nvPr>
            <p:ph type="title"/>
          </p:nvPr>
        </p:nvSpPr>
        <p:spPr>
          <a:xfrm>
            <a:off x="1942700" y="72930"/>
            <a:ext cx="7077000" cy="44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Academic Planning Tools</a:t>
            </a:r>
            <a:endParaRPr dirty="0"/>
          </a:p>
        </p:txBody>
      </p:sp>
      <p:sp>
        <p:nvSpPr>
          <p:cNvPr id="320" name="Google Shape;320;p51"/>
          <p:cNvSpPr txBox="1">
            <a:spLocks noGrp="1"/>
          </p:cNvSpPr>
          <p:nvPr>
            <p:ph type="body" idx="1"/>
          </p:nvPr>
        </p:nvSpPr>
        <p:spPr>
          <a:xfrm>
            <a:off x="112950" y="1183350"/>
            <a:ext cx="5142000" cy="2776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spcBef>
                <a:spcPts val="360"/>
              </a:spcBef>
              <a:spcAft>
                <a:spcPts val="0"/>
              </a:spcAft>
              <a:buSzPts val="2800"/>
              <a:buChar char="•"/>
            </a:pPr>
            <a:r>
              <a:rPr lang="en" sz="2800"/>
              <a:t>UMBC Degree Components</a:t>
            </a:r>
            <a:endParaRPr sz="28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/>
              <a:t>myUMBC Profile</a:t>
            </a:r>
            <a:endParaRPr sz="28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/>
              <a:t>Transfer Credit Report</a:t>
            </a:r>
            <a:endParaRPr sz="28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/>
              <a:t>Degree Audit</a:t>
            </a:r>
            <a:endParaRPr sz="28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/>
              <a:t>Academic Pathways</a:t>
            </a:r>
            <a:endParaRPr sz="28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/>
              <a:t>Class Search</a:t>
            </a:r>
            <a:endParaRPr sz="2800"/>
          </a:p>
        </p:txBody>
      </p:sp>
      <p:pic>
        <p:nvPicPr>
          <p:cNvPr id="322" name="Google Shape;322;p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2925" y="1149700"/>
            <a:ext cx="4267200" cy="28440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2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ambria"/>
                <a:ea typeface="Cambria"/>
                <a:cs typeface="Cambria"/>
                <a:sym typeface="Cambria"/>
              </a:rPr>
              <a:t>UMBC Degree Components Breakdown </a:t>
            </a:r>
            <a:endParaRPr b="1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ambria"/>
                <a:ea typeface="Cambria"/>
                <a:cs typeface="Cambria"/>
                <a:sym typeface="Cambria"/>
              </a:rPr>
              <a:t> </a:t>
            </a:r>
            <a:endParaRPr b="1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29" name="Google Shape;329;p52"/>
          <p:cNvSpPr txBox="1">
            <a:spLocks noGrp="1"/>
          </p:cNvSpPr>
          <p:nvPr>
            <p:ph type="body" idx="2"/>
          </p:nvPr>
        </p:nvSpPr>
        <p:spPr>
          <a:xfrm>
            <a:off x="204050" y="1222450"/>
            <a:ext cx="47625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endParaRPr sz="202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25" b="1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University Requirements </a:t>
            </a:r>
            <a:endParaRPr sz="2025" b="1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2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	120 total credits </a:t>
            </a:r>
            <a:endParaRPr sz="202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2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	45 upper level credits </a:t>
            </a:r>
            <a:endParaRPr sz="202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2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	30 credits done in residency at UMBC </a:t>
            </a:r>
            <a:endParaRPr sz="202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2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	1 writing intensive course </a:t>
            </a:r>
            <a:endParaRPr sz="1900"/>
          </a:p>
        </p:txBody>
      </p:sp>
      <p:sp>
        <p:nvSpPr>
          <p:cNvPr id="330" name="Google Shape;330;p52"/>
          <p:cNvSpPr txBox="1"/>
          <p:nvPr/>
        </p:nvSpPr>
        <p:spPr>
          <a:xfrm>
            <a:off x="349850" y="3765650"/>
            <a:ext cx="4470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latin typeface="Cambria"/>
                <a:ea typeface="Cambria"/>
                <a:cs typeface="Cambria"/>
                <a:sym typeface="Cambria"/>
              </a:rPr>
              <a:t>Major, minor, certificate programs </a:t>
            </a:r>
            <a:endParaRPr sz="2100" b="1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28" name="Google Shape;328;p52"/>
          <p:cNvSpPr txBox="1">
            <a:spLocks noGrp="1"/>
          </p:cNvSpPr>
          <p:nvPr>
            <p:ph type="body" idx="1"/>
          </p:nvPr>
        </p:nvSpPr>
        <p:spPr>
          <a:xfrm>
            <a:off x="5144100" y="1387800"/>
            <a:ext cx="3999900" cy="375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3351" b="1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UMBC GEP Requirements </a:t>
            </a:r>
            <a:endParaRPr sz="3351" b="1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45720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48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ENGL 100 or ENGL 110</a:t>
            </a:r>
            <a:endParaRPr sz="248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45720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48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3 Arts/Humanities courses</a:t>
            </a:r>
            <a:endParaRPr sz="248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45720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48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3 Social Sciences</a:t>
            </a:r>
            <a:endParaRPr sz="248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45720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48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1 Math </a:t>
            </a:r>
            <a:endParaRPr sz="248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45720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48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2 Science (one must have a lab)</a:t>
            </a:r>
            <a:endParaRPr sz="248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48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1-2 Culture courses</a:t>
            </a:r>
            <a:endParaRPr sz="248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48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1 course (B.S. students) </a:t>
            </a:r>
            <a:endParaRPr sz="248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48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OR </a:t>
            </a:r>
            <a:endParaRPr sz="248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48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2 courses (B.A. students)</a:t>
            </a:r>
            <a:endParaRPr sz="248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45720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" sz="2485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Language 201 </a:t>
            </a:r>
            <a:endParaRPr sz="2485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7916"/>
              </a:lnSpc>
              <a:spcBef>
                <a:spcPts val="640"/>
              </a:spcBef>
              <a:spcAft>
                <a:spcPts val="0"/>
              </a:spcAft>
              <a:buNone/>
            </a:pPr>
            <a:endParaRPr sz="1100" b="1" i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3"/>
          <p:cNvSpPr txBox="1">
            <a:spLocks noGrp="1"/>
          </p:cNvSpPr>
          <p:nvPr>
            <p:ph type="title" idx="4294967295"/>
          </p:nvPr>
        </p:nvSpPr>
        <p:spPr>
          <a:xfrm>
            <a:off x="1518775" y="0"/>
            <a:ext cx="8088600" cy="404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Course Considerations for your First Semester </a:t>
            </a:r>
          </a:p>
        </p:txBody>
      </p:sp>
      <p:sp>
        <p:nvSpPr>
          <p:cNvPr id="335" name="Google Shape;335;p53"/>
          <p:cNvSpPr txBox="1">
            <a:spLocks noGrp="1"/>
          </p:cNvSpPr>
          <p:nvPr>
            <p:ph type="body" idx="1"/>
          </p:nvPr>
        </p:nvSpPr>
        <p:spPr>
          <a:xfrm>
            <a:off x="396250" y="809075"/>
            <a:ext cx="4962600" cy="406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55600" algn="l" rtl="0">
              <a:spcBef>
                <a:spcPts val="64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These courses are foundational!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Often they are pre-reqs for higher level courses (ENGL for many majors, MATH for most STEM majors)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ENGL helps build essential skills in writing, critical thinking and helps students engage with peers, faculty and campus resources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MATH is sequential- Starting early is crucial for building the foundation you need to move forward to higher level MATH and science courses</a:t>
            </a:r>
            <a:endParaRPr b="1"/>
          </a:p>
        </p:txBody>
      </p:sp>
      <p:pic>
        <p:nvPicPr>
          <p:cNvPr id="337" name="Google Shape;337;p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5425" y="2941650"/>
            <a:ext cx="3019425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1638" y="809063"/>
            <a:ext cx="2466975" cy="185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4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ambria"/>
                <a:ea typeface="Cambria"/>
                <a:cs typeface="Cambria"/>
                <a:sym typeface="Cambria"/>
              </a:rPr>
              <a:t>Academic Planning Tools </a:t>
            </a:r>
            <a:endParaRPr b="1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44" name="Google Shape;344;p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925" y="1306275"/>
            <a:ext cx="5976900" cy="3532424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54"/>
          <p:cNvSpPr txBox="1"/>
          <p:nvPr/>
        </p:nvSpPr>
        <p:spPr>
          <a:xfrm>
            <a:off x="6536400" y="978700"/>
            <a:ext cx="2295900" cy="3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ambria"/>
                <a:ea typeface="Cambria"/>
                <a:cs typeface="Cambria"/>
                <a:sym typeface="Cambria"/>
              </a:rPr>
              <a:t>Degree Audit </a:t>
            </a:r>
            <a:r>
              <a:rPr lang="en">
                <a:latin typeface="Cambria"/>
                <a:ea typeface="Cambria"/>
                <a:cs typeface="Cambria"/>
                <a:sym typeface="Cambria"/>
              </a:rPr>
              <a:t>- progress towards all requirements 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ambria"/>
                <a:ea typeface="Cambria"/>
                <a:cs typeface="Cambria"/>
                <a:sym typeface="Cambria"/>
              </a:rPr>
              <a:t>What if Degree Audit </a:t>
            </a:r>
            <a:r>
              <a:rPr lang="en">
                <a:latin typeface="Cambria"/>
                <a:ea typeface="Cambria"/>
                <a:cs typeface="Cambria"/>
                <a:sym typeface="Cambria"/>
              </a:rPr>
              <a:t>- will let you set a different major or degree program to see requirements and how much progress you’ve made 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ambria"/>
                <a:ea typeface="Cambria"/>
                <a:cs typeface="Cambria"/>
                <a:sym typeface="Cambria"/>
              </a:rPr>
              <a:t>Advising profile</a:t>
            </a:r>
            <a:r>
              <a:rPr lang="en">
                <a:latin typeface="Cambria"/>
                <a:ea typeface="Cambria"/>
                <a:cs typeface="Cambria"/>
                <a:sym typeface="Cambria"/>
              </a:rPr>
              <a:t> - major, milestones, math placement, transfer credit 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ambria"/>
                <a:ea typeface="Cambria"/>
                <a:cs typeface="Cambria"/>
                <a:sym typeface="Cambria"/>
              </a:rPr>
              <a:t>Advising notes</a:t>
            </a:r>
            <a:r>
              <a:rPr lang="en">
                <a:latin typeface="Cambria"/>
                <a:ea typeface="Cambria"/>
                <a:cs typeface="Cambria"/>
                <a:sym typeface="Cambria"/>
              </a:rPr>
              <a:t> - notes from sessions with your academic advisor(s) 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81900"/>
            <a:ext cx="4293950" cy="4779699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55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42603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ambria"/>
                <a:ea typeface="Cambria"/>
                <a:cs typeface="Cambria"/>
                <a:sym typeface="Cambria"/>
              </a:rPr>
              <a:t>Viewing your Degree Audit</a:t>
            </a:r>
            <a:endParaRPr b="1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52" name="Google Shape;352;p55"/>
          <p:cNvSpPr txBox="1">
            <a:spLocks noGrp="1"/>
          </p:cNvSpPr>
          <p:nvPr>
            <p:ph type="body" idx="1"/>
          </p:nvPr>
        </p:nvSpPr>
        <p:spPr>
          <a:xfrm>
            <a:off x="311700" y="1222450"/>
            <a:ext cx="42603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i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" i="1">
                <a:latin typeface="Cambria"/>
                <a:ea typeface="Cambria"/>
                <a:cs typeface="Cambria"/>
                <a:sym typeface="Cambria"/>
              </a:rPr>
              <a:t>View all progress towards all </a:t>
            </a:r>
            <a:endParaRPr i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" i="1">
                <a:latin typeface="Cambria"/>
                <a:ea typeface="Cambria"/>
                <a:cs typeface="Cambria"/>
                <a:sym typeface="Cambria"/>
              </a:rPr>
              <a:t>University, GEP, majors, minors, and</a:t>
            </a:r>
            <a:endParaRPr i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" i="1">
                <a:latin typeface="Cambria"/>
                <a:ea typeface="Cambria"/>
                <a:cs typeface="Cambria"/>
                <a:sym typeface="Cambria"/>
              </a:rPr>
              <a:t>Certificate programs </a:t>
            </a:r>
            <a:endParaRPr i="1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6"/>
          <p:cNvSpPr txBox="1">
            <a:spLocks noGrp="1"/>
          </p:cNvSpPr>
          <p:nvPr>
            <p:ph type="title"/>
          </p:nvPr>
        </p:nvSpPr>
        <p:spPr>
          <a:xfrm>
            <a:off x="914400" y="3"/>
            <a:ext cx="8229600" cy="590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Transfer Credit Report</a:t>
            </a:r>
            <a:endParaRPr/>
          </a:p>
        </p:txBody>
      </p:sp>
      <p:pic>
        <p:nvPicPr>
          <p:cNvPr id="358" name="Google Shape;358;p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733" t="16377" r="4266" b="5412"/>
          <a:stretch/>
        </p:blipFill>
        <p:spPr>
          <a:xfrm>
            <a:off x="1052525" y="936575"/>
            <a:ext cx="7038926" cy="3582475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2475" y="2310750"/>
            <a:ext cx="783000" cy="5220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7"/>
          <p:cNvSpPr txBox="1">
            <a:spLocks noGrp="1"/>
          </p:cNvSpPr>
          <p:nvPr>
            <p:ph type="title"/>
          </p:nvPr>
        </p:nvSpPr>
        <p:spPr>
          <a:xfrm>
            <a:off x="625375" y="67904"/>
            <a:ext cx="8229600" cy="56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Course Review Process</a:t>
            </a:r>
            <a:endParaRPr dirty="0"/>
          </a:p>
        </p:txBody>
      </p:sp>
      <p:sp>
        <p:nvSpPr>
          <p:cNvPr id="365" name="Google Shape;365;p57"/>
          <p:cNvSpPr txBox="1">
            <a:spLocks noGrp="1"/>
          </p:cNvSpPr>
          <p:nvPr>
            <p:ph type="body" idx="1"/>
          </p:nvPr>
        </p:nvSpPr>
        <p:spPr>
          <a:xfrm>
            <a:off x="457200" y="948246"/>
            <a:ext cx="8229600" cy="370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" sz="5850" b="1" dirty="0"/>
              <a:t>When to Submit a Course Review form:</a:t>
            </a:r>
            <a:endParaRPr sz="5850" b="1" dirty="0"/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ct val="43137"/>
              <a:buFont typeface="Arial"/>
              <a:buNone/>
            </a:pPr>
            <a:endParaRPr sz="2550" b="1" dirty="0"/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" sz="5750" dirty="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en" sz="5750" dirty="0"/>
              <a:t>Need a specific course for your major or minor</a:t>
            </a:r>
            <a:endParaRPr sz="5750" dirty="0"/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" sz="5750" dirty="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en" sz="5750" dirty="0"/>
              <a:t>Prerequisite for a course</a:t>
            </a:r>
            <a:endParaRPr sz="5750" dirty="0"/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" sz="5750" dirty="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en" sz="5750" dirty="0"/>
              <a:t>General Education requirement</a:t>
            </a:r>
            <a:endParaRPr sz="5750" dirty="0"/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ctr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ct val="28139"/>
              <a:buFont typeface="Arial"/>
              <a:buNone/>
            </a:pPr>
            <a:r>
              <a:rPr lang="en-US" sz="3909" u="sng" dirty="0">
                <a:solidFill>
                  <a:schemeClr val="hlink"/>
                </a:solidFill>
                <a:hlinkClick r:id="rId3"/>
              </a:rPr>
              <a:t>Course Review</a:t>
            </a:r>
            <a:endParaRPr sz="3909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0"/>
          <p:cNvSpPr txBox="1">
            <a:spLocks noGrp="1"/>
          </p:cNvSpPr>
          <p:nvPr>
            <p:ph type="title"/>
          </p:nvPr>
        </p:nvSpPr>
        <p:spPr>
          <a:xfrm>
            <a:off x="457200" y="796675"/>
            <a:ext cx="46863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Today We’ll Discuss…</a:t>
            </a:r>
            <a:endParaRPr sz="3200" dirty="0"/>
          </a:p>
        </p:txBody>
      </p:sp>
      <p:sp>
        <p:nvSpPr>
          <p:cNvPr id="243" name="Google Shape;243;p40"/>
          <p:cNvSpPr txBox="1">
            <a:spLocks noGrp="1"/>
          </p:cNvSpPr>
          <p:nvPr>
            <p:ph type="body" idx="1"/>
          </p:nvPr>
        </p:nvSpPr>
        <p:spPr>
          <a:xfrm>
            <a:off x="457200" y="1817900"/>
            <a:ext cx="5561400" cy="2776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 dirty="0"/>
              <a:t>Academic Advising at UMBC</a:t>
            </a:r>
            <a:endParaRPr sz="2800"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 dirty="0"/>
              <a:t>Building your Class Schedule</a:t>
            </a:r>
            <a:endParaRPr sz="2800"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 dirty="0"/>
              <a:t>Academic Planning Tools</a:t>
            </a:r>
            <a:endParaRPr sz="2800"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 dirty="0"/>
              <a:t>Preparing for Advising Checklist</a:t>
            </a:r>
            <a:endParaRPr sz="2800"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 dirty="0"/>
              <a:t>After Orientation</a:t>
            </a:r>
            <a:endParaRPr sz="2800" dirty="0"/>
          </a:p>
        </p:txBody>
      </p:sp>
      <p:pic>
        <p:nvPicPr>
          <p:cNvPr id="244" name="Google Shape;244;p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8072" y="1090313"/>
            <a:ext cx="2898728" cy="296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5950" y="1655300"/>
            <a:ext cx="4820049" cy="2163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58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ambria"/>
                <a:ea typeface="Cambria"/>
                <a:cs typeface="Cambria"/>
                <a:sym typeface="Cambria"/>
              </a:rPr>
              <a:t>Creating a What-If Degree Audit </a:t>
            </a:r>
            <a:endParaRPr b="1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72" name="Google Shape;372;p58"/>
          <p:cNvSpPr txBox="1">
            <a:spLocks noGrp="1"/>
          </p:cNvSpPr>
          <p:nvPr>
            <p:ph type="body" idx="1"/>
          </p:nvPr>
        </p:nvSpPr>
        <p:spPr>
          <a:xfrm>
            <a:off x="480100" y="1452225"/>
            <a:ext cx="38820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" i="1">
                <a:latin typeface="Cambria"/>
                <a:ea typeface="Cambria"/>
                <a:cs typeface="Cambria"/>
                <a:sym typeface="Cambria"/>
              </a:rPr>
              <a:t>Click on link in myUMBC </a:t>
            </a:r>
            <a:endParaRPr i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" i="1">
                <a:latin typeface="Cambria"/>
                <a:ea typeface="Cambria"/>
                <a:cs typeface="Cambria"/>
                <a:sym typeface="Cambria"/>
              </a:rPr>
              <a:t>Click on “Create new report” </a:t>
            </a:r>
            <a:endParaRPr i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" i="1">
                <a:latin typeface="Cambria"/>
                <a:ea typeface="Cambria"/>
                <a:cs typeface="Cambria"/>
                <a:sym typeface="Cambria"/>
              </a:rPr>
              <a:t>Choose areas of study you are interested in </a:t>
            </a:r>
            <a:endParaRPr i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" i="1">
                <a:latin typeface="Cambria"/>
                <a:ea typeface="Cambria"/>
                <a:cs typeface="Cambria"/>
                <a:sym typeface="Cambria"/>
              </a:rPr>
              <a:t>This will show you requirements and how much progress you’ve made </a:t>
            </a:r>
            <a:endParaRPr i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" i="1">
                <a:latin typeface="Cambria"/>
                <a:ea typeface="Cambria"/>
                <a:cs typeface="Cambria"/>
                <a:sym typeface="Cambria"/>
              </a:rPr>
              <a:t>Will not make any official changes! </a:t>
            </a:r>
            <a:endParaRPr i="1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9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ambria"/>
                <a:ea typeface="Cambria"/>
                <a:cs typeface="Cambria"/>
                <a:sym typeface="Cambria"/>
              </a:rPr>
              <a:t>Exploring Academic Pathways </a:t>
            </a:r>
            <a:endParaRPr b="1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78" name="Google Shape;378;p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0475" y="1500495"/>
            <a:ext cx="7832025" cy="33946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0"/>
          <p:cNvSpPr txBox="1">
            <a:spLocks noGrp="1"/>
          </p:cNvSpPr>
          <p:nvPr>
            <p:ph type="title"/>
          </p:nvPr>
        </p:nvSpPr>
        <p:spPr>
          <a:xfrm>
            <a:off x="362325" y="82750"/>
            <a:ext cx="85206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ambria"/>
                <a:ea typeface="Cambria"/>
                <a:cs typeface="Cambria"/>
                <a:sym typeface="Cambria"/>
              </a:rPr>
              <a:t>Changing or Updating your major </a:t>
            </a:r>
            <a:endParaRPr b="1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84" name="Google Shape;384;p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200" y="1055575"/>
            <a:ext cx="5233724" cy="345655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60"/>
          <p:cNvSpPr txBox="1"/>
          <p:nvPr/>
        </p:nvSpPr>
        <p:spPr>
          <a:xfrm>
            <a:off x="6532200" y="729000"/>
            <a:ext cx="2300100" cy="41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Cambria"/>
              <a:buChar char="-"/>
            </a:pPr>
            <a:r>
              <a:rPr lang="en" sz="1700" b="1" i="1">
                <a:latin typeface="Cambria"/>
                <a:ea typeface="Cambria"/>
                <a:cs typeface="Cambria"/>
                <a:sym typeface="Cambria"/>
              </a:rPr>
              <a:t>Provide student information </a:t>
            </a:r>
            <a:endParaRPr sz="17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Cambria"/>
              <a:buChar char="-"/>
            </a:pPr>
            <a:r>
              <a:rPr lang="en" sz="1700" b="1" i="1">
                <a:latin typeface="Cambria"/>
                <a:ea typeface="Cambria"/>
                <a:cs typeface="Cambria"/>
                <a:sym typeface="Cambria"/>
              </a:rPr>
              <a:t>Indicate B.A. or B.S. </a:t>
            </a:r>
            <a:endParaRPr sz="17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Cambria"/>
              <a:buChar char="-"/>
            </a:pPr>
            <a:r>
              <a:rPr lang="en" sz="1700" b="1" i="1">
                <a:latin typeface="Cambria"/>
                <a:ea typeface="Cambria"/>
                <a:cs typeface="Cambria"/>
                <a:sym typeface="Cambria"/>
              </a:rPr>
              <a:t>Advisor signature needed for major changes </a:t>
            </a:r>
            <a:endParaRPr sz="17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Cambria"/>
              <a:buChar char="-"/>
            </a:pPr>
            <a:r>
              <a:rPr lang="en" sz="1700" b="1" i="1">
                <a:latin typeface="Cambria"/>
                <a:ea typeface="Cambria"/>
                <a:cs typeface="Cambria"/>
                <a:sym typeface="Cambria"/>
              </a:rPr>
              <a:t>Take note of specific advisors needed certain majors</a:t>
            </a:r>
            <a:endParaRPr sz="1700" b="1" i="1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61"/>
          <p:cNvSpPr txBox="1">
            <a:spLocks noGrp="1"/>
          </p:cNvSpPr>
          <p:nvPr>
            <p:ph type="title"/>
          </p:nvPr>
        </p:nvSpPr>
        <p:spPr>
          <a:xfrm>
            <a:off x="372450" y="92875"/>
            <a:ext cx="85206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ambria"/>
                <a:ea typeface="Cambria"/>
                <a:cs typeface="Cambria"/>
                <a:sym typeface="Cambria"/>
              </a:rPr>
              <a:t>Changing or Updating your major</a:t>
            </a:r>
            <a:endParaRPr b="1" dirty="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91" name="Google Shape;391;p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418500"/>
            <a:ext cx="6555650" cy="34202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61"/>
          <p:cNvSpPr txBox="1"/>
          <p:nvPr/>
        </p:nvSpPr>
        <p:spPr>
          <a:xfrm>
            <a:off x="6867350" y="749250"/>
            <a:ext cx="22278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Cambria"/>
              <a:buChar char="-"/>
            </a:pPr>
            <a:r>
              <a:rPr lang="en" sz="1300" b="1" i="1">
                <a:latin typeface="Cambria"/>
                <a:ea typeface="Cambria"/>
                <a:cs typeface="Cambria"/>
                <a:sym typeface="Cambria"/>
              </a:rPr>
              <a:t>Indicate degree type </a:t>
            </a:r>
            <a:endParaRPr sz="13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Cambria"/>
              <a:buChar char="-"/>
            </a:pPr>
            <a:r>
              <a:rPr lang="en" sz="1300" b="1" i="1">
                <a:latin typeface="Cambria"/>
                <a:ea typeface="Cambria"/>
                <a:cs typeface="Cambria"/>
                <a:sym typeface="Cambria"/>
              </a:rPr>
              <a:t>Multiple majors vs. multiple degrees 	</a:t>
            </a:r>
            <a:endParaRPr sz="13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Cambria"/>
              <a:buChar char="-"/>
            </a:pPr>
            <a:r>
              <a:rPr lang="en" sz="1300" b="1" i="1">
                <a:latin typeface="Cambria"/>
                <a:ea typeface="Cambria"/>
                <a:cs typeface="Cambria"/>
                <a:sym typeface="Cambria"/>
              </a:rPr>
              <a:t>Add or Delete any majors, minors or certificates</a:t>
            </a:r>
            <a:endParaRPr sz="13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Cambria"/>
              <a:buChar char="-"/>
            </a:pPr>
            <a:r>
              <a:rPr lang="en" sz="1300" b="1" i="1">
                <a:latin typeface="Cambria"/>
                <a:ea typeface="Cambria"/>
                <a:cs typeface="Cambria"/>
                <a:sym typeface="Cambria"/>
              </a:rPr>
              <a:t>If only deleting, do not need to fill out the top portion or get advisor signature </a:t>
            </a:r>
            <a:endParaRPr sz="13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Cambria"/>
              <a:buChar char="-"/>
            </a:pPr>
            <a:r>
              <a:rPr lang="en" sz="1300" b="1" i="1">
                <a:latin typeface="Cambria"/>
                <a:ea typeface="Cambria"/>
                <a:cs typeface="Cambria"/>
                <a:sym typeface="Cambria"/>
              </a:rPr>
              <a:t>Student signature </a:t>
            </a:r>
            <a:endParaRPr sz="13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Cambria"/>
              <a:buChar char="-"/>
            </a:pPr>
            <a:r>
              <a:rPr lang="en" sz="1300" b="1" i="1">
                <a:latin typeface="Cambria"/>
                <a:ea typeface="Cambria"/>
                <a:cs typeface="Cambria"/>
                <a:sym typeface="Cambria"/>
              </a:rPr>
              <a:t>Submit via RT ticket </a:t>
            </a:r>
            <a:endParaRPr sz="13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Cambria"/>
              <a:buChar char="-"/>
            </a:pPr>
            <a:r>
              <a:rPr lang="en" sz="1300" b="1" i="1">
                <a:latin typeface="Cambria"/>
                <a:ea typeface="Cambria"/>
                <a:cs typeface="Cambria"/>
                <a:sym typeface="Cambria"/>
              </a:rPr>
              <a:t>1-2 weeks to process</a:t>
            </a:r>
            <a:endParaRPr sz="1300" b="1" i="1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62"/>
          <p:cNvSpPr txBox="1">
            <a:spLocks noGrp="1"/>
          </p:cNvSpPr>
          <p:nvPr>
            <p:ph type="title"/>
          </p:nvPr>
        </p:nvSpPr>
        <p:spPr>
          <a:xfrm>
            <a:off x="311700" y="52375"/>
            <a:ext cx="85206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ambria"/>
                <a:ea typeface="Cambria"/>
                <a:cs typeface="Cambria"/>
                <a:sym typeface="Cambria"/>
              </a:rPr>
              <a:t>Degree Planner </a:t>
            </a:r>
            <a:endParaRPr b="1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98" name="Google Shape;398;p62"/>
          <p:cNvSpPr txBox="1">
            <a:spLocks noGrp="1"/>
          </p:cNvSpPr>
          <p:nvPr>
            <p:ph type="body" idx="1"/>
          </p:nvPr>
        </p:nvSpPr>
        <p:spPr>
          <a:xfrm>
            <a:off x="311700" y="625075"/>
            <a:ext cx="85206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31800" algn="l" rtl="0">
              <a:spcBef>
                <a:spcPts val="640"/>
              </a:spcBef>
              <a:spcAft>
                <a:spcPts val="0"/>
              </a:spcAft>
              <a:buSzPts val="3200"/>
              <a:buFont typeface="Cambria"/>
              <a:buChar char="•"/>
            </a:pPr>
            <a:r>
              <a:rPr lang="en" i="1">
                <a:latin typeface="Cambria"/>
                <a:ea typeface="Cambria"/>
                <a:cs typeface="Cambria"/>
                <a:sym typeface="Cambria"/>
              </a:rPr>
              <a:t>Allows you to pick courses and plan out what semester you will take them </a:t>
            </a:r>
            <a:endParaRPr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431800" algn="l" rtl="0">
              <a:spcBef>
                <a:spcPts val="640"/>
              </a:spcBef>
              <a:spcAft>
                <a:spcPts val="0"/>
              </a:spcAft>
              <a:buSzPts val="3200"/>
              <a:buFont typeface="Cambria"/>
              <a:buChar char="•"/>
            </a:pPr>
            <a:r>
              <a:rPr lang="en" i="1">
                <a:latin typeface="Cambria"/>
                <a:ea typeface="Cambria"/>
                <a:cs typeface="Cambria"/>
                <a:sym typeface="Cambria"/>
              </a:rPr>
              <a:t>This will be reflected in your degree donut </a:t>
            </a:r>
            <a:endParaRPr i="1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431800" algn="l" rtl="0">
              <a:spcBef>
                <a:spcPts val="640"/>
              </a:spcBef>
              <a:spcAft>
                <a:spcPts val="0"/>
              </a:spcAft>
              <a:buSzPts val="3200"/>
              <a:buFont typeface="Cambria"/>
              <a:buChar char="•"/>
            </a:pPr>
            <a:r>
              <a:rPr lang="en" i="1">
                <a:latin typeface="Cambria"/>
                <a:ea typeface="Cambria"/>
                <a:cs typeface="Cambria"/>
                <a:sym typeface="Cambria"/>
              </a:rPr>
              <a:t>Make sure your plan stays up to date! </a:t>
            </a:r>
            <a:endParaRPr i="1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99" name="Google Shape;399;p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0513" y="2816275"/>
            <a:ext cx="6581775" cy="21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63"/>
          <p:cNvSpPr txBox="1">
            <a:spLocks noGrp="1"/>
          </p:cNvSpPr>
          <p:nvPr>
            <p:ph type="title"/>
          </p:nvPr>
        </p:nvSpPr>
        <p:spPr>
          <a:xfrm>
            <a:off x="1942700" y="72930"/>
            <a:ext cx="7077000" cy="44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Search</a:t>
            </a:r>
            <a:endParaRPr/>
          </a:p>
        </p:txBody>
      </p:sp>
      <p:pic>
        <p:nvPicPr>
          <p:cNvPr id="405" name="Google Shape;405;p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4732" b="29504"/>
          <a:stretch/>
        </p:blipFill>
        <p:spPr>
          <a:xfrm>
            <a:off x="729350" y="1443250"/>
            <a:ext cx="7685275" cy="2410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64"/>
          <p:cNvSpPr txBox="1">
            <a:spLocks noGrp="1"/>
          </p:cNvSpPr>
          <p:nvPr>
            <p:ph type="title"/>
          </p:nvPr>
        </p:nvSpPr>
        <p:spPr>
          <a:xfrm>
            <a:off x="1942700" y="72930"/>
            <a:ext cx="7077000" cy="44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Class Search Cont.</a:t>
            </a:r>
          </a:p>
        </p:txBody>
      </p:sp>
      <p:pic>
        <p:nvPicPr>
          <p:cNvPr id="411" name="Google Shape;411;p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2908" r="1893" b="6059"/>
          <a:stretch/>
        </p:blipFill>
        <p:spPr>
          <a:xfrm>
            <a:off x="802075" y="1166875"/>
            <a:ext cx="7539826" cy="307075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7275" y="1995975"/>
            <a:ext cx="245700" cy="2457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65"/>
          <p:cNvSpPr txBox="1">
            <a:spLocks noGrp="1"/>
          </p:cNvSpPr>
          <p:nvPr>
            <p:ph type="title"/>
          </p:nvPr>
        </p:nvSpPr>
        <p:spPr>
          <a:xfrm>
            <a:off x="1942700" y="72930"/>
            <a:ext cx="7077000" cy="44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Class Search Conti.</a:t>
            </a:r>
            <a:endParaRPr dirty="0"/>
          </a:p>
        </p:txBody>
      </p:sp>
      <p:pic>
        <p:nvPicPr>
          <p:cNvPr id="418" name="Google Shape;418;p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011" t="22190" r="3084" b="6776"/>
          <a:stretch/>
        </p:blipFill>
        <p:spPr>
          <a:xfrm>
            <a:off x="724901" y="1028662"/>
            <a:ext cx="7694198" cy="3239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6"/>
          <p:cNvSpPr txBox="1">
            <a:spLocks noGrp="1"/>
          </p:cNvSpPr>
          <p:nvPr>
            <p:ph type="title"/>
          </p:nvPr>
        </p:nvSpPr>
        <p:spPr>
          <a:xfrm>
            <a:off x="1942700" y="72930"/>
            <a:ext cx="7077000" cy="44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Class Search Con.</a:t>
            </a:r>
            <a:endParaRPr dirty="0"/>
          </a:p>
        </p:txBody>
      </p:sp>
      <p:pic>
        <p:nvPicPr>
          <p:cNvPr id="424" name="Google Shape;424;p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3454" b="8634"/>
          <a:stretch/>
        </p:blipFill>
        <p:spPr>
          <a:xfrm>
            <a:off x="272950" y="1171362"/>
            <a:ext cx="8598101" cy="2800775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66"/>
          <p:cNvSpPr txBox="1"/>
          <p:nvPr/>
        </p:nvSpPr>
        <p:spPr>
          <a:xfrm>
            <a:off x="272950" y="4206925"/>
            <a:ext cx="859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alibri"/>
                <a:ea typeface="Calibri"/>
                <a:cs typeface="Calibri"/>
                <a:sym typeface="Calibri"/>
              </a:rPr>
              <a:t>Course Attribute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&gt; “General Education Program” / </a:t>
            </a:r>
            <a:r>
              <a:rPr lang="en" b="1">
                <a:latin typeface="Calibri"/>
                <a:ea typeface="Calibri"/>
                <a:cs typeface="Calibri"/>
                <a:sym typeface="Calibri"/>
              </a:rPr>
              <a:t>Course Attribute Value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&gt; Select General Education Category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7"/>
          <p:cNvSpPr txBox="1">
            <a:spLocks noGrp="1"/>
          </p:cNvSpPr>
          <p:nvPr>
            <p:ph type="title"/>
          </p:nvPr>
        </p:nvSpPr>
        <p:spPr>
          <a:xfrm>
            <a:off x="1175400" y="83229"/>
            <a:ext cx="8229600" cy="530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960"/>
              <a:t>Advising Appointment: Checklist for Success!</a:t>
            </a:r>
            <a:endParaRPr sz="2960"/>
          </a:p>
        </p:txBody>
      </p:sp>
      <p:sp>
        <p:nvSpPr>
          <p:cNvPr id="431" name="Google Shape;431;p67"/>
          <p:cNvSpPr txBox="1"/>
          <p:nvPr/>
        </p:nvSpPr>
        <p:spPr>
          <a:xfrm>
            <a:off x="427750" y="840825"/>
            <a:ext cx="7077000" cy="38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352742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✓"/>
            </a:pPr>
            <a:r>
              <a:rPr lang="en" sz="2300">
                <a:latin typeface="Calibri"/>
                <a:ea typeface="Calibri"/>
                <a:cs typeface="Calibri"/>
                <a:sym typeface="Calibri"/>
              </a:rPr>
              <a:t>Confirm Your Appointment Time - 12pm, 1:30pm, 3pm (also have some evening appts at 6pm and 7:30pm) </a:t>
            </a:r>
            <a:r>
              <a:rPr lang="en" sz="23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orientationadvising@umbc.edu</a:t>
            </a:r>
            <a:r>
              <a:rPr lang="en" sz="23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2742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✓"/>
            </a:pPr>
            <a:r>
              <a:rPr lang="en" sz="2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Technology - Be Ready!</a:t>
            </a:r>
            <a:endParaRPr sz="2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Download WebEx to your Laptop or Desktop Computer (do not use your phone!)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When creating your WebEx account, please sign up with your First </a:t>
            </a:r>
            <a:r>
              <a:rPr lang="en" sz="20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Last Name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2742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✓"/>
            </a:pPr>
            <a:r>
              <a:rPr lang="en" sz="2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Connect with the Right Orientation Advisor</a:t>
            </a:r>
            <a:endParaRPr sz="2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Changing major? Adding a pre-professional pathway? Update your info for tomorrow with the QR Code!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0" indent="-3365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Students will have opportunity to officially make changes via the Declaration/Change of Major form after Orientation 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1"/>
          <p:cNvSpPr txBox="1">
            <a:spLocks noGrp="1"/>
          </p:cNvSpPr>
          <p:nvPr>
            <p:ph type="title"/>
          </p:nvPr>
        </p:nvSpPr>
        <p:spPr>
          <a:xfrm>
            <a:off x="1942700" y="72930"/>
            <a:ext cx="7077000" cy="44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Academic Advising at UMBC</a:t>
            </a:r>
            <a:endParaRPr/>
          </a:p>
        </p:txBody>
      </p:sp>
      <p:sp>
        <p:nvSpPr>
          <p:cNvPr id="250" name="Google Shape;250;p41"/>
          <p:cNvSpPr txBox="1">
            <a:spLocks noGrp="1"/>
          </p:cNvSpPr>
          <p:nvPr>
            <p:ph type="body" idx="1"/>
          </p:nvPr>
        </p:nvSpPr>
        <p:spPr>
          <a:xfrm>
            <a:off x="494200" y="874300"/>
            <a:ext cx="5796300" cy="37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spcBef>
                <a:spcPts val="360"/>
              </a:spcBef>
              <a:spcAft>
                <a:spcPts val="0"/>
              </a:spcAft>
              <a:buSzPts val="2800"/>
              <a:buChar char="●"/>
            </a:pPr>
            <a:r>
              <a:rPr lang="en" sz="2800"/>
              <a:t>Partnership</a:t>
            </a:r>
            <a:endParaRPr sz="28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/>
              <a:t>Required each semester</a:t>
            </a:r>
            <a:endParaRPr sz="28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/>
              <a:t>All-Encompassing</a:t>
            </a:r>
            <a:endParaRPr sz="2800"/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✓"/>
            </a:pPr>
            <a:r>
              <a:rPr lang="en" sz="2300"/>
              <a:t>Adjustment to college</a:t>
            </a:r>
            <a:endParaRPr sz="2300"/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✓"/>
            </a:pPr>
            <a:r>
              <a:rPr lang="en" sz="2300"/>
              <a:t>Major and career choices</a:t>
            </a:r>
            <a:endParaRPr sz="2300"/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✓"/>
            </a:pPr>
            <a:r>
              <a:rPr lang="en" sz="2300"/>
              <a:t>Course selection &amp; long-term planning</a:t>
            </a:r>
            <a:endParaRPr sz="2300"/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✓"/>
            </a:pPr>
            <a:r>
              <a:rPr lang="en" sz="2300"/>
              <a:t>Academic difficulties</a:t>
            </a:r>
            <a:endParaRPr sz="2300"/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✓"/>
            </a:pPr>
            <a:r>
              <a:rPr lang="en" sz="2300"/>
              <a:t>Academic “Extras” (i.e. - internships/study abroad/research</a:t>
            </a:r>
            <a:endParaRPr sz="2300"/>
          </a:p>
        </p:txBody>
      </p:sp>
      <p:pic>
        <p:nvPicPr>
          <p:cNvPr id="251" name="Google Shape;251;p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05450">
            <a:off x="5788350" y="994675"/>
            <a:ext cx="2794375" cy="183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1828099"/>
            <a:ext cx="8229600" cy="3073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7" name="Google Shape;437;p68" descr="Scan QR code for more informati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9925" y="291688"/>
            <a:ext cx="4519651" cy="45601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629C3D-AFEC-2876-347F-42DD0E5EE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37013"/>
            <a:ext cx="8229600" cy="857400"/>
          </a:xfrm>
        </p:spPr>
        <p:txBody>
          <a:bodyPr/>
          <a:lstStyle/>
          <a:p>
            <a:r>
              <a:rPr lang="en-US" dirty="0"/>
              <a:t>QR Code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9"/>
          <p:cNvSpPr txBox="1">
            <a:spLocks noGrp="1"/>
          </p:cNvSpPr>
          <p:nvPr>
            <p:ph type="title"/>
          </p:nvPr>
        </p:nvSpPr>
        <p:spPr>
          <a:xfrm>
            <a:off x="1799225" y="-92125"/>
            <a:ext cx="69525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dirty="0"/>
              <a:t>Advising Appointment: Checklist for Success!!</a:t>
            </a:r>
            <a:endParaRPr sz="2900" dirty="0"/>
          </a:p>
        </p:txBody>
      </p:sp>
      <p:sp>
        <p:nvSpPr>
          <p:cNvPr id="443" name="Google Shape;443;p69"/>
          <p:cNvSpPr txBox="1"/>
          <p:nvPr/>
        </p:nvSpPr>
        <p:spPr>
          <a:xfrm>
            <a:off x="457200" y="917446"/>
            <a:ext cx="8229600" cy="36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72506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✓"/>
            </a:pPr>
            <a:r>
              <a:rPr lang="en" sz="24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Test &amp; Transfer Credit- Have Info Accessible!</a:t>
            </a:r>
            <a:endParaRPr sz="24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0" indent="-35488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21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Have a list of any AP tests you have taken (and scores, if applicable), as well as any pending transfer credit you may have</a:t>
            </a:r>
            <a:endParaRPr sz="21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72506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✓"/>
            </a:pPr>
            <a:r>
              <a:rPr lang="en" sz="24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Academic Resources- Take What You’ve Learned &amp; Use Them!</a:t>
            </a:r>
            <a:endParaRPr sz="24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0" indent="-35488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21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Practice tonight using the features in myUMBC such Class Search, Academic Pathways and Degree Audit</a:t>
            </a:r>
            <a:endParaRPr sz="21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72506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✓"/>
            </a:pPr>
            <a:r>
              <a:rPr lang="en" sz="24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Questions- Write them Down!</a:t>
            </a:r>
            <a:endParaRPr sz="24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0" indent="-354885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21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Take advantage of reviewing these materials ahead of time and write down any questions you have for your Academic Advisor</a:t>
            </a:r>
            <a:endParaRPr sz="21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0"/>
          <p:cNvSpPr txBox="1">
            <a:spLocks noGrp="1"/>
          </p:cNvSpPr>
          <p:nvPr>
            <p:ph type="title"/>
          </p:nvPr>
        </p:nvSpPr>
        <p:spPr>
          <a:xfrm>
            <a:off x="1942700" y="72930"/>
            <a:ext cx="7077000" cy="44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After Orientation Advising…</a:t>
            </a:r>
            <a:endParaRPr dirty="0"/>
          </a:p>
        </p:txBody>
      </p:sp>
      <p:sp>
        <p:nvSpPr>
          <p:cNvPr id="448" name="Google Shape;448;p70"/>
          <p:cNvSpPr txBox="1">
            <a:spLocks noGrp="1"/>
          </p:cNvSpPr>
          <p:nvPr>
            <p:ph type="body" idx="1"/>
          </p:nvPr>
        </p:nvSpPr>
        <p:spPr>
          <a:xfrm>
            <a:off x="457200" y="958071"/>
            <a:ext cx="8229600" cy="3675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7000"/>
          </a:p>
          <a:p>
            <a:pPr marL="457200" lvl="0" indent="-373062" algn="l" rtl="0">
              <a:spcBef>
                <a:spcPts val="360"/>
              </a:spcBef>
              <a:spcAft>
                <a:spcPts val="0"/>
              </a:spcAft>
              <a:buSzPct val="100000"/>
              <a:buChar char="•"/>
            </a:pPr>
            <a:r>
              <a:rPr lang="en" sz="7000"/>
              <a:t>You can make schedule changes after your initial registration</a:t>
            </a:r>
            <a:endParaRPr sz="7000"/>
          </a:p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7000"/>
          </a:p>
          <a:p>
            <a:pPr marL="457200" lvl="0" indent="-373062" algn="l" rtl="0">
              <a:spcBef>
                <a:spcPts val="360"/>
              </a:spcBef>
              <a:spcAft>
                <a:spcPts val="0"/>
              </a:spcAft>
              <a:buSzPct val="100000"/>
              <a:buChar char="•"/>
            </a:pPr>
            <a:r>
              <a:rPr lang="en" sz="7000"/>
              <a:t>Connect this winter with your academic department for follow up scheduling questions</a:t>
            </a:r>
            <a:endParaRPr sz="7000"/>
          </a:p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7000"/>
          </a:p>
          <a:p>
            <a:pPr marL="457200" lvl="0" indent="-373062" algn="l" rtl="0">
              <a:spcBef>
                <a:spcPts val="360"/>
              </a:spcBef>
              <a:spcAft>
                <a:spcPts val="0"/>
              </a:spcAft>
              <a:buSzPct val="100000"/>
              <a:buChar char="•"/>
            </a:pPr>
            <a:r>
              <a:rPr lang="en" sz="7000"/>
              <a:t>Complete Declaration/Change of Major form to officially make any updates to your major, minor and/or certificate programs</a:t>
            </a:r>
            <a:endParaRPr sz="70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1"/>
          <p:cNvSpPr txBox="1">
            <a:spLocks noGrp="1"/>
          </p:cNvSpPr>
          <p:nvPr>
            <p:ph type="ctrTitle"/>
          </p:nvPr>
        </p:nvSpPr>
        <p:spPr>
          <a:xfrm>
            <a:off x="808892" y="823791"/>
            <a:ext cx="7738800" cy="3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Gill Sans"/>
              <a:buNone/>
            </a:pPr>
            <a:r>
              <a:rPr lang="en" sz="6700" dirty="0">
                <a:latin typeface="Gill Sans"/>
                <a:ea typeface="Gill Sans"/>
                <a:cs typeface="Gill Sans"/>
                <a:sym typeface="Gill Sans"/>
              </a:rPr>
              <a:t>AFTER ORIENTATION ADVISING REMINDERS</a:t>
            </a:r>
            <a:endParaRPr sz="6700" dirty="0"/>
          </a:p>
        </p:txBody>
      </p:sp>
      <p:sp>
        <p:nvSpPr>
          <p:cNvPr id="455" name="Google Shape;455;p71"/>
          <p:cNvSpPr txBox="1">
            <a:spLocks noGrp="1"/>
          </p:cNvSpPr>
          <p:nvPr>
            <p:ph type="subTitle" idx="1"/>
          </p:nvPr>
        </p:nvSpPr>
        <p:spPr>
          <a:xfrm>
            <a:off x="1661284" y="4484397"/>
            <a:ext cx="6034200" cy="5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https://advising.umbc.edu/post-orientation-2/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0AE9B-2AA7-8A43-4C28-0266E94F4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857400"/>
            <a:ext cx="8229600" cy="8574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 dirty="0"/>
              <a:t>Contact Info</a:t>
            </a:r>
          </a:p>
        </p:txBody>
      </p:sp>
      <p:sp>
        <p:nvSpPr>
          <p:cNvPr id="460" name="Google Shape;460;p72"/>
          <p:cNvSpPr txBox="1">
            <a:spLocks noGrp="1"/>
          </p:cNvSpPr>
          <p:nvPr>
            <p:ph type="body" idx="1"/>
          </p:nvPr>
        </p:nvSpPr>
        <p:spPr>
          <a:xfrm>
            <a:off x="457200" y="1183347"/>
            <a:ext cx="8229600" cy="359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b="1"/>
              <a:t>Office for Academic &amp; Pre-Professional Advising</a:t>
            </a:r>
            <a:endParaRPr b="1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advising.umbc.edu</a:t>
            </a:r>
            <a:endParaRPr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410-455-2729</a:t>
            </a:r>
            <a:endParaRPr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Sherman Hall B-Wing 224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en" sz="3000"/>
              <a:t>Follow us on Instagram!  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en" sz="3000"/>
              <a:t>@umbc_advising</a:t>
            </a:r>
            <a:endParaRPr sz="180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1" name="Google Shape;461;p72" descr="A picture containing object&#10;&#10;Description generated with high confidence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7179" y="3462826"/>
            <a:ext cx="782750" cy="78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2"/>
          <p:cNvSpPr txBox="1">
            <a:spLocks noGrp="1"/>
          </p:cNvSpPr>
          <p:nvPr>
            <p:ph type="title"/>
          </p:nvPr>
        </p:nvSpPr>
        <p:spPr>
          <a:xfrm>
            <a:off x="1942700" y="72930"/>
            <a:ext cx="7077000" cy="44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Types of Advisors</a:t>
            </a:r>
            <a:endParaRPr dirty="0"/>
          </a:p>
        </p:txBody>
      </p:sp>
      <p:sp>
        <p:nvSpPr>
          <p:cNvPr id="256" name="Google Shape;256;p42"/>
          <p:cNvSpPr txBox="1">
            <a:spLocks noGrp="1"/>
          </p:cNvSpPr>
          <p:nvPr>
            <p:ph type="body" idx="1"/>
          </p:nvPr>
        </p:nvSpPr>
        <p:spPr>
          <a:xfrm>
            <a:off x="923850" y="929825"/>
            <a:ext cx="7296300" cy="373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/>
              <a:t>Orientation</a:t>
            </a:r>
            <a:endParaRPr sz="280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/>
              <a:t>Office for Academic &amp; Pre-Professional Advising – Exploratory</a:t>
            </a:r>
            <a:endParaRPr sz="280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/>
              <a:t>Major/Department</a:t>
            </a:r>
            <a:endParaRPr sz="280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/>
              <a:t>Pre-Professional</a:t>
            </a:r>
            <a:endParaRPr sz="280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/>
              <a:t>Athletic</a:t>
            </a:r>
            <a:endParaRPr sz="280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" sz="2800"/>
              <a:t>Honors College/Scholarship</a:t>
            </a:r>
            <a:endParaRPr sz="28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0824" y="780175"/>
            <a:ext cx="2705374" cy="179157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43"/>
          <p:cNvSpPr txBox="1">
            <a:spLocks noGrp="1"/>
          </p:cNvSpPr>
          <p:nvPr>
            <p:ph type="title"/>
          </p:nvPr>
        </p:nvSpPr>
        <p:spPr>
          <a:xfrm>
            <a:off x="1942700" y="72930"/>
            <a:ext cx="7077000" cy="44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Building Your Class Schedule</a:t>
            </a:r>
            <a:endParaRPr dirty="0"/>
          </a:p>
        </p:txBody>
      </p:sp>
      <p:sp>
        <p:nvSpPr>
          <p:cNvPr id="264" name="Google Shape;264;p43"/>
          <p:cNvSpPr txBox="1"/>
          <p:nvPr/>
        </p:nvSpPr>
        <p:spPr>
          <a:xfrm>
            <a:off x="319025" y="1695075"/>
            <a:ext cx="8110200" cy="27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" sz="11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Aim for 15 credits per semester</a:t>
            </a:r>
            <a:endParaRPr sz="1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•"/>
            </a:pPr>
            <a:r>
              <a:rPr lang="en" sz="11200" dirty="0">
                <a:latin typeface="Calibri"/>
                <a:ea typeface="Calibri"/>
                <a:cs typeface="Calibri"/>
                <a:sym typeface="Calibri"/>
              </a:rPr>
              <a:t>Don’t forget summer/winter options!</a:t>
            </a:r>
            <a:endParaRPr sz="112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" sz="11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Consider extracurricular commitments</a:t>
            </a:r>
            <a:endParaRPr sz="1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" sz="11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Combination of GEP / major /elective courses</a:t>
            </a:r>
            <a:endParaRPr sz="1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" sz="11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Keep in mind pending test or transfer credit!</a:t>
            </a:r>
            <a:endParaRPr sz="1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" sz="11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Waitlists don’t count towards full-time enrollment</a:t>
            </a:r>
            <a:endParaRPr sz="1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4"/>
          <p:cNvSpPr txBox="1">
            <a:spLocks noGrp="1"/>
          </p:cNvSpPr>
          <p:nvPr>
            <p:ph type="title"/>
          </p:nvPr>
        </p:nvSpPr>
        <p:spPr>
          <a:xfrm>
            <a:off x="914400" y="-100289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dirty="0"/>
              <a:t>Your Schedule Should Include…</a:t>
            </a:r>
            <a:endParaRPr sz="3900" dirty="0"/>
          </a:p>
        </p:txBody>
      </p:sp>
      <p:sp>
        <p:nvSpPr>
          <p:cNvPr id="270" name="Google Shape;270;p44"/>
          <p:cNvSpPr txBox="1">
            <a:spLocks noGrp="1"/>
          </p:cNvSpPr>
          <p:nvPr>
            <p:ph type="body" idx="1"/>
          </p:nvPr>
        </p:nvSpPr>
        <p:spPr>
          <a:xfrm>
            <a:off x="457200" y="758875"/>
            <a:ext cx="8229600" cy="384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406400" algn="l" rtl="0">
              <a:spcBef>
                <a:spcPts val="360"/>
              </a:spcBef>
              <a:spcAft>
                <a:spcPts val="0"/>
              </a:spcAft>
              <a:buSzPts val="2800"/>
              <a:buChar char="✓"/>
            </a:pPr>
            <a:r>
              <a:rPr lang="en" sz="2800" dirty="0"/>
              <a:t>Remaining General Education Requirements</a:t>
            </a:r>
            <a:endParaRPr sz="2800" dirty="0"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300" dirty="0"/>
              <a:t>Use your Degree Audit to determine which Gen Eds you still have to complete</a:t>
            </a:r>
            <a:endParaRPr sz="2300" dirty="0"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300" dirty="0"/>
              <a:t>Pay attention to Foreign Language (201 Proficiency) &amp; Math requirements</a:t>
            </a:r>
            <a:endParaRPr sz="2300"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✓"/>
            </a:pPr>
            <a:r>
              <a:rPr lang="en" sz="2800" dirty="0"/>
              <a:t>Major Requirements</a:t>
            </a:r>
            <a:endParaRPr sz="2800" dirty="0"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300" dirty="0"/>
              <a:t>Review Major Degree Audit and Academic Pathways prior to advising tomorrow</a:t>
            </a:r>
            <a:r>
              <a:rPr lang="en" sz="2200" dirty="0"/>
              <a:t> </a:t>
            </a:r>
            <a:endParaRPr sz="2200"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✓"/>
            </a:pPr>
            <a:r>
              <a:rPr lang="en" sz="2800" dirty="0"/>
              <a:t>Upper Level (UL) Electives</a:t>
            </a:r>
            <a:endParaRPr sz="2800" dirty="0"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300" dirty="0"/>
              <a:t>Most majors won’t give you all 45 UL credits</a:t>
            </a:r>
            <a:endParaRPr sz="2300" dirty="0"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300" dirty="0"/>
              <a:t>Take time to look at electives at 300-400 level </a:t>
            </a:r>
            <a:endParaRPr sz="2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5"/>
          <p:cNvSpPr txBox="1">
            <a:spLocks noGrp="1"/>
          </p:cNvSpPr>
          <p:nvPr>
            <p:ph type="title"/>
          </p:nvPr>
        </p:nvSpPr>
        <p:spPr>
          <a:xfrm>
            <a:off x="1942700" y="72930"/>
            <a:ext cx="7077000" cy="44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Example Schedule</a:t>
            </a:r>
            <a:endParaRPr dirty="0"/>
          </a:p>
        </p:txBody>
      </p:sp>
      <p:sp>
        <p:nvSpPr>
          <p:cNvPr id="275" name="Google Shape;275;p45"/>
          <p:cNvSpPr txBox="1">
            <a:spLocks noGrp="1"/>
          </p:cNvSpPr>
          <p:nvPr>
            <p:ph type="body" idx="1"/>
          </p:nvPr>
        </p:nvSpPr>
        <p:spPr>
          <a:xfrm>
            <a:off x="252450" y="985325"/>
            <a:ext cx="8434200" cy="369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800" b="1" dirty="0"/>
              <a:t>Fall 2025</a:t>
            </a:r>
            <a:endParaRPr sz="2800" b="1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800" b="1" dirty="0"/>
          </a:p>
          <a:p>
            <a:pPr marL="457200" lvl="0" indent="-384175" algn="l" rtl="0">
              <a:spcBef>
                <a:spcPts val="360"/>
              </a:spcBef>
              <a:spcAft>
                <a:spcPts val="0"/>
              </a:spcAft>
              <a:buSzPts val="2450"/>
              <a:buChar char="•"/>
            </a:pPr>
            <a:r>
              <a:rPr lang="en" sz="2450" dirty="0"/>
              <a:t>Major Requirement / 3 credits</a:t>
            </a:r>
            <a:endParaRPr sz="2450" dirty="0"/>
          </a:p>
          <a:p>
            <a:pPr marL="457200" lvl="0" indent="-384175" algn="l" rtl="0">
              <a:spcBef>
                <a:spcPts val="0"/>
              </a:spcBef>
              <a:spcAft>
                <a:spcPts val="0"/>
              </a:spcAft>
              <a:buSzPts val="2450"/>
              <a:buChar char="•"/>
            </a:pPr>
            <a:r>
              <a:rPr lang="en" sz="2450" dirty="0"/>
              <a:t>Major Requirement / 3 credits</a:t>
            </a:r>
            <a:endParaRPr sz="2450" dirty="0"/>
          </a:p>
          <a:p>
            <a:pPr marL="457200" lvl="0" indent="-384175" algn="l" rtl="0">
              <a:spcBef>
                <a:spcPts val="0"/>
              </a:spcBef>
              <a:spcAft>
                <a:spcPts val="0"/>
              </a:spcAft>
              <a:buSzPts val="2450"/>
              <a:buChar char="•"/>
            </a:pPr>
            <a:r>
              <a:rPr lang="en" sz="2450" dirty="0"/>
              <a:t>General Education Requirement</a:t>
            </a:r>
            <a:endParaRPr sz="2450" dirty="0"/>
          </a:p>
          <a:p>
            <a:pPr marL="457200" lvl="0" indent="45720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450" dirty="0"/>
              <a:t>Ex. SPAN 103 / 3 credits</a:t>
            </a:r>
            <a:endParaRPr sz="2450" dirty="0"/>
          </a:p>
          <a:p>
            <a:pPr marL="457200" lvl="0" indent="-384175" algn="l" rtl="0">
              <a:spcBef>
                <a:spcPts val="360"/>
              </a:spcBef>
              <a:spcAft>
                <a:spcPts val="0"/>
              </a:spcAft>
              <a:buSzPts val="2450"/>
              <a:buChar char="•"/>
            </a:pPr>
            <a:r>
              <a:rPr lang="en" sz="2450" dirty="0"/>
              <a:t>General Education Requirement</a:t>
            </a:r>
            <a:endParaRPr sz="2450" dirty="0"/>
          </a:p>
          <a:p>
            <a:pPr marL="457200" lvl="0" indent="45720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450" dirty="0"/>
              <a:t>Ex. ANTH 211 / 3 credits</a:t>
            </a:r>
            <a:endParaRPr sz="2450" dirty="0"/>
          </a:p>
          <a:p>
            <a:pPr marL="457200" lvl="0" indent="-384175" algn="l" rtl="0">
              <a:spcBef>
                <a:spcPts val="360"/>
              </a:spcBef>
              <a:spcAft>
                <a:spcPts val="0"/>
              </a:spcAft>
              <a:buSzPts val="2450"/>
              <a:buChar char="•"/>
            </a:pPr>
            <a:r>
              <a:rPr lang="en" sz="2450" dirty="0"/>
              <a:t>FYE (First Year Experience) or UL Elective </a:t>
            </a:r>
            <a:endParaRPr sz="2450" dirty="0"/>
          </a:p>
          <a:p>
            <a:pPr marL="457200" lvl="0" indent="45720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450" dirty="0"/>
              <a:t>Ex. UNIV 101 Pre-Allied Health / 2 credits</a:t>
            </a:r>
            <a:endParaRPr sz="2450" dirty="0"/>
          </a:p>
          <a:p>
            <a:pPr marL="457200" lvl="0" indent="45720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450" dirty="0"/>
              <a:t>Ex. HIST 301</a:t>
            </a:r>
            <a:endParaRPr sz="2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6"/>
          <p:cNvSpPr txBox="1"/>
          <p:nvPr/>
        </p:nvSpPr>
        <p:spPr>
          <a:xfrm>
            <a:off x="2725675" y="-126800"/>
            <a:ext cx="5741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Calibri"/>
                <a:ea typeface="Calibri"/>
                <a:cs typeface="Calibri"/>
                <a:sym typeface="Calibri"/>
              </a:rPr>
              <a:t>Individualized Study (INDS)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46"/>
          <p:cNvSpPr txBox="1">
            <a:spLocks noGrp="1"/>
          </p:cNvSpPr>
          <p:nvPr>
            <p:ph type="title"/>
          </p:nvPr>
        </p:nvSpPr>
        <p:spPr>
          <a:xfrm>
            <a:off x="330450" y="673600"/>
            <a:ext cx="68415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</a:pPr>
            <a:r>
              <a:rPr lang="en" sz="2680" dirty="0"/>
              <a:t>Design your own degree plan through INDS!</a:t>
            </a:r>
            <a:endParaRPr sz="2680" dirty="0"/>
          </a:p>
        </p:txBody>
      </p:sp>
      <p:sp>
        <p:nvSpPr>
          <p:cNvPr id="282" name="Google Shape;282;p46"/>
          <p:cNvSpPr txBox="1">
            <a:spLocks noGrp="1"/>
          </p:cNvSpPr>
          <p:nvPr>
            <p:ph type="body" idx="1"/>
          </p:nvPr>
        </p:nvSpPr>
        <p:spPr>
          <a:xfrm>
            <a:off x="457200" y="1454175"/>
            <a:ext cx="5625548" cy="2546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2" dirty="0"/>
              <a:t>Unique opportunity to match your courses to your goals</a:t>
            </a:r>
            <a:endParaRPr sz="2602" dirty="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58" dirty="0"/>
              <a:t>B.A. or B.S. INDS Degree Examples:</a:t>
            </a:r>
            <a:endParaRPr sz="2458" dirty="0"/>
          </a:p>
          <a:p>
            <a:pPr marL="914400" lvl="1" indent="-33788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58" dirty="0"/>
              <a:t>Neuroscience (Pre-Med)</a:t>
            </a:r>
            <a:endParaRPr sz="2458" dirty="0"/>
          </a:p>
          <a:p>
            <a:pPr marL="914400" lvl="1" indent="-33788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58" dirty="0"/>
              <a:t>Criminal Justice</a:t>
            </a:r>
            <a:endParaRPr sz="2458" dirty="0"/>
          </a:p>
          <a:p>
            <a:pPr marL="914400" lvl="1" indent="-33788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58" dirty="0"/>
              <a:t>Sustainable Urban Design</a:t>
            </a:r>
            <a:endParaRPr sz="2458" dirty="0"/>
          </a:p>
          <a:p>
            <a:pPr marL="914400" lvl="1" indent="-33788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58" dirty="0"/>
              <a:t>Arts Management</a:t>
            </a:r>
            <a:endParaRPr sz="2458" dirty="0"/>
          </a:p>
          <a:p>
            <a:pPr marL="914400" lvl="1" indent="-33788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58" dirty="0"/>
              <a:t>Child-Centered Healthcare (Pre-Med)</a:t>
            </a:r>
            <a:endParaRPr sz="2458" dirty="0"/>
          </a:p>
          <a:p>
            <a:pPr marL="914400" lvl="1" indent="-33788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58" dirty="0"/>
              <a:t>Astrobiology and Instrumental Data</a:t>
            </a:r>
            <a:endParaRPr sz="2458" dirty="0"/>
          </a:p>
          <a:p>
            <a:pPr marL="914400" lvl="1" indent="-33788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58" dirty="0"/>
              <a:t>Video Game and Puzzle Concept Design</a:t>
            </a:r>
            <a:endParaRPr sz="2458" dirty="0"/>
          </a:p>
          <a:p>
            <a:pPr marL="914400" lvl="1" indent="-33788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58" dirty="0"/>
              <a:t>Medical Device Development</a:t>
            </a:r>
            <a:endParaRPr sz="2458" dirty="0"/>
          </a:p>
        </p:txBody>
      </p:sp>
      <p:sp>
        <p:nvSpPr>
          <p:cNvPr id="287" name="Google Shape;287;p46"/>
          <p:cNvSpPr txBox="1"/>
          <p:nvPr/>
        </p:nvSpPr>
        <p:spPr>
          <a:xfrm>
            <a:off x="330450" y="4152675"/>
            <a:ext cx="4674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Meet with an advisor to start exploring 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your individualized pathway!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46"/>
          <p:cNvSpPr txBox="1"/>
          <p:nvPr/>
        </p:nvSpPr>
        <p:spPr>
          <a:xfrm>
            <a:off x="6954385" y="2800350"/>
            <a:ext cx="1960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libri"/>
                <a:ea typeface="Calibri"/>
                <a:cs typeface="Calibri"/>
                <a:sym typeface="Calibri"/>
              </a:rPr>
              <a:t>https://inds.umbc.edu/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6" name="Google Shape;286;p46" descr="Individualized Study. Scan QR Code for more informati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54921" y="2571750"/>
            <a:ext cx="857423" cy="8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47" descr="The Erickson School of Aging Studies Credits requried for Bachlors of Arts in Management of Aging Services(39 Credits) and Minor in Helath, Wellness adn Aging(18 Credits). Read for more informati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458F23-DAE7-59EE-0810-9678C5391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185057"/>
            <a:ext cx="3929742" cy="185057"/>
          </a:xfrm>
        </p:spPr>
        <p:txBody>
          <a:bodyPr>
            <a:noAutofit/>
          </a:bodyPr>
          <a:lstStyle/>
          <a:p>
            <a:r>
              <a:rPr lang="en-US" sz="2000" dirty="0"/>
              <a:t>Erickson School of Aging Studies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adge">
  <a:themeElements>
    <a:clrScheme name="Badge">
      <a:dk1>
        <a:srgbClr val="000000"/>
      </a:dk1>
      <a:lt1>
        <a:srgbClr val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1237</Words>
  <Application>Microsoft Office PowerPoint</Application>
  <PresentationFormat>On-screen Show (16:9)</PresentationFormat>
  <Paragraphs>210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Gill Sans</vt:lpstr>
      <vt:lpstr>Calibri</vt:lpstr>
      <vt:lpstr>Cambria</vt:lpstr>
      <vt:lpstr>Impact</vt:lpstr>
      <vt:lpstr>Office Theme</vt:lpstr>
      <vt:lpstr>Badge</vt:lpstr>
      <vt:lpstr>Office Theme</vt:lpstr>
      <vt:lpstr>Enrollment 101/301 Academic Advising &amp; Registration</vt:lpstr>
      <vt:lpstr>Today We’ll Discuss…</vt:lpstr>
      <vt:lpstr>Academic Advising at UMBC</vt:lpstr>
      <vt:lpstr>Types of Advisors</vt:lpstr>
      <vt:lpstr>Building Your Class Schedule</vt:lpstr>
      <vt:lpstr>Your Schedule Should Include…</vt:lpstr>
      <vt:lpstr>Example Schedule</vt:lpstr>
      <vt:lpstr>Design your own degree plan through INDS!</vt:lpstr>
      <vt:lpstr>Erickson School of Aging Studies</vt:lpstr>
      <vt:lpstr>Curriculum</vt:lpstr>
      <vt:lpstr>Intro Social Work Courses</vt:lpstr>
      <vt:lpstr>Program</vt:lpstr>
      <vt:lpstr>Academic Planning Tools</vt:lpstr>
      <vt:lpstr>UMBC Degree Components Breakdown   </vt:lpstr>
      <vt:lpstr>Course Considerations for your First Semester </vt:lpstr>
      <vt:lpstr>Academic Planning Tools </vt:lpstr>
      <vt:lpstr>Viewing your Degree Audit</vt:lpstr>
      <vt:lpstr>Transfer Credit Report</vt:lpstr>
      <vt:lpstr>Course Review Process</vt:lpstr>
      <vt:lpstr>Creating a What-If Degree Audit </vt:lpstr>
      <vt:lpstr>Exploring Academic Pathways </vt:lpstr>
      <vt:lpstr>Changing or Updating your major </vt:lpstr>
      <vt:lpstr>Changing or Updating your major</vt:lpstr>
      <vt:lpstr>Degree Planner </vt:lpstr>
      <vt:lpstr>Class Search</vt:lpstr>
      <vt:lpstr>Class Search Cont.</vt:lpstr>
      <vt:lpstr>Class Search Conti.</vt:lpstr>
      <vt:lpstr>Class Search Con.</vt:lpstr>
      <vt:lpstr>Advising Appointment: Checklist for Success!</vt:lpstr>
      <vt:lpstr>QR Code</vt:lpstr>
      <vt:lpstr>Advising Appointment: Checklist for Success!!</vt:lpstr>
      <vt:lpstr>After Orientation Advising…</vt:lpstr>
      <vt:lpstr>AFTER ORIENTATION ADVISING REMINDERS</vt:lpstr>
      <vt:lpstr>Contact Info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Satwik Nijampudi</cp:lastModifiedBy>
  <cp:revision>9</cp:revision>
  <dcterms:modified xsi:type="dcterms:W3CDTF">2026-06-02T18:15:52Z</dcterms:modified>
</cp:coreProperties>
</file>