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7" roundtripDataSignature="AMtx7mgcPazuAPOQ91S906CIvnPgesd6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1: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c02dd2244_0_0: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ac02dd2244_0_0:notes"/>
          <p:cNvSpPr txBox="1"/>
          <p:nvPr>
            <p:ph idx="1" type="body"/>
          </p:nvPr>
        </p:nvSpPr>
        <p:spPr>
          <a:xfrm>
            <a:off x="685800" y="4415775"/>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Amery Update with </a:t>
            </a:r>
            <a:r>
              <a:rPr lang="en-US"/>
              <a:t>proper</a:t>
            </a:r>
            <a:r>
              <a:rPr lang="en-US"/>
              <a:t> </a:t>
            </a:r>
            <a:r>
              <a:rPr lang="en-US"/>
              <a:t>information</a:t>
            </a:r>
            <a:r>
              <a:rPr lang="en-US"/>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5: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Make changes to this slide adding dates</a:t>
            </a:r>
            <a:endParaRPr/>
          </a:p>
        </p:txBody>
      </p:sp>
      <p:sp>
        <p:nvSpPr>
          <p:cNvPr id="146" name="Google Shape;146;p6: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751217089_0_12: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751217089_0_12:notes"/>
          <p:cNvSpPr txBox="1"/>
          <p:nvPr>
            <p:ph idx="1" type="body"/>
          </p:nvPr>
        </p:nvSpPr>
        <p:spPr>
          <a:xfrm>
            <a:off x="685800" y="4415775"/>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502ed8f83_0_0: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0502ed8f83_0_0:notes"/>
          <p:cNvSpPr txBox="1"/>
          <p:nvPr>
            <p:ph idx="1" type="body"/>
          </p:nvPr>
        </p:nvSpPr>
        <p:spPr>
          <a:xfrm>
            <a:off x="685800" y="4415775"/>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dda318b6d2_4_0: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dda318b6d2_4_0:notes"/>
          <p:cNvSpPr txBox="1"/>
          <p:nvPr>
            <p:ph idx="1" type="body"/>
          </p:nvPr>
        </p:nvSpPr>
        <p:spPr>
          <a:xfrm>
            <a:off x="685800" y="4415775"/>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502ed8f83_0_7: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502ed8f83_0_7:notes"/>
          <p:cNvSpPr txBox="1"/>
          <p:nvPr>
            <p:ph idx="1" type="body"/>
          </p:nvPr>
        </p:nvSpPr>
        <p:spPr>
          <a:xfrm>
            <a:off x="685800" y="4415775"/>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Up to 2-3 people share</a:t>
            </a:r>
            <a:endParaRPr/>
          </a:p>
        </p:txBody>
      </p:sp>
      <p:sp>
        <p:nvSpPr>
          <p:cNvPr id="188" name="Google Shape;188;p7: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0339dd46d_0_6:notes"/>
          <p:cNvSpPr txBox="1"/>
          <p:nvPr>
            <p:ph idx="1" type="body"/>
          </p:nvPr>
        </p:nvSpPr>
        <p:spPr>
          <a:xfrm>
            <a:off x="685800" y="4415775"/>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130339dd46d_0_6: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update linktree with contact information.</a:t>
            </a:r>
            <a:endParaRPr/>
          </a:p>
        </p:txBody>
      </p:sp>
      <p:sp>
        <p:nvSpPr>
          <p:cNvPr id="199" name="Google Shape;199;p11: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Today’s Session will cover Academic Transition Courses, Academic Success Resources, Campus Life/Involvement Opportunities, and more as well as give you a chance to meet several other new students </a:t>
            </a:r>
            <a:endParaRPr/>
          </a:p>
        </p:txBody>
      </p:sp>
      <p:sp>
        <p:nvSpPr>
          <p:cNvPr id="79" name="Google Shape;79;p2: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0339dd46d_0_0: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30339dd46d_0_0:notes"/>
          <p:cNvSpPr txBox="1"/>
          <p:nvPr>
            <p:ph idx="1" type="body"/>
          </p:nvPr>
        </p:nvSpPr>
        <p:spPr>
          <a:xfrm>
            <a:off x="685800" y="4415775"/>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782e679e9_0_19: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782e679e9_0_19:notes"/>
          <p:cNvSpPr txBox="1"/>
          <p:nvPr>
            <p:ph idx="1" type="body"/>
          </p:nvPr>
        </p:nvSpPr>
        <p:spPr>
          <a:xfrm>
            <a:off x="685800" y="4415775"/>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c02dd2244_1_0: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2ac02dd2244_1_0:notes"/>
          <p:cNvSpPr txBox="1"/>
          <p:nvPr>
            <p:ph idx="1" type="body"/>
          </p:nvPr>
        </p:nvSpPr>
        <p:spPr>
          <a:xfrm>
            <a:off x="685800" y="4415775"/>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Slido (no more than 2 mins)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0339dd46d_4_0: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30339dd46d_4_0:notes"/>
          <p:cNvSpPr txBox="1"/>
          <p:nvPr>
            <p:ph idx="1" type="body"/>
          </p:nvPr>
        </p:nvSpPr>
        <p:spPr>
          <a:xfrm>
            <a:off x="685800" y="4415775"/>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5751217089_0_6: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p:spPr>
      </p:sp>
      <p:sp>
        <p:nvSpPr>
          <p:cNvPr id="99" name="Google Shape;99;g35751217089_0_6:notes"/>
          <p:cNvSpPr txBox="1"/>
          <p:nvPr>
            <p:ph idx="1" type="body"/>
          </p:nvPr>
        </p:nvSpPr>
        <p:spPr>
          <a:xfrm>
            <a:off x="685800" y="4415775"/>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Academic Transition Courses are open to ANY new student (freshmen and transfer students). UNIV courses are 2-credit stand alone course and are a great way to get to know the campus, connect with a staff member and other new students, and earn an extra credit while learning what it takes to be a successful UMBC student (UNIV 101 - first-years only). First-Year Seminars are 3-credit Gen Ed options with very unique topics taught by faculty who want to work with new students. Look at the class schedule for the topics. Talk to your advisor TOMORROW when you register for classes about one or more of this options! </a:t>
            </a:r>
            <a:endParaRPr/>
          </a:p>
        </p:txBody>
      </p:sp>
      <p:sp>
        <p:nvSpPr>
          <p:cNvPr id="104" name="Google Shape;104;p3: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751217089_0_0: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751217089_0_0:notes"/>
          <p:cNvSpPr txBox="1"/>
          <p:nvPr>
            <p:ph idx="1" type="body"/>
          </p:nvPr>
        </p:nvSpPr>
        <p:spPr>
          <a:xfrm>
            <a:off x="685800" y="4415775"/>
            <a:ext cx="54864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15775"/>
            <a:ext cx="54864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Transfer credit includes dual enrollment, AP/IB scores</a:t>
            </a:r>
            <a:endParaRPr/>
          </a:p>
        </p:txBody>
      </p:sp>
      <p:sp>
        <p:nvSpPr>
          <p:cNvPr id="118" name="Google Shape;118;p4:notes"/>
          <p:cNvSpPr/>
          <p:nvPr>
            <p:ph idx="2" type="sldImg"/>
          </p:nvPr>
        </p:nvSpPr>
        <p:spPr>
          <a:xfrm>
            <a:off x="1143225" y="697225"/>
            <a:ext cx="45722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c02dd2244_0_5:notes"/>
          <p:cNvSpPr/>
          <p:nvPr>
            <p:ph idx="2" type="sldImg"/>
          </p:nvPr>
        </p:nvSpPr>
        <p:spPr>
          <a:xfrm>
            <a:off x="1143225" y="697225"/>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ac02dd2244_0_5:notes"/>
          <p:cNvSpPr txBox="1"/>
          <p:nvPr>
            <p:ph idx="1" type="body"/>
          </p:nvPr>
        </p:nvSpPr>
        <p:spPr>
          <a:xfrm>
            <a:off x="685800" y="4415775"/>
            <a:ext cx="5486400" cy="41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Slido (no more than 2 mins)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 name="Shape 59"/>
        <p:cNvGrpSpPr/>
        <p:nvPr/>
      </p:nvGrpSpPr>
      <p:grpSpPr>
        <a:xfrm>
          <a:off x="0" y="0"/>
          <a:ext cx="0" cy="0"/>
          <a:chOff x="0" y="0"/>
          <a:chExt cx="0" cy="0"/>
        </a:xfrm>
      </p:grpSpPr>
      <p:sp>
        <p:nvSpPr>
          <p:cNvPr id="60" name="Google Shape;60;p22"/>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2"/>
          <p:cNvSpPr txBox="1"/>
          <p:nvPr>
            <p:ph idx="1" type="body"/>
          </p:nvPr>
        </p:nvSpPr>
        <p:spPr>
          <a:xfrm rot="5400000">
            <a:off x="2720860" y="160222"/>
            <a:ext cx="3702281"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2" name="Google Shape;62;p2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2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2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5" name="Shape 65"/>
        <p:cNvGrpSpPr/>
        <p:nvPr/>
      </p:nvGrpSpPr>
      <p:grpSpPr>
        <a:xfrm>
          <a:off x="0" y="0"/>
          <a:ext cx="0" cy="0"/>
          <a:chOff x="0" y="0"/>
          <a:chExt cx="0" cy="0"/>
        </a:xfrm>
      </p:grpSpPr>
      <p:sp>
        <p:nvSpPr>
          <p:cNvPr id="66" name="Google Shape;66;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 name="Google Shape;68;p2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2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2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14"/>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 type="body"/>
          </p:nvPr>
        </p:nvSpPr>
        <p:spPr>
          <a:xfrm>
            <a:off x="457200" y="2423882"/>
            <a:ext cx="8229600" cy="370228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15"/>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0" name="Google Shape;20;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1" name="Google Shape;21;p1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1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18"/>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 name="Google Shape;27;p1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 name="Google Shape;28;p1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17"/>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 name="Google Shape;35;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6" name="Google Shape;36;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1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1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1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1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1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1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8" name="Google Shape;48;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9" name="Google Shape;49;p2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2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2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p:nvPr>
            <p:ph idx="2" type="pic"/>
          </p:nvPr>
        </p:nvSpPr>
        <p:spPr>
          <a:xfrm>
            <a:off x="1792288" y="612775"/>
            <a:ext cx="5486400" cy="4114800"/>
          </a:xfrm>
          <a:prstGeom prst="rect">
            <a:avLst/>
          </a:prstGeom>
          <a:noFill/>
          <a:ln>
            <a:noFill/>
          </a:ln>
        </p:spPr>
      </p:sp>
      <p:sp>
        <p:nvSpPr>
          <p:cNvPr id="55" name="Google Shape;55;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6" name="Google Shape;56;p2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2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2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457200" y="2423882"/>
            <a:ext cx="8229600" cy="3702281"/>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p:nvPr/>
        </p:nvSpPr>
        <p:spPr>
          <a:xfrm>
            <a:off x="349250" y="1"/>
            <a:ext cx="8794750" cy="823913"/>
          </a:xfrm>
          <a:prstGeom prst="rect">
            <a:avLst/>
          </a:prstGeom>
          <a:gradFill>
            <a:gsLst>
              <a:gs pos="0">
                <a:srgbClr val="FFFFFF"/>
              </a:gs>
              <a:gs pos="16000">
                <a:srgbClr val="FFFFFF"/>
              </a:gs>
              <a:gs pos="100000">
                <a:srgbClr val="FEB71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MBC-orientation-text-version.png" id="9" name="Google Shape;9;p12"/>
          <p:cNvPicPr preferRelativeResize="0"/>
          <p:nvPr/>
        </p:nvPicPr>
        <p:blipFill rotWithShape="1">
          <a:blip r:embed="rId1">
            <a:alphaModFix/>
          </a:blip>
          <a:srcRect b="0" l="0" r="0" t="0"/>
          <a:stretch/>
        </p:blipFill>
        <p:spPr>
          <a:xfrm>
            <a:off x="128588" y="119064"/>
            <a:ext cx="1592262" cy="665162"/>
          </a:xfrm>
          <a:prstGeom prst="rect">
            <a:avLst/>
          </a:prstGeom>
          <a:noFill/>
          <a:ln>
            <a:noFill/>
          </a:ln>
        </p:spPr>
      </p:pic>
      <p:sp>
        <p:nvSpPr>
          <p:cNvPr id="10" name="Google Shape;10;p12"/>
          <p:cNvSpPr/>
          <p:nvPr/>
        </p:nvSpPr>
        <p:spPr>
          <a:xfrm>
            <a:off x="0" y="6640513"/>
            <a:ext cx="9144000" cy="217487"/>
          </a:xfrm>
          <a:prstGeom prst="rect">
            <a:avLst/>
          </a:prstGeom>
          <a:gradFill>
            <a:gsLst>
              <a:gs pos="0">
                <a:schemeClr val="dk1"/>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0" Type="http://schemas.openxmlformats.org/officeDocument/2006/relationships/image" Target="../media/image19.jpg"/><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16.jpg"/><Relationship Id="rId9" Type="http://schemas.openxmlformats.org/officeDocument/2006/relationships/image" Target="../media/image20.jpg"/><Relationship Id="rId5" Type="http://schemas.openxmlformats.org/officeDocument/2006/relationships/image" Target="../media/image18.jpg"/><Relationship Id="rId6" Type="http://schemas.openxmlformats.org/officeDocument/2006/relationships/image" Target="../media/image17.jpg"/><Relationship Id="rId7" Type="http://schemas.openxmlformats.org/officeDocument/2006/relationships/image" Target="../media/image22.jpg"/><Relationship Id="rId8"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type="ctrTitle"/>
          </p:nvPr>
        </p:nvSpPr>
        <p:spPr>
          <a:xfrm>
            <a:off x="685800" y="1456661"/>
            <a:ext cx="7772400" cy="214379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6000"/>
              <a:buFont typeface="Cambria"/>
              <a:buNone/>
            </a:pPr>
            <a:r>
              <a:rPr b="1" lang="en-US" sz="6000">
                <a:latin typeface="Cambria"/>
                <a:ea typeface="Cambria"/>
                <a:cs typeface="Cambria"/>
                <a:sym typeface="Cambria"/>
              </a:rPr>
              <a:t>Thriving as a Retriever at UMBC</a:t>
            </a:r>
            <a:endParaRPr/>
          </a:p>
        </p:txBody>
      </p:sp>
      <p:sp>
        <p:nvSpPr>
          <p:cNvPr id="76" name="Google Shape;76;p1"/>
          <p:cNvSpPr txBox="1"/>
          <p:nvPr>
            <p:ph idx="1" type="subTitle"/>
          </p:nvPr>
        </p:nvSpPr>
        <p:spPr>
          <a:xfrm>
            <a:off x="393400" y="3886200"/>
            <a:ext cx="8325300" cy="1992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88888"/>
              </a:buClr>
              <a:buSzPts val="2800"/>
              <a:buNone/>
            </a:pPr>
            <a:r>
              <a:rPr lang="en-US" sz="2800"/>
              <a:t>The Divisions of</a:t>
            </a:r>
            <a:endParaRPr sz="2800"/>
          </a:p>
          <a:p>
            <a:pPr indent="0" lvl="0" marL="0" rtl="0" algn="ctr">
              <a:lnSpc>
                <a:spcPct val="100000"/>
              </a:lnSpc>
              <a:spcBef>
                <a:spcPts val="0"/>
              </a:spcBef>
              <a:spcAft>
                <a:spcPts val="0"/>
              </a:spcAft>
              <a:buClr>
                <a:srgbClr val="888888"/>
              </a:buClr>
              <a:buSzPts val="2800"/>
              <a:buNone/>
            </a:pPr>
            <a:r>
              <a:rPr lang="en-US" sz="2800"/>
              <a:t>Undergraduate Academic Affairs</a:t>
            </a:r>
            <a:endParaRPr sz="2800"/>
          </a:p>
          <a:p>
            <a:pPr indent="0" lvl="0" marL="0" rtl="0" algn="ctr">
              <a:lnSpc>
                <a:spcPct val="100000"/>
              </a:lnSpc>
              <a:spcBef>
                <a:spcPts val="0"/>
              </a:spcBef>
              <a:spcAft>
                <a:spcPts val="0"/>
              </a:spcAft>
              <a:buClr>
                <a:srgbClr val="888888"/>
              </a:buClr>
              <a:buSzPts val="2800"/>
              <a:buNone/>
            </a:pPr>
            <a:r>
              <a:rPr lang="en-US" sz="2800"/>
              <a:t>and</a:t>
            </a:r>
            <a:endParaRPr sz="2800"/>
          </a:p>
          <a:p>
            <a:pPr indent="0" lvl="0" marL="0" rtl="0" algn="ctr">
              <a:lnSpc>
                <a:spcPct val="100000"/>
              </a:lnSpc>
              <a:spcBef>
                <a:spcPts val="0"/>
              </a:spcBef>
              <a:spcAft>
                <a:spcPts val="0"/>
              </a:spcAft>
              <a:buClr>
                <a:srgbClr val="888888"/>
              </a:buClr>
              <a:buSzPts val="2800"/>
              <a:buNone/>
            </a:pPr>
            <a:r>
              <a:rPr lang="en-US" sz="2800"/>
              <a:t>Student Affairs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ac02dd2244_0_0"/>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5454"/>
              <a:buNone/>
            </a:pPr>
            <a:r>
              <a:rPr b="1" lang="en-US">
                <a:latin typeface="Cambria"/>
                <a:ea typeface="Cambria"/>
                <a:cs typeface="Cambria"/>
                <a:sym typeface="Cambria"/>
              </a:rPr>
              <a:t>Holistic</a:t>
            </a:r>
            <a:r>
              <a:rPr b="1" lang="en-US">
                <a:latin typeface="Cambria"/>
                <a:ea typeface="Cambria"/>
                <a:cs typeface="Cambria"/>
                <a:sym typeface="Cambria"/>
              </a:rPr>
              <a:t> Wellness: it’s not just Physical and Mental</a:t>
            </a:r>
            <a:endParaRPr b="1">
              <a:latin typeface="Cambria"/>
              <a:ea typeface="Cambria"/>
              <a:cs typeface="Cambria"/>
              <a:sym typeface="Cambria"/>
            </a:endParaRPr>
          </a:p>
        </p:txBody>
      </p:sp>
      <p:sp>
        <p:nvSpPr>
          <p:cNvPr id="134" name="Google Shape;134;g2ac02dd2244_0_0"/>
          <p:cNvSpPr txBox="1"/>
          <p:nvPr>
            <p:ph idx="1" type="body"/>
          </p:nvPr>
        </p:nvSpPr>
        <p:spPr>
          <a:xfrm>
            <a:off x="457200" y="2423875"/>
            <a:ext cx="3981600" cy="4224600"/>
          </a:xfrm>
          <a:prstGeom prst="rect">
            <a:avLst/>
          </a:prstGeom>
          <a:noFill/>
          <a:ln>
            <a:noFill/>
          </a:ln>
        </p:spPr>
        <p:txBody>
          <a:bodyPr anchorCtr="0" anchor="t" bIns="45700" lIns="91425" spcFirstLastPara="1" rIns="91425" wrap="square" tIns="45700">
            <a:normAutofit fontScale="70000" lnSpcReduction="20000"/>
          </a:bodyPr>
          <a:lstStyle/>
          <a:p>
            <a:pPr indent="-308609" lvl="0" marL="457200" rtl="0" algn="l">
              <a:lnSpc>
                <a:spcPct val="100000"/>
              </a:lnSpc>
              <a:spcBef>
                <a:spcPts val="360"/>
              </a:spcBef>
              <a:spcAft>
                <a:spcPts val="0"/>
              </a:spcAft>
              <a:buSzPct val="56250"/>
              <a:buChar char="•"/>
            </a:pPr>
            <a:r>
              <a:rPr lang="en-US"/>
              <a:t>FAFSA Deadline</a:t>
            </a:r>
            <a:endParaRPr/>
          </a:p>
          <a:p>
            <a:pPr indent="-308609" lvl="1" marL="914400" rtl="0" algn="l">
              <a:lnSpc>
                <a:spcPct val="100000"/>
              </a:lnSpc>
              <a:spcBef>
                <a:spcPts val="0"/>
              </a:spcBef>
              <a:spcAft>
                <a:spcPts val="0"/>
              </a:spcAft>
              <a:buSzPct val="64285"/>
              <a:buChar char="–"/>
            </a:pPr>
            <a:r>
              <a:rPr lang="en-US"/>
              <a:t>Priority for Fall 2025 was March 1, 2025</a:t>
            </a:r>
            <a:endParaRPr/>
          </a:p>
          <a:p>
            <a:pPr indent="-308610" lvl="1" marL="914400" rtl="0" algn="l">
              <a:lnSpc>
                <a:spcPct val="100000"/>
              </a:lnSpc>
              <a:spcBef>
                <a:spcPts val="0"/>
              </a:spcBef>
              <a:spcAft>
                <a:spcPts val="0"/>
              </a:spcAft>
              <a:buSzPct val="64285"/>
              <a:buChar char="–"/>
            </a:pPr>
            <a:r>
              <a:rPr lang="en-US"/>
              <a:t>Must complete EVERY YEAR!!!</a:t>
            </a:r>
            <a:endParaRPr/>
          </a:p>
          <a:p>
            <a:pPr indent="-308609" lvl="0" marL="457200" rtl="0" algn="l">
              <a:lnSpc>
                <a:spcPct val="100000"/>
              </a:lnSpc>
              <a:spcBef>
                <a:spcPts val="0"/>
              </a:spcBef>
              <a:spcAft>
                <a:spcPts val="0"/>
              </a:spcAft>
              <a:buSzPct val="56250"/>
              <a:buChar char="•"/>
            </a:pPr>
            <a:r>
              <a:rPr lang="en-US"/>
              <a:t>Scholarship Retriever</a:t>
            </a:r>
            <a:endParaRPr/>
          </a:p>
          <a:p>
            <a:pPr indent="-308609" lvl="1" marL="914400" rtl="0" algn="l">
              <a:lnSpc>
                <a:spcPct val="100000"/>
              </a:lnSpc>
              <a:spcBef>
                <a:spcPts val="0"/>
              </a:spcBef>
              <a:spcAft>
                <a:spcPts val="0"/>
              </a:spcAft>
              <a:buSzPct val="64285"/>
              <a:buChar char="–"/>
            </a:pPr>
            <a:r>
              <a:rPr lang="en-US"/>
              <a:t>Complete Common Application!</a:t>
            </a:r>
            <a:endParaRPr/>
          </a:p>
          <a:p>
            <a:pPr indent="-308609" lvl="0" marL="457200" rtl="0" algn="l">
              <a:lnSpc>
                <a:spcPct val="100000"/>
              </a:lnSpc>
              <a:spcBef>
                <a:spcPts val="0"/>
              </a:spcBef>
              <a:spcAft>
                <a:spcPts val="0"/>
              </a:spcAft>
              <a:buSzPct val="56250"/>
              <a:buChar char="•"/>
            </a:pPr>
            <a:r>
              <a:rPr lang="en-US"/>
              <a:t>Money Smart Week</a:t>
            </a:r>
            <a:endParaRPr/>
          </a:p>
          <a:p>
            <a:pPr indent="-308609" lvl="1" marL="914400" rtl="0" algn="l">
              <a:lnSpc>
                <a:spcPct val="100000"/>
              </a:lnSpc>
              <a:spcBef>
                <a:spcPts val="0"/>
              </a:spcBef>
              <a:spcAft>
                <a:spcPts val="0"/>
              </a:spcAft>
              <a:buSzPct val="64285"/>
              <a:buChar char="–"/>
            </a:pPr>
            <a:r>
              <a:rPr lang="en-US"/>
              <a:t>Every Spring Semester (Attend events to be entered into a chance to win Scholarships)</a:t>
            </a:r>
            <a:endParaRPr/>
          </a:p>
          <a:p>
            <a:pPr indent="0" lvl="0" marL="0" rtl="0" algn="ctr">
              <a:lnSpc>
                <a:spcPct val="100000"/>
              </a:lnSpc>
              <a:spcBef>
                <a:spcPts val="360"/>
              </a:spcBef>
              <a:spcAft>
                <a:spcPts val="0"/>
              </a:spcAft>
              <a:buSzPct val="72580"/>
              <a:buNone/>
            </a:pPr>
            <a:r>
              <a:t/>
            </a:r>
            <a:endParaRPr/>
          </a:p>
          <a:p>
            <a:pPr indent="0" lvl="0" marL="0" rtl="0" algn="ctr">
              <a:lnSpc>
                <a:spcPct val="100000"/>
              </a:lnSpc>
              <a:spcBef>
                <a:spcPts val="360"/>
              </a:spcBef>
              <a:spcAft>
                <a:spcPts val="0"/>
              </a:spcAft>
              <a:buSzPct val="72580"/>
              <a:buNone/>
            </a:pPr>
            <a:r>
              <a:t/>
            </a:r>
            <a:endParaRPr/>
          </a:p>
        </p:txBody>
      </p:sp>
      <p:sp>
        <p:nvSpPr>
          <p:cNvPr id="135" name="Google Shape;135;g2ac02dd2244_0_0"/>
          <p:cNvSpPr txBox="1"/>
          <p:nvPr/>
        </p:nvSpPr>
        <p:spPr>
          <a:xfrm>
            <a:off x="4023525" y="2423875"/>
            <a:ext cx="4164600" cy="3642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US" sz="1750">
                <a:solidFill>
                  <a:schemeClr val="dk1"/>
                </a:solidFill>
              </a:rPr>
              <a:t>Health &amp; Wellbeing</a:t>
            </a:r>
            <a:endParaRPr sz="1750">
              <a:solidFill>
                <a:schemeClr val="dk1"/>
              </a:solidFill>
            </a:endParaRPr>
          </a:p>
          <a:p>
            <a:pPr indent="-298450" lvl="1" marL="914400" rtl="0" algn="l">
              <a:spcBef>
                <a:spcPts val="0"/>
              </a:spcBef>
              <a:spcAft>
                <a:spcPts val="0"/>
              </a:spcAft>
              <a:buClr>
                <a:schemeClr val="dk1"/>
              </a:buClr>
              <a:buSzPts val="1100"/>
              <a:buChar char="○"/>
            </a:pPr>
            <a:r>
              <a:rPr lang="en-US" sz="1750">
                <a:solidFill>
                  <a:schemeClr val="dk1"/>
                </a:solidFill>
              </a:rPr>
              <a:t>Retriever Integrated Health</a:t>
            </a:r>
            <a:endParaRPr sz="1750">
              <a:solidFill>
                <a:schemeClr val="dk1"/>
              </a:solidFill>
            </a:endParaRPr>
          </a:p>
          <a:p>
            <a:pPr indent="-298450" lvl="2" marL="1371600" rtl="0" algn="l">
              <a:spcBef>
                <a:spcPts val="0"/>
              </a:spcBef>
              <a:spcAft>
                <a:spcPts val="0"/>
              </a:spcAft>
              <a:buClr>
                <a:schemeClr val="dk1"/>
              </a:buClr>
              <a:buSzPts val="1100"/>
              <a:buChar char="■"/>
            </a:pPr>
            <a:r>
              <a:rPr lang="en-US" sz="1750">
                <a:solidFill>
                  <a:schemeClr val="dk1"/>
                </a:solidFill>
              </a:rPr>
              <a:t>Massages, Acupuncture, Mental Health Services, Check ups and prescription refills**</a:t>
            </a:r>
            <a:endParaRPr sz="1750">
              <a:solidFill>
                <a:schemeClr val="dk1"/>
              </a:solidFill>
            </a:endParaRPr>
          </a:p>
          <a:p>
            <a:pPr indent="-298450" lvl="1" marL="914400" rtl="0" algn="l">
              <a:spcBef>
                <a:spcPts val="0"/>
              </a:spcBef>
              <a:spcAft>
                <a:spcPts val="0"/>
              </a:spcAft>
              <a:buClr>
                <a:schemeClr val="dk1"/>
              </a:buClr>
              <a:buSzPts val="1100"/>
              <a:buChar char="○"/>
            </a:pPr>
            <a:r>
              <a:rPr lang="en-US" sz="1750">
                <a:solidFill>
                  <a:schemeClr val="dk1"/>
                </a:solidFill>
              </a:rPr>
              <a:t>Campus Dietician</a:t>
            </a:r>
            <a:endParaRPr sz="1750">
              <a:solidFill>
                <a:schemeClr val="dk1"/>
              </a:solidFill>
            </a:endParaRPr>
          </a:p>
          <a:p>
            <a:pPr indent="-298450" lvl="1" marL="914400" rtl="0" algn="l">
              <a:spcBef>
                <a:spcPts val="0"/>
              </a:spcBef>
              <a:spcAft>
                <a:spcPts val="0"/>
              </a:spcAft>
              <a:buClr>
                <a:schemeClr val="dk1"/>
              </a:buClr>
              <a:buSzPts val="1100"/>
              <a:buChar char="○"/>
            </a:pPr>
            <a:r>
              <a:rPr lang="en-US" sz="1750">
                <a:solidFill>
                  <a:schemeClr val="dk1"/>
                </a:solidFill>
              </a:rPr>
              <a:t>The RAC</a:t>
            </a:r>
            <a:endParaRPr sz="1750">
              <a:solidFill>
                <a:schemeClr val="dk1"/>
              </a:solidFill>
            </a:endParaRPr>
          </a:p>
          <a:p>
            <a:pPr indent="-298450" lvl="2" marL="1371600" rtl="0" algn="l">
              <a:spcBef>
                <a:spcPts val="0"/>
              </a:spcBef>
              <a:spcAft>
                <a:spcPts val="0"/>
              </a:spcAft>
              <a:buClr>
                <a:schemeClr val="dk1"/>
              </a:buClr>
              <a:buSzPts val="1100"/>
              <a:buChar char="■"/>
            </a:pPr>
            <a:r>
              <a:rPr lang="en-US" sz="1750">
                <a:solidFill>
                  <a:schemeClr val="dk1"/>
                </a:solidFill>
              </a:rPr>
              <a:t>Group fitness classes</a:t>
            </a:r>
            <a:endParaRPr sz="1750">
              <a:solidFill>
                <a:schemeClr val="dk1"/>
              </a:solidFill>
            </a:endParaRPr>
          </a:p>
          <a:p>
            <a:pPr indent="-298450" lvl="2" marL="1371600" rtl="0" algn="l">
              <a:spcBef>
                <a:spcPts val="0"/>
              </a:spcBef>
              <a:spcAft>
                <a:spcPts val="0"/>
              </a:spcAft>
              <a:buClr>
                <a:schemeClr val="dk1"/>
              </a:buClr>
              <a:buSzPts val="1100"/>
              <a:buChar char="■"/>
            </a:pPr>
            <a:r>
              <a:rPr lang="en-US" sz="1750">
                <a:solidFill>
                  <a:schemeClr val="dk1"/>
                </a:solidFill>
              </a:rPr>
              <a:t>I</a:t>
            </a:r>
            <a:r>
              <a:rPr lang="en-US" sz="1750">
                <a:solidFill>
                  <a:schemeClr val="dk1"/>
                </a:solidFill>
              </a:rPr>
              <a:t>ntramurals</a:t>
            </a:r>
            <a:endParaRPr sz="1750">
              <a:solidFill>
                <a:schemeClr val="dk1"/>
              </a:solidFill>
            </a:endParaRPr>
          </a:p>
          <a:p>
            <a:pPr indent="-298450" lvl="1" marL="914400" rtl="0" algn="l">
              <a:spcBef>
                <a:spcPts val="0"/>
              </a:spcBef>
              <a:spcAft>
                <a:spcPts val="0"/>
              </a:spcAft>
              <a:buClr>
                <a:schemeClr val="dk1"/>
              </a:buClr>
              <a:buSzPts val="1100"/>
              <a:buChar char="○"/>
            </a:pPr>
            <a:r>
              <a:rPr lang="en-US" sz="1750">
                <a:solidFill>
                  <a:schemeClr val="dk1"/>
                </a:solidFill>
              </a:rPr>
              <a:t>Office of Health Promotions</a:t>
            </a:r>
            <a:endParaRPr sz="1750">
              <a:solidFill>
                <a:schemeClr val="dk1"/>
              </a:solidFill>
            </a:endParaRPr>
          </a:p>
          <a:p>
            <a:pPr indent="-298450" lvl="2" marL="1371600" rtl="0" algn="l">
              <a:spcBef>
                <a:spcPts val="0"/>
              </a:spcBef>
              <a:spcAft>
                <a:spcPts val="0"/>
              </a:spcAft>
              <a:buClr>
                <a:schemeClr val="dk1"/>
              </a:buClr>
              <a:buSzPts val="1100"/>
              <a:buChar char="■"/>
            </a:pPr>
            <a:r>
              <a:rPr lang="en-US" sz="1750">
                <a:solidFill>
                  <a:schemeClr val="dk1"/>
                </a:solidFill>
              </a:rPr>
              <a:t>Support health lifestyle </a:t>
            </a:r>
            <a:endParaRPr sz="1750">
              <a:solidFill>
                <a:schemeClr val="dk1"/>
              </a:solidFill>
            </a:endParaRPr>
          </a:p>
          <a:p>
            <a:pPr indent="0" lvl="0" marL="0" rtl="0" algn="l">
              <a:spcBef>
                <a:spcPts val="0"/>
              </a:spcBef>
              <a:spcAft>
                <a:spcPts val="0"/>
              </a:spcAft>
              <a:buNone/>
            </a:pPr>
            <a:r>
              <a:t/>
            </a:r>
            <a:endParaRPr sz="1750">
              <a:solidFill>
                <a:schemeClr val="dk1"/>
              </a:solidFill>
            </a:endParaRPr>
          </a:p>
        </p:txBody>
      </p:sp>
      <p:pic>
        <p:nvPicPr>
          <p:cNvPr id="136" name="Google Shape;136;g2ac02dd2244_0_0"/>
          <p:cNvPicPr preferRelativeResize="0"/>
          <p:nvPr/>
        </p:nvPicPr>
        <p:blipFill>
          <a:blip r:embed="rId3">
            <a:alphaModFix/>
          </a:blip>
          <a:stretch>
            <a:fillRect/>
          </a:stretch>
        </p:blipFill>
        <p:spPr>
          <a:xfrm>
            <a:off x="40251" y="5843600"/>
            <a:ext cx="797800" cy="716600"/>
          </a:xfrm>
          <a:prstGeom prst="rect">
            <a:avLst/>
          </a:prstGeom>
          <a:noFill/>
          <a:ln>
            <a:noFill/>
          </a:ln>
        </p:spPr>
      </p:pic>
      <p:pic>
        <p:nvPicPr>
          <p:cNvPr id="137" name="Google Shape;137;g2ac02dd2244_0_0"/>
          <p:cNvPicPr preferRelativeResize="0"/>
          <p:nvPr/>
        </p:nvPicPr>
        <p:blipFill>
          <a:blip r:embed="rId4">
            <a:alphaModFix/>
          </a:blip>
          <a:stretch>
            <a:fillRect/>
          </a:stretch>
        </p:blipFill>
        <p:spPr>
          <a:xfrm>
            <a:off x="8328350" y="5843600"/>
            <a:ext cx="734075" cy="716600"/>
          </a:xfrm>
          <a:prstGeom prst="rect">
            <a:avLst/>
          </a:prstGeom>
          <a:noFill/>
          <a:ln>
            <a:noFill/>
          </a:ln>
        </p:spPr>
      </p:pic>
      <p:pic>
        <p:nvPicPr>
          <p:cNvPr id="138" name="Google Shape;138;g2ac02dd2244_0_0"/>
          <p:cNvPicPr preferRelativeResize="0"/>
          <p:nvPr/>
        </p:nvPicPr>
        <p:blipFill>
          <a:blip r:embed="rId5">
            <a:alphaModFix/>
          </a:blip>
          <a:stretch>
            <a:fillRect/>
          </a:stretch>
        </p:blipFill>
        <p:spPr>
          <a:xfrm>
            <a:off x="7526525" y="5848717"/>
            <a:ext cx="734075" cy="7063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ctrTitle"/>
          </p:nvPr>
        </p:nvSpPr>
        <p:spPr>
          <a:xfrm>
            <a:off x="685800" y="1049225"/>
            <a:ext cx="7772400" cy="4783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mbria"/>
              <a:buNone/>
            </a:pPr>
            <a:r>
              <a:rPr b="1" lang="en-US">
                <a:latin typeface="Cambria"/>
                <a:ea typeface="Cambria"/>
                <a:cs typeface="Cambria"/>
                <a:sym typeface="Cambria"/>
              </a:rPr>
              <a:t>Retriever </a:t>
            </a:r>
            <a:r>
              <a:rPr b="1" lang="en-US">
                <a:latin typeface="Cambria"/>
                <a:ea typeface="Cambria"/>
                <a:cs typeface="Cambria"/>
                <a:sym typeface="Cambria"/>
              </a:rPr>
              <a:t>Connect:</a:t>
            </a:r>
            <a:br>
              <a:rPr b="1" lang="en-US">
                <a:latin typeface="Cambria"/>
                <a:ea typeface="Cambria"/>
                <a:cs typeface="Cambria"/>
                <a:sym typeface="Cambria"/>
              </a:rPr>
            </a:br>
            <a:endParaRPr b="1">
              <a:latin typeface="Cambria"/>
              <a:ea typeface="Cambria"/>
              <a:cs typeface="Cambria"/>
              <a:sym typeface="Cambria"/>
            </a:endParaRPr>
          </a:p>
          <a:p>
            <a:pPr indent="0" lvl="0" marL="0" rtl="0" algn="ctr">
              <a:lnSpc>
                <a:spcPct val="100000"/>
              </a:lnSpc>
              <a:spcBef>
                <a:spcPts val="0"/>
              </a:spcBef>
              <a:spcAft>
                <a:spcPts val="0"/>
              </a:spcAft>
              <a:buClr>
                <a:schemeClr val="dk1"/>
              </a:buClr>
              <a:buSzPct val="100000"/>
              <a:buFont typeface="Cambria"/>
              <a:buNone/>
            </a:pPr>
            <a:r>
              <a:t/>
            </a:r>
            <a:endParaRPr b="1">
              <a:latin typeface="Cambria"/>
              <a:ea typeface="Cambria"/>
              <a:cs typeface="Cambria"/>
              <a:sym typeface="Cambria"/>
            </a:endParaRPr>
          </a:p>
          <a:p>
            <a:pPr indent="0" lvl="0" marL="0" rtl="0" algn="ctr">
              <a:spcBef>
                <a:spcPts val="0"/>
              </a:spcBef>
              <a:spcAft>
                <a:spcPts val="0"/>
              </a:spcAft>
              <a:buClr>
                <a:schemeClr val="dk1"/>
              </a:buClr>
              <a:buSzPct val="100000"/>
              <a:buFont typeface="Cambria"/>
              <a:buNone/>
            </a:pPr>
            <a:r>
              <a:rPr lang="en-US"/>
              <a:t>What does involvement outside of the classroom mean to you? </a:t>
            </a:r>
            <a:endParaRPr b="1">
              <a:latin typeface="Cambria"/>
              <a:ea typeface="Cambria"/>
              <a:cs typeface="Cambria"/>
              <a:sym typeface="Cambria"/>
            </a:endParaRPr>
          </a:p>
          <a:p>
            <a:pPr indent="0" lvl="0" marL="0" rtl="0" algn="l">
              <a:lnSpc>
                <a:spcPct val="100000"/>
              </a:lnSpc>
              <a:spcBef>
                <a:spcPts val="0"/>
              </a:spcBef>
              <a:spcAft>
                <a:spcPts val="0"/>
              </a:spcAft>
              <a:buClr>
                <a:schemeClr val="dk1"/>
              </a:buClr>
              <a:buSzPct val="100000"/>
              <a:buFont typeface="Cambria"/>
              <a:buNone/>
            </a:pPr>
            <a:br>
              <a:rPr b="1" lang="en-US">
                <a:latin typeface="Cambria"/>
                <a:ea typeface="Cambria"/>
                <a:cs typeface="Cambria"/>
                <a:sym typeface="Cambria"/>
              </a:rPr>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457200" y="661262"/>
            <a:ext cx="8229600" cy="738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mbria"/>
              <a:buNone/>
            </a:pPr>
            <a:r>
              <a:rPr b="1" lang="en-US">
                <a:latin typeface="Cambria"/>
                <a:ea typeface="Cambria"/>
                <a:cs typeface="Cambria"/>
                <a:sym typeface="Cambria"/>
                <a:extLst>
                  <a:ext uri="http://customooxmlschemas.google.com/">
                    <go:slidesCustomData xmlns:go="http://customooxmlschemas.google.com/" textRoundtripDataId="0"/>
                  </a:ext>
                </a:extLst>
              </a:rPr>
              <a:t>Involvement </a:t>
            </a:r>
            <a:endParaRPr>
              <a:latin typeface="Cambria"/>
              <a:ea typeface="Cambria"/>
              <a:cs typeface="Cambria"/>
              <a:sym typeface="Cambria"/>
            </a:endParaRPr>
          </a:p>
        </p:txBody>
      </p:sp>
      <p:sp>
        <p:nvSpPr>
          <p:cNvPr id="149" name="Google Shape;149;p6"/>
          <p:cNvSpPr txBox="1"/>
          <p:nvPr>
            <p:ph idx="1" type="body"/>
          </p:nvPr>
        </p:nvSpPr>
        <p:spPr>
          <a:xfrm>
            <a:off x="0" y="1399550"/>
            <a:ext cx="6539100" cy="4790700"/>
          </a:xfrm>
          <a:prstGeom prst="rect">
            <a:avLst/>
          </a:prstGeom>
          <a:noFill/>
          <a:ln>
            <a:noFill/>
          </a:ln>
        </p:spPr>
        <p:txBody>
          <a:bodyPr anchorCtr="0" anchor="t" bIns="45700" lIns="91425" spcFirstLastPara="1" rIns="91425" wrap="square" tIns="45700">
            <a:normAutofit lnSpcReduction="10000"/>
          </a:bodyPr>
          <a:lstStyle/>
          <a:p>
            <a:pPr indent="0" lvl="0" marL="342900" rtl="0" algn="l">
              <a:lnSpc>
                <a:spcPct val="100000"/>
              </a:lnSpc>
              <a:spcBef>
                <a:spcPts val="0"/>
              </a:spcBef>
              <a:spcAft>
                <a:spcPts val="0"/>
              </a:spcAft>
              <a:buSzPts val="2800"/>
              <a:buNone/>
            </a:pPr>
            <a:r>
              <a:rPr b="1" lang="en-US" sz="2400"/>
              <a:t>Campus Life</a:t>
            </a:r>
            <a:endParaRPr b="1" sz="2400"/>
          </a:p>
          <a:p>
            <a:pPr indent="0" lvl="0" marL="0" rtl="0" algn="l">
              <a:lnSpc>
                <a:spcPct val="100000"/>
              </a:lnSpc>
              <a:spcBef>
                <a:spcPts val="185"/>
              </a:spcBef>
              <a:spcAft>
                <a:spcPts val="0"/>
              </a:spcAft>
              <a:buClr>
                <a:schemeClr val="dk1"/>
              </a:buClr>
              <a:buSzPts val="1000"/>
              <a:buNone/>
            </a:pPr>
            <a:r>
              <a:t/>
            </a:r>
            <a:endParaRPr sz="1000"/>
          </a:p>
          <a:p>
            <a:pPr indent="-259080" lvl="1" marL="742950" rtl="0" algn="l">
              <a:lnSpc>
                <a:spcPct val="100000"/>
              </a:lnSpc>
              <a:spcBef>
                <a:spcPts val="444"/>
              </a:spcBef>
              <a:spcAft>
                <a:spcPts val="0"/>
              </a:spcAft>
              <a:buClr>
                <a:schemeClr val="dk1"/>
              </a:buClr>
              <a:buSzPts val="1800"/>
              <a:buChar char="–"/>
            </a:pPr>
            <a:r>
              <a:rPr lang="en-US" sz="1800"/>
              <a:t>Student Organizations </a:t>
            </a:r>
            <a:endParaRPr sz="1800"/>
          </a:p>
          <a:p>
            <a:pPr indent="-342900" lvl="2" marL="1371600" rtl="0" algn="l">
              <a:lnSpc>
                <a:spcPct val="100000"/>
              </a:lnSpc>
              <a:spcBef>
                <a:spcPts val="444"/>
              </a:spcBef>
              <a:spcAft>
                <a:spcPts val="0"/>
              </a:spcAft>
              <a:buSzPts val="1800"/>
              <a:buChar char="•"/>
            </a:pPr>
            <a:r>
              <a:rPr lang="en-US" sz="1800"/>
              <a:t>Over 200 Student Orgs to choose from </a:t>
            </a:r>
            <a:endParaRPr sz="1800"/>
          </a:p>
          <a:p>
            <a:pPr indent="-342900" lvl="2" marL="1371600" rtl="0" algn="l">
              <a:lnSpc>
                <a:spcPct val="100000"/>
              </a:lnSpc>
              <a:spcBef>
                <a:spcPts val="444"/>
              </a:spcBef>
              <a:spcAft>
                <a:spcPts val="0"/>
              </a:spcAft>
              <a:buSzPts val="1800"/>
              <a:buChar char="•"/>
            </a:pPr>
            <a:r>
              <a:rPr lang="en-US" sz="1800"/>
              <a:t>Opportunities to start a new org if interested!</a:t>
            </a:r>
            <a:endParaRPr sz="1800"/>
          </a:p>
          <a:p>
            <a:pPr indent="-259080" lvl="1" marL="742950" rtl="0" algn="l">
              <a:lnSpc>
                <a:spcPct val="100000"/>
              </a:lnSpc>
              <a:spcBef>
                <a:spcPts val="444"/>
              </a:spcBef>
              <a:spcAft>
                <a:spcPts val="0"/>
              </a:spcAft>
              <a:buSzPts val="1800"/>
              <a:buChar char="–"/>
            </a:pPr>
            <a:r>
              <a:rPr lang="en-US" sz="1800"/>
              <a:t>Fraternity and Sorority Life </a:t>
            </a:r>
            <a:endParaRPr sz="1800"/>
          </a:p>
          <a:p>
            <a:pPr indent="-342900" lvl="2" marL="1371600" rtl="0" algn="l">
              <a:lnSpc>
                <a:spcPct val="100000"/>
              </a:lnSpc>
              <a:spcBef>
                <a:spcPts val="444"/>
              </a:spcBef>
              <a:spcAft>
                <a:spcPts val="0"/>
              </a:spcAft>
              <a:buSzPts val="1800"/>
              <a:buChar char="•"/>
            </a:pPr>
            <a:r>
              <a:rPr lang="en-US" sz="1800"/>
              <a:t>With 15 </a:t>
            </a:r>
            <a:r>
              <a:rPr lang="en-US" sz="1800"/>
              <a:t>chapters in four councils let us help you find your match!</a:t>
            </a:r>
            <a:endParaRPr sz="1800"/>
          </a:p>
          <a:p>
            <a:pPr indent="-259080" lvl="1" marL="742950" rtl="0" algn="l">
              <a:lnSpc>
                <a:spcPct val="100000"/>
              </a:lnSpc>
              <a:spcBef>
                <a:spcPts val="444"/>
              </a:spcBef>
              <a:spcAft>
                <a:spcPts val="0"/>
              </a:spcAft>
              <a:buClr>
                <a:schemeClr val="dk1"/>
              </a:buClr>
              <a:buSzPts val="1800"/>
              <a:buChar char="–"/>
            </a:pPr>
            <a:r>
              <a:rPr lang="en-US" sz="1800"/>
              <a:t>Tri-Alpha Honors Society</a:t>
            </a:r>
            <a:endParaRPr sz="1800"/>
          </a:p>
          <a:p>
            <a:pPr indent="-342900" lvl="2" marL="1371600" rtl="0" algn="l">
              <a:lnSpc>
                <a:spcPct val="100000"/>
              </a:lnSpc>
              <a:spcBef>
                <a:spcPts val="444"/>
              </a:spcBef>
              <a:spcAft>
                <a:spcPts val="0"/>
              </a:spcAft>
              <a:buSzPts val="1800"/>
              <a:buChar char="•"/>
            </a:pPr>
            <a:r>
              <a:rPr lang="en-US" sz="1800"/>
              <a:t>Calling all First Generation Students! Join an honors Society for you! </a:t>
            </a:r>
            <a:endParaRPr sz="1800"/>
          </a:p>
          <a:p>
            <a:pPr indent="-259080" lvl="1" marL="742950" rtl="0" algn="l">
              <a:lnSpc>
                <a:spcPct val="100000"/>
              </a:lnSpc>
              <a:spcBef>
                <a:spcPts val="444"/>
              </a:spcBef>
              <a:spcAft>
                <a:spcPts val="0"/>
              </a:spcAft>
              <a:buClr>
                <a:schemeClr val="dk1"/>
              </a:buClr>
              <a:buSzPts val="1800"/>
              <a:buChar char="–"/>
            </a:pPr>
            <a:r>
              <a:rPr lang="en-US" sz="1800"/>
              <a:t>The Student Events Board (seb)</a:t>
            </a:r>
            <a:endParaRPr sz="1800"/>
          </a:p>
          <a:p>
            <a:pPr indent="-259080" lvl="1" marL="742950" rtl="0" algn="l">
              <a:lnSpc>
                <a:spcPct val="100000"/>
              </a:lnSpc>
              <a:spcBef>
                <a:spcPts val="444"/>
              </a:spcBef>
              <a:spcAft>
                <a:spcPts val="0"/>
              </a:spcAft>
              <a:buClr>
                <a:schemeClr val="dk1"/>
              </a:buClr>
              <a:buSzPts val="1800"/>
              <a:buChar char="–"/>
            </a:pPr>
            <a:r>
              <a:rPr lang="en-US" sz="1800"/>
              <a:t>Student Government Association</a:t>
            </a:r>
            <a:endParaRPr sz="1800"/>
          </a:p>
          <a:p>
            <a:pPr indent="-342900" lvl="2" marL="1371600" rtl="0" algn="l">
              <a:lnSpc>
                <a:spcPct val="100000"/>
              </a:lnSpc>
              <a:spcBef>
                <a:spcPts val="444"/>
              </a:spcBef>
              <a:spcAft>
                <a:spcPts val="0"/>
              </a:spcAft>
              <a:buSzPts val="1800"/>
              <a:buChar char="•"/>
            </a:pPr>
            <a:r>
              <a:rPr lang="en-US" sz="1800"/>
              <a:t>First Year Ambassador program </a:t>
            </a:r>
            <a:endParaRPr sz="1800"/>
          </a:p>
          <a:p>
            <a:pPr indent="-259080" lvl="1" marL="742950" rtl="0" algn="l">
              <a:lnSpc>
                <a:spcPct val="100000"/>
              </a:lnSpc>
              <a:spcBef>
                <a:spcPts val="444"/>
              </a:spcBef>
              <a:spcAft>
                <a:spcPts val="0"/>
              </a:spcAft>
              <a:buClr>
                <a:schemeClr val="dk1"/>
              </a:buClr>
              <a:buSzPts val="1800"/>
              <a:buChar char="–"/>
            </a:pPr>
            <a:r>
              <a:rPr lang="en-US" sz="1800"/>
              <a:t>Leadership Development programs</a:t>
            </a:r>
            <a:endParaRPr sz="1800"/>
          </a:p>
        </p:txBody>
      </p:sp>
      <p:sp>
        <p:nvSpPr>
          <p:cNvPr id="150" name="Google Shape;150;p6"/>
          <p:cNvSpPr txBox="1"/>
          <p:nvPr/>
        </p:nvSpPr>
        <p:spPr>
          <a:xfrm>
            <a:off x="2215349" y="5975605"/>
            <a:ext cx="4713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rgbClr val="FFC000"/>
                </a:solidFill>
                <a:latin typeface="Calibri"/>
                <a:ea typeface="Calibri"/>
                <a:cs typeface="Calibri"/>
                <a:sym typeface="Calibri"/>
              </a:rPr>
              <a:t>For more information Visit the website below:</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C000"/>
                </a:solidFill>
                <a:latin typeface="Calibri"/>
                <a:ea typeface="Calibri"/>
                <a:cs typeface="Calibri"/>
                <a:sym typeface="Calibri"/>
              </a:rPr>
              <a:t>campuslife.umbc.edu</a:t>
            </a:r>
            <a:endParaRPr b="0" i="0" sz="1400" u="none" cap="none" strike="noStrike">
              <a:solidFill>
                <a:srgbClr val="000000"/>
              </a:solidFill>
              <a:latin typeface="Arial"/>
              <a:ea typeface="Arial"/>
              <a:cs typeface="Arial"/>
              <a:sym typeface="Arial"/>
            </a:endParaRPr>
          </a:p>
        </p:txBody>
      </p:sp>
      <p:pic>
        <p:nvPicPr>
          <p:cNvPr id="151" name="Google Shape;151;p6"/>
          <p:cNvPicPr preferRelativeResize="0"/>
          <p:nvPr/>
        </p:nvPicPr>
        <p:blipFill>
          <a:blip r:embed="rId3">
            <a:alphaModFix/>
          </a:blip>
          <a:stretch>
            <a:fillRect/>
          </a:stretch>
        </p:blipFill>
        <p:spPr>
          <a:xfrm>
            <a:off x="8330922" y="5929700"/>
            <a:ext cx="813080" cy="738300"/>
          </a:xfrm>
          <a:prstGeom prst="rect">
            <a:avLst/>
          </a:prstGeom>
          <a:noFill/>
          <a:ln>
            <a:noFill/>
          </a:ln>
        </p:spPr>
      </p:pic>
      <p:pic>
        <p:nvPicPr>
          <p:cNvPr id="152" name="Google Shape;152;p6"/>
          <p:cNvPicPr preferRelativeResize="0"/>
          <p:nvPr/>
        </p:nvPicPr>
        <p:blipFill rotWithShape="1">
          <a:blip r:embed="rId4">
            <a:alphaModFix/>
          </a:blip>
          <a:srcRect b="12347" l="12026" r="58018" t="16523"/>
          <a:stretch/>
        </p:blipFill>
        <p:spPr>
          <a:xfrm>
            <a:off x="6632475" y="2050425"/>
            <a:ext cx="2134548" cy="275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5751217089_0_12"/>
          <p:cNvSpPr txBox="1"/>
          <p:nvPr>
            <p:ph type="title"/>
          </p:nvPr>
        </p:nvSpPr>
        <p:spPr>
          <a:xfrm>
            <a:off x="0" y="700300"/>
            <a:ext cx="9144000" cy="1143000"/>
          </a:xfrm>
          <a:prstGeom prst="rect">
            <a:avLst/>
          </a:prstGeom>
        </p:spPr>
        <p:txBody>
          <a:bodyPr anchorCtr="0" anchor="ctr" bIns="45700" lIns="91425" spcFirstLastPara="1" rIns="91425" wrap="square" tIns="45700">
            <a:normAutofit/>
          </a:bodyPr>
          <a:lstStyle/>
          <a:p>
            <a:pPr indent="0" lvl="0" marL="914400" rtl="0" algn="ctr">
              <a:spcBef>
                <a:spcPts val="444"/>
              </a:spcBef>
              <a:spcAft>
                <a:spcPts val="0"/>
              </a:spcAft>
              <a:buNone/>
            </a:pPr>
            <a:r>
              <a:rPr b="1" lang="en-US" sz="3950">
                <a:solidFill>
                  <a:srgbClr val="000000"/>
                </a:solidFill>
              </a:rPr>
              <a:t>Involvement</a:t>
            </a:r>
            <a:endParaRPr b="1" sz="3950"/>
          </a:p>
        </p:txBody>
      </p:sp>
      <p:sp>
        <p:nvSpPr>
          <p:cNvPr id="158" name="Google Shape;158;g35751217089_0_12"/>
          <p:cNvSpPr txBox="1"/>
          <p:nvPr>
            <p:ph idx="1" type="body"/>
          </p:nvPr>
        </p:nvSpPr>
        <p:spPr>
          <a:xfrm>
            <a:off x="419100" y="1409700"/>
            <a:ext cx="8123100" cy="4526100"/>
          </a:xfrm>
          <a:prstGeom prst="rect">
            <a:avLst/>
          </a:prstGeom>
        </p:spPr>
        <p:txBody>
          <a:bodyPr anchorCtr="0" anchor="t" bIns="45700" lIns="91425" spcFirstLastPara="1" rIns="91425" wrap="square" tIns="45700">
            <a:normAutofit lnSpcReduction="10000"/>
          </a:bodyPr>
          <a:lstStyle/>
          <a:p>
            <a:pPr indent="0" lvl="0" marL="0" rtl="0" algn="l">
              <a:spcBef>
                <a:spcPts val="444"/>
              </a:spcBef>
              <a:spcAft>
                <a:spcPts val="0"/>
              </a:spcAft>
              <a:buNone/>
            </a:pPr>
            <a:r>
              <a:rPr b="1" lang="en-US" sz="2100">
                <a:highlight>
                  <a:schemeClr val="lt1"/>
                </a:highlight>
              </a:rPr>
              <a:t>Areas to get connected</a:t>
            </a:r>
            <a:endParaRPr b="1" sz="2100">
              <a:highlight>
                <a:schemeClr val="lt1"/>
              </a:highlight>
            </a:endParaRPr>
          </a:p>
          <a:p>
            <a:pPr indent="-259080" lvl="1" marL="742950" rtl="0" algn="l">
              <a:spcBef>
                <a:spcPts val="444"/>
              </a:spcBef>
              <a:spcAft>
                <a:spcPts val="0"/>
              </a:spcAft>
              <a:buSzPts val="1800"/>
              <a:buChar char="–"/>
            </a:pPr>
            <a:r>
              <a:rPr lang="en-US" sz="1800">
                <a:highlight>
                  <a:srgbClr val="FFFFFF"/>
                </a:highlight>
              </a:rPr>
              <a:t>The Women’s, Gender, and Equity Center</a:t>
            </a:r>
            <a:endParaRPr sz="1800">
              <a:highlight>
                <a:srgbClr val="FFFFFF"/>
              </a:highlight>
            </a:endParaRPr>
          </a:p>
          <a:p>
            <a:pPr indent="-259080" lvl="1" marL="742950" rtl="0" algn="l">
              <a:spcBef>
                <a:spcPts val="444"/>
              </a:spcBef>
              <a:spcAft>
                <a:spcPts val="0"/>
              </a:spcAft>
              <a:buSzPts val="1800"/>
              <a:buChar char="–"/>
            </a:pPr>
            <a:r>
              <a:rPr lang="en-US" sz="1800"/>
              <a:t>Student Belonging</a:t>
            </a:r>
            <a:endParaRPr sz="1800"/>
          </a:p>
          <a:p>
            <a:pPr indent="-342900" lvl="2" marL="1371600" rtl="0" algn="l">
              <a:spcBef>
                <a:spcPts val="444"/>
              </a:spcBef>
              <a:spcAft>
                <a:spcPts val="0"/>
              </a:spcAft>
              <a:buSzPts val="1800"/>
              <a:buChar char="•"/>
            </a:pPr>
            <a:r>
              <a:rPr lang="en-US" sz="1800"/>
              <a:t>The Mosaic </a:t>
            </a:r>
            <a:endParaRPr sz="1800"/>
          </a:p>
          <a:p>
            <a:pPr indent="-342900" lvl="2" marL="1371600" rtl="0" algn="l">
              <a:spcBef>
                <a:spcPts val="444"/>
              </a:spcBef>
              <a:spcAft>
                <a:spcPts val="0"/>
              </a:spcAft>
              <a:buSzPts val="1800"/>
              <a:buChar char="•"/>
            </a:pPr>
            <a:r>
              <a:rPr lang="en-US" sz="1800"/>
              <a:t>Gathering Space for Spiritual Well-Being </a:t>
            </a:r>
            <a:endParaRPr sz="1800"/>
          </a:p>
          <a:p>
            <a:pPr indent="-342900" lvl="2" marL="1371600" rtl="0" algn="l">
              <a:spcBef>
                <a:spcPts val="444"/>
              </a:spcBef>
              <a:spcAft>
                <a:spcPts val="0"/>
              </a:spcAft>
              <a:buSzPts val="1800"/>
              <a:buChar char="•"/>
            </a:pPr>
            <a:r>
              <a:rPr lang="en-US" sz="1800"/>
              <a:t>The Pride Center </a:t>
            </a:r>
            <a:endParaRPr sz="1800"/>
          </a:p>
          <a:p>
            <a:pPr indent="-259080" lvl="1" marL="742950" rtl="0" algn="l">
              <a:spcBef>
                <a:spcPts val="444"/>
              </a:spcBef>
              <a:spcAft>
                <a:spcPts val="0"/>
              </a:spcAft>
              <a:buSzPts val="1800"/>
              <a:buChar char="–"/>
            </a:pPr>
            <a:r>
              <a:rPr lang="en-US" sz="1800"/>
              <a:t>Athletics &amp; Recreation</a:t>
            </a:r>
            <a:endParaRPr sz="1800"/>
          </a:p>
          <a:p>
            <a:pPr indent="-259080" lvl="1" marL="742950" rtl="0" algn="l">
              <a:spcBef>
                <a:spcPts val="444"/>
              </a:spcBef>
              <a:spcAft>
                <a:spcPts val="0"/>
              </a:spcAft>
              <a:buSzPts val="1800"/>
              <a:buChar char="–"/>
            </a:pPr>
            <a:r>
              <a:rPr lang="en-US" sz="1800"/>
              <a:t>Retriever Support Services </a:t>
            </a:r>
            <a:endParaRPr sz="1800"/>
          </a:p>
          <a:p>
            <a:pPr indent="-342900" lvl="2" marL="1371600" rtl="0" algn="l">
              <a:spcBef>
                <a:spcPts val="444"/>
              </a:spcBef>
              <a:spcAft>
                <a:spcPts val="0"/>
              </a:spcAft>
              <a:buSzPts val="1800"/>
              <a:buChar char="•"/>
            </a:pPr>
            <a:r>
              <a:rPr lang="en-US" sz="1800"/>
              <a:t>Retriever Essential- Food Pantry</a:t>
            </a:r>
            <a:endParaRPr sz="1800"/>
          </a:p>
          <a:p>
            <a:pPr indent="-342900" lvl="2" marL="1371600" rtl="0" algn="l">
              <a:spcBef>
                <a:spcPts val="444"/>
              </a:spcBef>
              <a:spcAft>
                <a:spcPts val="0"/>
              </a:spcAft>
              <a:buSzPts val="1800"/>
              <a:buChar char="•"/>
            </a:pPr>
            <a:r>
              <a:rPr lang="en-US" sz="1800"/>
              <a:t>Veteran Lounge- Space for Veterans, Dependants and Adult Learners to connect</a:t>
            </a:r>
            <a:endParaRPr sz="1800"/>
          </a:p>
          <a:p>
            <a:pPr indent="-342900" lvl="1" marL="914400" rtl="0" algn="l">
              <a:spcBef>
                <a:spcPts val="444"/>
              </a:spcBef>
              <a:spcAft>
                <a:spcPts val="0"/>
              </a:spcAft>
              <a:buSzPts val="1800"/>
              <a:buChar char="–"/>
            </a:pPr>
            <a:r>
              <a:rPr lang="en-US" sz="1800"/>
              <a:t>Commuter Connections</a:t>
            </a:r>
            <a:endParaRPr sz="1800"/>
          </a:p>
          <a:p>
            <a:pPr indent="-342900" lvl="2" marL="1371600" rtl="0" algn="l">
              <a:spcBef>
                <a:spcPts val="444"/>
              </a:spcBef>
              <a:spcAft>
                <a:spcPts val="0"/>
              </a:spcAft>
              <a:buSzPts val="1800"/>
              <a:buChar char="•"/>
            </a:pPr>
            <a:r>
              <a:rPr lang="en-US" sz="1800"/>
              <a:t>Get involved as a Commuter</a:t>
            </a:r>
            <a:endParaRPr sz="1800"/>
          </a:p>
          <a:p>
            <a:pPr indent="0" lvl="0" marL="0" rtl="0" algn="l">
              <a:spcBef>
                <a:spcPts val="560"/>
              </a:spcBef>
              <a:spcAft>
                <a:spcPts val="0"/>
              </a:spcAft>
              <a:buNone/>
            </a:pPr>
            <a:r>
              <a:t/>
            </a:r>
            <a:endParaRPr/>
          </a:p>
        </p:txBody>
      </p:sp>
      <p:pic>
        <p:nvPicPr>
          <p:cNvPr id="159" name="Google Shape;159;g35751217089_0_12"/>
          <p:cNvPicPr preferRelativeResize="0"/>
          <p:nvPr/>
        </p:nvPicPr>
        <p:blipFill>
          <a:blip r:embed="rId3">
            <a:alphaModFix/>
          </a:blip>
          <a:stretch>
            <a:fillRect/>
          </a:stretch>
        </p:blipFill>
        <p:spPr>
          <a:xfrm>
            <a:off x="7941400" y="5525075"/>
            <a:ext cx="1089182" cy="989000"/>
          </a:xfrm>
          <a:prstGeom prst="rect">
            <a:avLst/>
          </a:prstGeom>
          <a:noFill/>
          <a:ln>
            <a:noFill/>
          </a:ln>
        </p:spPr>
      </p:pic>
      <p:pic>
        <p:nvPicPr>
          <p:cNvPr id="160" name="Google Shape;160;g35751217089_0_12"/>
          <p:cNvPicPr preferRelativeResize="0"/>
          <p:nvPr/>
        </p:nvPicPr>
        <p:blipFill>
          <a:blip r:embed="rId4">
            <a:alphaModFix/>
          </a:blip>
          <a:stretch>
            <a:fillRect/>
          </a:stretch>
        </p:blipFill>
        <p:spPr>
          <a:xfrm>
            <a:off x="6928275" y="5525074"/>
            <a:ext cx="1013125" cy="989001"/>
          </a:xfrm>
          <a:prstGeom prst="rect">
            <a:avLst/>
          </a:prstGeom>
          <a:noFill/>
          <a:ln>
            <a:noFill/>
          </a:ln>
        </p:spPr>
      </p:pic>
      <p:pic>
        <p:nvPicPr>
          <p:cNvPr id="161" name="Google Shape;161;g35751217089_0_12"/>
          <p:cNvPicPr preferRelativeResize="0"/>
          <p:nvPr/>
        </p:nvPicPr>
        <p:blipFill>
          <a:blip r:embed="rId5">
            <a:alphaModFix/>
          </a:blip>
          <a:stretch>
            <a:fillRect/>
          </a:stretch>
        </p:blipFill>
        <p:spPr>
          <a:xfrm>
            <a:off x="5865425" y="5532125"/>
            <a:ext cx="1013116" cy="974900"/>
          </a:xfrm>
          <a:prstGeom prst="rect">
            <a:avLst/>
          </a:prstGeom>
          <a:noFill/>
          <a:ln>
            <a:noFill/>
          </a:ln>
        </p:spPr>
      </p:pic>
      <p:pic>
        <p:nvPicPr>
          <p:cNvPr id="162" name="Google Shape;162;g35751217089_0_12"/>
          <p:cNvPicPr preferRelativeResize="0"/>
          <p:nvPr/>
        </p:nvPicPr>
        <p:blipFill>
          <a:blip r:embed="rId6">
            <a:alphaModFix/>
          </a:blip>
          <a:stretch>
            <a:fillRect/>
          </a:stretch>
        </p:blipFill>
        <p:spPr>
          <a:xfrm>
            <a:off x="4747800" y="5532125"/>
            <a:ext cx="1067900" cy="974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0502ed8f83_0_0"/>
          <p:cNvSpPr txBox="1"/>
          <p:nvPr>
            <p:ph type="title"/>
          </p:nvPr>
        </p:nvSpPr>
        <p:spPr>
          <a:xfrm>
            <a:off x="457200" y="892400"/>
            <a:ext cx="8229600" cy="1312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High Impact Experiences</a:t>
            </a:r>
            <a:endParaRPr/>
          </a:p>
        </p:txBody>
      </p:sp>
      <p:sp>
        <p:nvSpPr>
          <p:cNvPr id="168" name="Google Shape;168;g30502ed8f83_0_0"/>
          <p:cNvSpPr txBox="1"/>
          <p:nvPr>
            <p:ph idx="1" type="body"/>
          </p:nvPr>
        </p:nvSpPr>
        <p:spPr>
          <a:xfrm>
            <a:off x="457200" y="1972125"/>
            <a:ext cx="8229600" cy="4154100"/>
          </a:xfrm>
          <a:prstGeom prst="rect">
            <a:avLst/>
          </a:prstGeom>
        </p:spPr>
        <p:txBody>
          <a:bodyPr anchorCtr="0" anchor="t" bIns="45700" lIns="91425" spcFirstLastPara="1" rIns="91425" wrap="square" tIns="45700">
            <a:normAutofit lnSpcReduction="10000"/>
          </a:bodyPr>
          <a:lstStyle/>
          <a:p>
            <a:pPr indent="-259080" lvl="1" marL="742950" rtl="0" algn="l">
              <a:lnSpc>
                <a:spcPct val="80000"/>
              </a:lnSpc>
              <a:spcBef>
                <a:spcPts val="444"/>
              </a:spcBef>
              <a:spcAft>
                <a:spcPts val="0"/>
              </a:spcAft>
              <a:buSzPts val="1800"/>
              <a:buChar char="–"/>
            </a:pPr>
            <a:r>
              <a:rPr lang="en-US" sz="1800"/>
              <a:t>Undergraduate Research</a:t>
            </a:r>
            <a:endParaRPr sz="1800"/>
          </a:p>
          <a:p>
            <a:pPr indent="-215900" lvl="2" marL="1143000" rtl="0" algn="l">
              <a:lnSpc>
                <a:spcPct val="80000"/>
              </a:lnSpc>
              <a:spcBef>
                <a:spcPts val="444"/>
              </a:spcBef>
              <a:spcAft>
                <a:spcPts val="0"/>
              </a:spcAft>
              <a:buSzPts val="1800"/>
              <a:buChar char="•"/>
            </a:pPr>
            <a:r>
              <a:rPr lang="en-US" sz="1800"/>
              <a:t>Undergraduate Research and Creative Achievement Day </a:t>
            </a:r>
            <a:r>
              <a:rPr lang="en-US" sz="1800">
                <a:highlight>
                  <a:srgbClr val="FFFF00"/>
                </a:highlight>
              </a:rPr>
              <a:t>(April 22, 2026)</a:t>
            </a:r>
            <a:endParaRPr sz="1800">
              <a:highlight>
                <a:srgbClr val="FFFF00"/>
              </a:highlight>
            </a:endParaRPr>
          </a:p>
          <a:p>
            <a:pPr indent="-259080" lvl="1" marL="742950" rtl="0" algn="l">
              <a:lnSpc>
                <a:spcPct val="80000"/>
              </a:lnSpc>
              <a:spcBef>
                <a:spcPts val="444"/>
              </a:spcBef>
              <a:spcAft>
                <a:spcPts val="0"/>
              </a:spcAft>
              <a:buSzPts val="1800"/>
              <a:buChar char="–"/>
            </a:pPr>
            <a:r>
              <a:rPr lang="en-US" sz="1800"/>
              <a:t>Service-Learning</a:t>
            </a:r>
            <a:endParaRPr sz="1800"/>
          </a:p>
          <a:p>
            <a:pPr indent="-215900" lvl="2" marL="1143000" rtl="0" algn="l">
              <a:lnSpc>
                <a:spcPct val="80000"/>
              </a:lnSpc>
              <a:spcBef>
                <a:spcPts val="444"/>
              </a:spcBef>
              <a:spcAft>
                <a:spcPts val="0"/>
              </a:spcAft>
              <a:buSzPts val="1800"/>
              <a:buChar char="•"/>
            </a:pPr>
            <a:r>
              <a:rPr lang="en-US" sz="1800"/>
              <a:t>Shriver Center </a:t>
            </a:r>
            <a:endParaRPr sz="1800"/>
          </a:p>
          <a:p>
            <a:pPr indent="-259080" lvl="1" marL="742950" rtl="0" algn="l">
              <a:lnSpc>
                <a:spcPct val="80000"/>
              </a:lnSpc>
              <a:spcBef>
                <a:spcPts val="444"/>
              </a:spcBef>
              <a:spcAft>
                <a:spcPts val="0"/>
              </a:spcAft>
              <a:buSzPts val="1800"/>
              <a:buChar char="–"/>
            </a:pPr>
            <a:r>
              <a:rPr lang="en-US" sz="1800"/>
              <a:t> Center for Democracy and Civic Life</a:t>
            </a:r>
            <a:endParaRPr sz="1800"/>
          </a:p>
          <a:p>
            <a:pPr indent="-342900" lvl="2" marL="1371600" rtl="0" algn="l">
              <a:lnSpc>
                <a:spcPct val="80000"/>
              </a:lnSpc>
              <a:spcBef>
                <a:spcPts val="444"/>
              </a:spcBef>
              <a:spcAft>
                <a:spcPts val="0"/>
              </a:spcAft>
              <a:buSzPts val="1800"/>
              <a:buChar char="•"/>
            </a:pPr>
            <a:r>
              <a:rPr lang="en-US" sz="1800"/>
              <a:t>STRiVE</a:t>
            </a:r>
            <a:endParaRPr sz="1800"/>
          </a:p>
          <a:p>
            <a:pPr indent="-342900" lvl="2" marL="1371600" rtl="0" algn="l">
              <a:lnSpc>
                <a:spcPct val="80000"/>
              </a:lnSpc>
              <a:spcBef>
                <a:spcPts val="444"/>
              </a:spcBef>
              <a:spcAft>
                <a:spcPts val="0"/>
              </a:spcAft>
              <a:buSzPts val="1800"/>
              <a:buChar char="•"/>
            </a:pPr>
            <a:r>
              <a:rPr lang="en-US" sz="1800"/>
              <a:t>Dinner with Friends</a:t>
            </a:r>
            <a:endParaRPr sz="1800"/>
          </a:p>
          <a:p>
            <a:pPr indent="-259080" lvl="1" marL="742950" rtl="0" algn="l">
              <a:lnSpc>
                <a:spcPct val="80000"/>
              </a:lnSpc>
              <a:spcBef>
                <a:spcPts val="444"/>
              </a:spcBef>
              <a:spcAft>
                <a:spcPts val="0"/>
              </a:spcAft>
              <a:buSzPts val="1800"/>
              <a:buChar char="–"/>
            </a:pPr>
            <a:r>
              <a:rPr lang="en-US" sz="1800"/>
              <a:t>Internships</a:t>
            </a:r>
            <a:endParaRPr sz="1800"/>
          </a:p>
          <a:p>
            <a:pPr indent="-342900" lvl="2" marL="1371600" rtl="0" algn="l">
              <a:lnSpc>
                <a:spcPct val="80000"/>
              </a:lnSpc>
              <a:spcBef>
                <a:spcPts val="444"/>
              </a:spcBef>
              <a:spcAft>
                <a:spcPts val="0"/>
              </a:spcAft>
              <a:buSzPts val="1800"/>
              <a:buChar char="•"/>
            </a:pPr>
            <a:r>
              <a:rPr lang="en-US" sz="1800"/>
              <a:t>Connect with the Career Center for resume and interview preparation </a:t>
            </a:r>
            <a:endParaRPr sz="1800"/>
          </a:p>
          <a:p>
            <a:pPr indent="-259080" lvl="1" marL="742950" rtl="0" algn="l">
              <a:lnSpc>
                <a:spcPct val="80000"/>
              </a:lnSpc>
              <a:spcBef>
                <a:spcPts val="444"/>
              </a:spcBef>
              <a:spcAft>
                <a:spcPts val="0"/>
              </a:spcAft>
              <a:buSzPts val="1800"/>
              <a:buChar char="–"/>
            </a:pPr>
            <a:r>
              <a:rPr lang="en-US" sz="1800"/>
              <a:t>On Campus Employment</a:t>
            </a:r>
            <a:endParaRPr sz="1800"/>
          </a:p>
          <a:p>
            <a:pPr indent="-342900" lvl="2" marL="1371600" rtl="0" algn="l">
              <a:lnSpc>
                <a:spcPct val="80000"/>
              </a:lnSpc>
              <a:spcBef>
                <a:spcPts val="444"/>
              </a:spcBef>
              <a:spcAft>
                <a:spcPts val="0"/>
              </a:spcAft>
              <a:buSzPts val="1800"/>
              <a:buChar char="•"/>
            </a:pPr>
            <a:r>
              <a:rPr lang="en-US" sz="1800"/>
              <a:t>Learn about Handshake</a:t>
            </a:r>
            <a:endParaRPr sz="1800"/>
          </a:p>
          <a:p>
            <a:pPr indent="-259080" lvl="1" marL="742950" rtl="0" algn="l">
              <a:lnSpc>
                <a:spcPct val="80000"/>
              </a:lnSpc>
              <a:spcBef>
                <a:spcPts val="444"/>
              </a:spcBef>
              <a:spcAft>
                <a:spcPts val="0"/>
              </a:spcAft>
              <a:buSzPts val="1800"/>
              <a:buChar char="–"/>
            </a:pPr>
            <a:r>
              <a:rPr lang="en-US" sz="1800"/>
              <a:t>Mentorship with Student Affairs Success Initiatives</a:t>
            </a:r>
            <a:endParaRPr sz="1800"/>
          </a:p>
          <a:p>
            <a:pPr indent="-342900" lvl="2" marL="1371600" rtl="0" algn="l">
              <a:lnSpc>
                <a:spcPct val="80000"/>
              </a:lnSpc>
              <a:spcBef>
                <a:spcPts val="444"/>
              </a:spcBef>
              <a:spcAft>
                <a:spcPts val="0"/>
              </a:spcAft>
              <a:buSzPts val="1800"/>
              <a:buChar char="•"/>
            </a:pPr>
            <a:r>
              <a:rPr lang="en-US" sz="1800"/>
              <a:t>Join a mentorship group with your peers</a:t>
            </a:r>
            <a:endParaRPr sz="1800"/>
          </a:p>
          <a:p>
            <a:pPr indent="-259080" lvl="1" marL="742950" rtl="0" algn="l">
              <a:lnSpc>
                <a:spcPct val="80000"/>
              </a:lnSpc>
              <a:spcBef>
                <a:spcPts val="444"/>
              </a:spcBef>
              <a:spcAft>
                <a:spcPts val="0"/>
              </a:spcAft>
              <a:buSzPts val="1800"/>
              <a:buChar char="–"/>
            </a:pPr>
            <a:r>
              <a:rPr lang="en-US" sz="1800"/>
              <a:t>Global Engagement</a:t>
            </a:r>
            <a:endParaRPr sz="1800"/>
          </a:p>
          <a:p>
            <a:pPr indent="-342900" lvl="2" marL="1371600" rtl="0" algn="l">
              <a:lnSpc>
                <a:spcPct val="80000"/>
              </a:lnSpc>
              <a:spcBef>
                <a:spcPts val="444"/>
              </a:spcBef>
              <a:spcAft>
                <a:spcPts val="0"/>
              </a:spcAft>
              <a:buSzPts val="1800"/>
              <a:buChar char="•"/>
            </a:pPr>
            <a:r>
              <a:rPr lang="en-US" sz="1800"/>
              <a:t>Education Abroad</a:t>
            </a:r>
            <a:endParaRPr sz="1800"/>
          </a:p>
          <a:p>
            <a:pPr indent="-259080" lvl="1" marL="742950" rtl="0" algn="l">
              <a:lnSpc>
                <a:spcPct val="80000"/>
              </a:lnSpc>
              <a:spcBef>
                <a:spcPts val="444"/>
              </a:spcBef>
              <a:spcAft>
                <a:spcPts val="0"/>
              </a:spcAft>
              <a:buSzPts val="1800"/>
              <a:buChar char="–"/>
            </a:pPr>
            <a:r>
              <a:rPr lang="en-US" sz="1800"/>
              <a:t>Serving as a Tutor with ASC</a:t>
            </a:r>
            <a:endParaRPr sz="1800"/>
          </a:p>
        </p:txBody>
      </p:sp>
      <p:pic>
        <p:nvPicPr>
          <p:cNvPr id="169" name="Google Shape;169;g30502ed8f83_0_0"/>
          <p:cNvPicPr preferRelativeResize="0"/>
          <p:nvPr/>
        </p:nvPicPr>
        <p:blipFill>
          <a:blip r:embed="rId3">
            <a:alphaModFix/>
          </a:blip>
          <a:stretch>
            <a:fillRect/>
          </a:stretch>
        </p:blipFill>
        <p:spPr>
          <a:xfrm>
            <a:off x="7886374" y="5499075"/>
            <a:ext cx="1162550" cy="1055625"/>
          </a:xfrm>
          <a:prstGeom prst="rect">
            <a:avLst/>
          </a:prstGeom>
          <a:noFill/>
          <a:ln>
            <a:noFill/>
          </a:ln>
        </p:spPr>
      </p:pic>
      <p:pic>
        <p:nvPicPr>
          <p:cNvPr id="170" name="Google Shape;170;g30502ed8f83_0_0"/>
          <p:cNvPicPr preferRelativeResize="0"/>
          <p:nvPr/>
        </p:nvPicPr>
        <p:blipFill>
          <a:blip r:embed="rId4">
            <a:alphaModFix/>
          </a:blip>
          <a:stretch>
            <a:fillRect/>
          </a:stretch>
        </p:blipFill>
        <p:spPr>
          <a:xfrm>
            <a:off x="6739200" y="5455225"/>
            <a:ext cx="1162550" cy="1106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dda318b6d2_4_0"/>
          <p:cNvSpPr txBox="1"/>
          <p:nvPr>
            <p:ph type="title"/>
          </p:nvPr>
        </p:nvSpPr>
        <p:spPr>
          <a:xfrm>
            <a:off x="457200" y="1107074"/>
            <a:ext cx="8229600" cy="849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a:latin typeface="Cambria"/>
                <a:ea typeface="Cambria"/>
                <a:cs typeface="Cambria"/>
                <a:sym typeface="Cambria"/>
              </a:rPr>
              <a:t>Opportunities for Engagement</a:t>
            </a:r>
            <a:endParaRPr b="1">
              <a:latin typeface="Cambria"/>
              <a:ea typeface="Cambria"/>
              <a:cs typeface="Cambria"/>
              <a:sym typeface="Cambria"/>
            </a:endParaRPr>
          </a:p>
        </p:txBody>
      </p:sp>
      <p:sp>
        <p:nvSpPr>
          <p:cNvPr id="176" name="Google Shape;176;g2dda318b6d2_4_0"/>
          <p:cNvSpPr txBox="1"/>
          <p:nvPr>
            <p:ph idx="1" type="body"/>
          </p:nvPr>
        </p:nvSpPr>
        <p:spPr>
          <a:xfrm>
            <a:off x="457200" y="2131125"/>
            <a:ext cx="4400700" cy="3995100"/>
          </a:xfrm>
          <a:prstGeom prst="rect">
            <a:avLst/>
          </a:prstGeom>
          <a:noFill/>
          <a:ln>
            <a:noFill/>
          </a:ln>
        </p:spPr>
        <p:txBody>
          <a:bodyPr anchorCtr="0" anchor="t" bIns="45700" lIns="91425" spcFirstLastPara="1" rIns="91425" wrap="square" tIns="45700">
            <a:normAutofit/>
          </a:bodyPr>
          <a:lstStyle/>
          <a:p>
            <a:pPr indent="-387349" lvl="0" marL="457200" rtl="0" algn="l">
              <a:lnSpc>
                <a:spcPct val="100000"/>
              </a:lnSpc>
              <a:spcBef>
                <a:spcPts val="560"/>
              </a:spcBef>
              <a:spcAft>
                <a:spcPts val="0"/>
              </a:spcAft>
              <a:buSzPts val="2500"/>
              <a:buChar char="•"/>
            </a:pPr>
            <a:r>
              <a:rPr b="1" lang="en-US" sz="2500"/>
              <a:t>Welcome Retrievers</a:t>
            </a:r>
            <a:endParaRPr b="1" sz="2500"/>
          </a:p>
          <a:p>
            <a:pPr indent="-387349" lvl="1" marL="914400" rtl="0" algn="l">
              <a:lnSpc>
                <a:spcPct val="100000"/>
              </a:lnSpc>
              <a:spcBef>
                <a:spcPts val="0"/>
              </a:spcBef>
              <a:spcAft>
                <a:spcPts val="0"/>
              </a:spcAft>
              <a:buSzPts val="2500"/>
              <a:buChar char="–"/>
            </a:pPr>
            <a:r>
              <a:rPr lang="en-US" sz="2500"/>
              <a:t>Begins 8/23/25</a:t>
            </a:r>
            <a:endParaRPr sz="2500"/>
          </a:p>
          <a:p>
            <a:pPr indent="-387349" lvl="0" marL="457200" rtl="0" algn="l">
              <a:lnSpc>
                <a:spcPct val="100000"/>
              </a:lnSpc>
              <a:spcBef>
                <a:spcPts val="0"/>
              </a:spcBef>
              <a:spcAft>
                <a:spcPts val="0"/>
              </a:spcAft>
              <a:buSzPts val="2500"/>
              <a:buChar char="•"/>
            </a:pPr>
            <a:r>
              <a:rPr b="1" lang="en-US" sz="2500"/>
              <a:t>Involvement Fest</a:t>
            </a:r>
            <a:endParaRPr b="1" sz="2500"/>
          </a:p>
          <a:p>
            <a:pPr indent="-387349" lvl="1" marL="914400" rtl="0" algn="l">
              <a:lnSpc>
                <a:spcPct val="100000"/>
              </a:lnSpc>
              <a:spcBef>
                <a:spcPts val="0"/>
              </a:spcBef>
              <a:spcAft>
                <a:spcPts val="0"/>
              </a:spcAft>
              <a:buSzPts val="2500"/>
              <a:buChar char="–"/>
            </a:pPr>
            <a:r>
              <a:rPr lang="en-US" sz="2500"/>
              <a:t>9</a:t>
            </a:r>
            <a:r>
              <a:rPr lang="en-US" sz="2500"/>
              <a:t>/3 at Noon (RAC)</a:t>
            </a:r>
            <a:endParaRPr sz="2500"/>
          </a:p>
          <a:p>
            <a:pPr indent="-387350" lvl="0" marL="457200" rtl="0" algn="l">
              <a:lnSpc>
                <a:spcPct val="100000"/>
              </a:lnSpc>
              <a:spcBef>
                <a:spcPts val="0"/>
              </a:spcBef>
              <a:spcAft>
                <a:spcPts val="0"/>
              </a:spcAft>
              <a:buSzPts val="2500"/>
              <a:buChar char="•"/>
            </a:pPr>
            <a:r>
              <a:rPr b="1" lang="en-US" sz="2500"/>
              <a:t>Mentorship Opportunities </a:t>
            </a:r>
            <a:endParaRPr b="1" sz="2500"/>
          </a:p>
          <a:p>
            <a:pPr indent="-387350" lvl="1" marL="914400" rtl="0" algn="l">
              <a:lnSpc>
                <a:spcPct val="100000"/>
              </a:lnSpc>
              <a:spcBef>
                <a:spcPts val="0"/>
              </a:spcBef>
              <a:spcAft>
                <a:spcPts val="0"/>
              </a:spcAft>
              <a:buSzPts val="2500"/>
              <a:buChar char="–"/>
            </a:pPr>
            <a:r>
              <a:rPr lang="en-US" sz="2500"/>
              <a:t>Spring 2025</a:t>
            </a:r>
            <a:endParaRPr sz="2500"/>
          </a:p>
          <a:p>
            <a:pPr indent="-387350" lvl="0" marL="457200" rtl="0" algn="l">
              <a:lnSpc>
                <a:spcPct val="100000"/>
              </a:lnSpc>
              <a:spcBef>
                <a:spcPts val="0"/>
              </a:spcBef>
              <a:spcAft>
                <a:spcPts val="0"/>
              </a:spcAft>
              <a:buSzPts val="2500"/>
              <a:buChar char="•"/>
            </a:pPr>
            <a:r>
              <a:rPr b="1" lang="en-US" sz="2500"/>
              <a:t>Homecoming</a:t>
            </a:r>
            <a:endParaRPr b="1" sz="2500"/>
          </a:p>
          <a:p>
            <a:pPr indent="-387350" lvl="1" marL="914400" rtl="0" algn="l">
              <a:lnSpc>
                <a:spcPct val="100000"/>
              </a:lnSpc>
              <a:spcBef>
                <a:spcPts val="0"/>
              </a:spcBef>
              <a:spcAft>
                <a:spcPts val="0"/>
              </a:spcAft>
              <a:buSzPts val="2500"/>
              <a:buChar char="–"/>
            </a:pPr>
            <a:r>
              <a:rPr lang="en-US" sz="2500"/>
              <a:t>10/11</a:t>
            </a:r>
            <a:endParaRPr sz="2500"/>
          </a:p>
          <a:p>
            <a:pPr indent="-387349" lvl="0" marL="457200" rtl="0" algn="l">
              <a:lnSpc>
                <a:spcPct val="100000"/>
              </a:lnSpc>
              <a:spcBef>
                <a:spcPts val="0"/>
              </a:spcBef>
              <a:spcAft>
                <a:spcPts val="0"/>
              </a:spcAft>
              <a:buSzPts val="2500"/>
              <a:buChar char="•"/>
            </a:pPr>
            <a:r>
              <a:rPr b="1" lang="en-US" sz="2500">
                <a:highlight>
                  <a:srgbClr val="FFFF00"/>
                </a:highlight>
              </a:rPr>
              <a:t>Career Fair</a:t>
            </a:r>
            <a:endParaRPr b="1" sz="2500">
              <a:highlight>
                <a:srgbClr val="FFFF00"/>
              </a:highlight>
            </a:endParaRPr>
          </a:p>
          <a:p>
            <a:pPr indent="-387349" lvl="1" marL="914400" rtl="0" algn="l">
              <a:lnSpc>
                <a:spcPct val="100000"/>
              </a:lnSpc>
              <a:spcBef>
                <a:spcPts val="0"/>
              </a:spcBef>
              <a:spcAft>
                <a:spcPts val="0"/>
              </a:spcAft>
              <a:buSzPts val="2500"/>
              <a:buChar char="–"/>
            </a:pPr>
            <a:r>
              <a:rPr lang="en-US" sz="2500"/>
              <a:t>9/17</a:t>
            </a:r>
            <a:endParaRPr sz="2500"/>
          </a:p>
        </p:txBody>
      </p:sp>
      <p:sp>
        <p:nvSpPr>
          <p:cNvPr id="177" name="Google Shape;177;g2dda318b6d2_4_0"/>
          <p:cNvSpPr txBox="1"/>
          <p:nvPr/>
        </p:nvSpPr>
        <p:spPr>
          <a:xfrm>
            <a:off x="5193100" y="6012725"/>
            <a:ext cx="3344400" cy="58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pic>
        <p:nvPicPr>
          <p:cNvPr id="178" name="Google Shape;178;g2dda318b6d2_4_0" title="Welcome Retrievers_on black_CMYK.png"/>
          <p:cNvPicPr preferRelativeResize="0"/>
          <p:nvPr/>
        </p:nvPicPr>
        <p:blipFill>
          <a:blip r:embed="rId3">
            <a:alphaModFix/>
          </a:blip>
          <a:stretch>
            <a:fillRect/>
          </a:stretch>
        </p:blipFill>
        <p:spPr>
          <a:xfrm>
            <a:off x="5502620" y="1956975"/>
            <a:ext cx="2341002" cy="808150"/>
          </a:xfrm>
          <a:prstGeom prst="rect">
            <a:avLst/>
          </a:prstGeom>
          <a:noFill/>
          <a:ln>
            <a:noFill/>
          </a:ln>
        </p:spPr>
      </p:pic>
      <p:pic>
        <p:nvPicPr>
          <p:cNvPr id="179" name="Google Shape;179;g2dda318b6d2_4_0"/>
          <p:cNvPicPr preferRelativeResize="0"/>
          <p:nvPr/>
        </p:nvPicPr>
        <p:blipFill rotWithShape="1">
          <a:blip r:embed="rId4">
            <a:alphaModFix/>
          </a:blip>
          <a:srcRect b="13153" l="0" r="0" t="11511"/>
          <a:stretch/>
        </p:blipFill>
        <p:spPr>
          <a:xfrm>
            <a:off x="5006487" y="2939274"/>
            <a:ext cx="3531023" cy="10014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0502ed8f83_0_7"/>
          <p:cNvSpPr txBox="1"/>
          <p:nvPr>
            <p:ph type="title"/>
          </p:nvPr>
        </p:nvSpPr>
        <p:spPr>
          <a:xfrm>
            <a:off x="131700" y="738150"/>
            <a:ext cx="9012300" cy="1467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Programs You May Be Interested In!</a:t>
            </a:r>
            <a:endParaRPr/>
          </a:p>
        </p:txBody>
      </p:sp>
      <p:sp>
        <p:nvSpPr>
          <p:cNvPr id="185" name="Google Shape;185;g30502ed8f83_0_7"/>
          <p:cNvSpPr txBox="1"/>
          <p:nvPr>
            <p:ph idx="1" type="body"/>
          </p:nvPr>
        </p:nvSpPr>
        <p:spPr>
          <a:xfrm>
            <a:off x="457200" y="1900925"/>
            <a:ext cx="8229600" cy="4611600"/>
          </a:xfrm>
          <a:prstGeom prst="rect">
            <a:avLst/>
          </a:prstGeom>
        </p:spPr>
        <p:txBody>
          <a:bodyPr anchorCtr="0" anchor="t" bIns="45700" lIns="91425" spcFirstLastPara="1" rIns="91425" wrap="square" tIns="45700">
            <a:normAutofit lnSpcReduction="20000"/>
          </a:bodyPr>
          <a:lstStyle/>
          <a:p>
            <a:pPr indent="-349250" lvl="0" marL="457200" rtl="0" algn="l">
              <a:spcBef>
                <a:spcPts val="360"/>
              </a:spcBef>
              <a:spcAft>
                <a:spcPts val="0"/>
              </a:spcAft>
              <a:buSzPts val="1900"/>
              <a:buChar char="•"/>
            </a:pPr>
            <a:r>
              <a:rPr lang="en-US" sz="1900"/>
              <a:t>Welcome, Retrievers!</a:t>
            </a:r>
            <a:endParaRPr sz="1900"/>
          </a:p>
          <a:p>
            <a:pPr indent="-349250" lvl="1" marL="914400" rtl="0" algn="l">
              <a:spcBef>
                <a:spcPts val="0"/>
              </a:spcBef>
              <a:spcAft>
                <a:spcPts val="0"/>
              </a:spcAft>
              <a:buSzPts val="1900"/>
              <a:buChar char="–"/>
            </a:pPr>
            <a:r>
              <a:rPr lang="en-US" sz="1900"/>
              <a:t>A month of programming to ensure that you are welcomed into the community properly! (A cross campus collaboration)</a:t>
            </a:r>
            <a:endParaRPr sz="1900"/>
          </a:p>
          <a:p>
            <a:pPr indent="-349250" lvl="0" marL="457200" rtl="0" algn="l">
              <a:spcBef>
                <a:spcPts val="0"/>
              </a:spcBef>
              <a:spcAft>
                <a:spcPts val="0"/>
              </a:spcAft>
              <a:buSzPts val="1900"/>
              <a:buChar char="•"/>
            </a:pPr>
            <a:r>
              <a:rPr lang="en-US" sz="1900"/>
              <a:t>The Commons Takeover (August 24th)</a:t>
            </a:r>
            <a:endParaRPr sz="1900"/>
          </a:p>
          <a:p>
            <a:pPr indent="-349250" lvl="0" marL="457200" rtl="0" algn="l">
              <a:spcBef>
                <a:spcPts val="0"/>
              </a:spcBef>
              <a:spcAft>
                <a:spcPts val="0"/>
              </a:spcAft>
              <a:buSzPts val="1900"/>
              <a:buChar char="•"/>
            </a:pPr>
            <a:r>
              <a:rPr lang="en-US" sz="1900"/>
              <a:t>Good Morning Commuters (September 2nd)</a:t>
            </a:r>
            <a:endParaRPr sz="1900"/>
          </a:p>
          <a:p>
            <a:pPr indent="-349250" lvl="0" marL="457200" rtl="0" algn="l">
              <a:spcBef>
                <a:spcPts val="0"/>
              </a:spcBef>
              <a:spcAft>
                <a:spcPts val="0"/>
              </a:spcAft>
              <a:buSzPts val="1900"/>
              <a:buChar char="•"/>
            </a:pPr>
            <a:r>
              <a:rPr lang="en-US" sz="1900"/>
              <a:t>Pack the RAC (September 5th)</a:t>
            </a:r>
            <a:endParaRPr sz="1900"/>
          </a:p>
          <a:p>
            <a:pPr indent="-349250" lvl="0" marL="457200" rtl="0" algn="l">
              <a:spcBef>
                <a:spcPts val="0"/>
              </a:spcBef>
              <a:spcAft>
                <a:spcPts val="0"/>
              </a:spcAft>
              <a:buSzPts val="1900"/>
              <a:buChar char="•"/>
            </a:pPr>
            <a:r>
              <a:rPr lang="en-US" sz="1900"/>
              <a:t>UMBC Soccer Games </a:t>
            </a:r>
            <a:endParaRPr sz="1900"/>
          </a:p>
          <a:p>
            <a:pPr indent="-349250" lvl="1" marL="914400" rtl="0" algn="l">
              <a:spcBef>
                <a:spcPts val="0"/>
              </a:spcBef>
              <a:spcAft>
                <a:spcPts val="0"/>
              </a:spcAft>
              <a:buSzPts val="1900"/>
              <a:buChar char="–"/>
            </a:pPr>
            <a:r>
              <a:rPr lang="en-US" sz="1900"/>
              <a:t>Women’s game- August 24th</a:t>
            </a:r>
            <a:endParaRPr sz="1900"/>
          </a:p>
          <a:p>
            <a:pPr indent="-349250" lvl="1" marL="914400" rtl="0" algn="l">
              <a:spcBef>
                <a:spcPts val="0"/>
              </a:spcBef>
              <a:spcAft>
                <a:spcPts val="0"/>
              </a:spcAft>
              <a:buSzPts val="1900"/>
              <a:buChar char="–"/>
            </a:pPr>
            <a:r>
              <a:rPr lang="en-US" sz="1900"/>
              <a:t>Men’s game- August 25th</a:t>
            </a:r>
            <a:endParaRPr sz="1900"/>
          </a:p>
          <a:p>
            <a:pPr indent="-349250" lvl="0" marL="457200" rtl="0" algn="l">
              <a:spcBef>
                <a:spcPts val="0"/>
              </a:spcBef>
              <a:spcAft>
                <a:spcPts val="0"/>
              </a:spcAft>
              <a:buSzPts val="1900"/>
              <a:buChar char="•"/>
            </a:pPr>
            <a:r>
              <a:rPr lang="en-US" sz="1900"/>
              <a:t>Involvement Fest </a:t>
            </a:r>
            <a:r>
              <a:rPr lang="en-US" sz="1900"/>
              <a:t>(September 3rd)</a:t>
            </a:r>
            <a:endParaRPr sz="1900"/>
          </a:p>
          <a:p>
            <a:pPr indent="-349250" lvl="1" marL="914400" rtl="0" algn="l">
              <a:spcBef>
                <a:spcPts val="0"/>
              </a:spcBef>
              <a:spcAft>
                <a:spcPts val="0"/>
              </a:spcAft>
              <a:buSzPts val="1900"/>
              <a:buChar char="–"/>
            </a:pPr>
            <a:r>
              <a:rPr lang="en-US" sz="1900"/>
              <a:t>Want to </a:t>
            </a:r>
            <a:r>
              <a:rPr lang="en-US" sz="1900"/>
              <a:t>join a student org? Look no further Join us </a:t>
            </a:r>
            <a:endParaRPr sz="1900"/>
          </a:p>
          <a:p>
            <a:pPr indent="-349250" lvl="0" marL="457200" rtl="0" algn="l">
              <a:spcBef>
                <a:spcPts val="0"/>
              </a:spcBef>
              <a:spcAft>
                <a:spcPts val="0"/>
              </a:spcAft>
              <a:buSzPts val="1900"/>
              <a:buChar char="•"/>
            </a:pPr>
            <a:r>
              <a:rPr lang="en-US" sz="1900"/>
              <a:t>Golden Ticket Kick-off (September 6th)</a:t>
            </a:r>
            <a:endParaRPr sz="1900"/>
          </a:p>
          <a:p>
            <a:pPr indent="-349250" lvl="1" marL="914400" rtl="0" algn="l">
              <a:spcBef>
                <a:spcPts val="0"/>
              </a:spcBef>
              <a:spcAft>
                <a:spcPts val="0"/>
              </a:spcAft>
              <a:buSzPts val="1900"/>
              <a:buChar char="–"/>
            </a:pPr>
            <a:r>
              <a:rPr lang="en-US" sz="1900"/>
              <a:t>A welcome celebration for first-generation students and parents. Join us as we build our First-Gen Network at UMBC.</a:t>
            </a:r>
            <a:endParaRPr sz="1900"/>
          </a:p>
          <a:p>
            <a:pPr indent="-349250" lvl="0" marL="457200" rtl="0" algn="l">
              <a:spcBef>
                <a:spcPts val="0"/>
              </a:spcBef>
              <a:spcAft>
                <a:spcPts val="0"/>
              </a:spcAft>
              <a:buSzPts val="1900"/>
              <a:buChar char="•"/>
            </a:pPr>
            <a:r>
              <a:rPr lang="en-US" sz="1900"/>
              <a:t>Bachata &amp; Salsa Night (September 26th)</a:t>
            </a:r>
            <a:endParaRPr sz="1900"/>
          </a:p>
          <a:p>
            <a:pPr indent="-349250" lvl="1" marL="914400" rtl="0" algn="l">
              <a:spcBef>
                <a:spcPts val="0"/>
              </a:spcBef>
              <a:spcAft>
                <a:spcPts val="0"/>
              </a:spcAft>
              <a:buSzPts val="1900"/>
              <a:buChar char="–"/>
            </a:pPr>
            <a:r>
              <a:rPr lang="en-US" sz="1900"/>
              <a:t>Come celebrate Hispanic Heritage month with us! </a:t>
            </a:r>
            <a:endParaRPr sz="1900"/>
          </a:p>
          <a:p>
            <a:pPr indent="-349250" lvl="0" marL="457200" rtl="0" algn="l">
              <a:spcBef>
                <a:spcPts val="0"/>
              </a:spcBef>
              <a:spcAft>
                <a:spcPts val="0"/>
              </a:spcAft>
              <a:buSzPts val="1900"/>
              <a:buChar char="•"/>
            </a:pPr>
            <a:r>
              <a:rPr lang="en-US" sz="1900"/>
              <a:t>Homecoming (10/11) </a:t>
            </a:r>
            <a:endParaRPr sz="1900"/>
          </a:p>
          <a:p>
            <a:pPr indent="-349250" lvl="1" marL="914400" rtl="0" algn="l">
              <a:spcBef>
                <a:spcPts val="0"/>
              </a:spcBef>
              <a:spcAft>
                <a:spcPts val="0"/>
              </a:spcAft>
              <a:buSzPts val="1900"/>
              <a:buChar char="–"/>
            </a:pPr>
            <a:r>
              <a:rPr lang="en-US" sz="1900"/>
              <a:t> UMBC presents </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7"/>
          <p:cNvSpPr txBox="1"/>
          <p:nvPr>
            <p:ph type="ctrTitle"/>
          </p:nvPr>
        </p:nvSpPr>
        <p:spPr>
          <a:xfrm>
            <a:off x="685800" y="259522"/>
            <a:ext cx="7772400" cy="5559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mbria"/>
              <a:buNone/>
            </a:pPr>
            <a:r>
              <a:rPr b="1" lang="en-US">
                <a:latin typeface="Cambria"/>
                <a:ea typeface="Cambria"/>
                <a:cs typeface="Cambria"/>
                <a:sym typeface="Cambria"/>
              </a:rPr>
              <a:t>Retriever </a:t>
            </a:r>
            <a:r>
              <a:rPr b="1" lang="en-US">
                <a:latin typeface="Cambria"/>
                <a:ea typeface="Cambria"/>
                <a:cs typeface="Cambria"/>
                <a:sym typeface="Cambria"/>
              </a:rPr>
              <a:t>Connect:</a:t>
            </a:r>
            <a:endParaRPr b="1">
              <a:latin typeface="Cambria"/>
              <a:ea typeface="Cambria"/>
              <a:cs typeface="Cambria"/>
              <a:sym typeface="Cambria"/>
            </a:endParaRPr>
          </a:p>
          <a:p>
            <a:pPr indent="0" lvl="0" marL="0" rtl="0" algn="ctr">
              <a:lnSpc>
                <a:spcPct val="100000"/>
              </a:lnSpc>
              <a:spcBef>
                <a:spcPts val="0"/>
              </a:spcBef>
              <a:spcAft>
                <a:spcPts val="0"/>
              </a:spcAft>
              <a:buClr>
                <a:schemeClr val="dk1"/>
              </a:buClr>
              <a:buSzPts val="4400"/>
              <a:buFont typeface="Cambria"/>
              <a:buNone/>
            </a:pPr>
            <a:r>
              <a:t/>
            </a:r>
            <a:endParaRPr b="1">
              <a:latin typeface="Cambria"/>
              <a:ea typeface="Cambria"/>
              <a:cs typeface="Cambria"/>
              <a:sym typeface="Cambria"/>
            </a:endParaRPr>
          </a:p>
          <a:p>
            <a:pPr indent="0" lvl="0" marL="0" rtl="0" algn="ctr">
              <a:lnSpc>
                <a:spcPct val="100000"/>
              </a:lnSpc>
              <a:spcBef>
                <a:spcPts val="0"/>
              </a:spcBef>
              <a:spcAft>
                <a:spcPts val="0"/>
              </a:spcAft>
              <a:buClr>
                <a:schemeClr val="dk1"/>
              </a:buClr>
              <a:buSzPts val="4400"/>
              <a:buFont typeface="Cambria"/>
              <a:buNone/>
            </a:pPr>
            <a:br>
              <a:rPr b="1" lang="en-US">
                <a:latin typeface="Cambria"/>
                <a:ea typeface="Cambria"/>
                <a:cs typeface="Cambria"/>
                <a:sym typeface="Cambria"/>
              </a:rPr>
            </a:br>
            <a:r>
              <a:rPr lang="en-US"/>
              <a:t>What are you going to get involved in this semester?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30339dd46d_0_6"/>
          <p:cNvSpPr txBox="1"/>
          <p:nvPr>
            <p:ph type="title"/>
          </p:nvPr>
        </p:nvSpPr>
        <p:spPr>
          <a:xfrm>
            <a:off x="457200" y="878875"/>
            <a:ext cx="8229600" cy="836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860"/>
              <a:buFont typeface="Cambria"/>
              <a:buNone/>
            </a:pPr>
            <a:r>
              <a:rPr b="1" lang="en-US" sz="4260">
                <a:latin typeface="Cambria"/>
                <a:ea typeface="Cambria"/>
                <a:cs typeface="Cambria"/>
                <a:sym typeface="Cambria"/>
              </a:rPr>
              <a:t>Top Stops For The First 6 Weeks</a:t>
            </a:r>
            <a:endParaRPr sz="3359"/>
          </a:p>
        </p:txBody>
      </p:sp>
      <p:sp>
        <p:nvSpPr>
          <p:cNvPr id="196" name="Google Shape;196;g130339dd46d_0_6"/>
          <p:cNvSpPr txBox="1"/>
          <p:nvPr>
            <p:ph idx="1" type="body"/>
          </p:nvPr>
        </p:nvSpPr>
        <p:spPr>
          <a:xfrm>
            <a:off x="457200" y="1929550"/>
            <a:ext cx="8229600" cy="44898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00000"/>
              </a:lnSpc>
              <a:spcBef>
                <a:spcPts val="0"/>
              </a:spcBef>
              <a:spcAft>
                <a:spcPts val="0"/>
              </a:spcAft>
              <a:buSzPts val="1800"/>
              <a:buChar char="●"/>
            </a:pPr>
            <a:r>
              <a:rPr lang="en-US"/>
              <a:t>Financial Aid &amp; Scholarships (Library)</a:t>
            </a:r>
            <a:endParaRPr/>
          </a:p>
          <a:p>
            <a:pPr indent="-342900" lvl="0" marL="457200" rtl="0" algn="l">
              <a:spcBef>
                <a:spcPts val="0"/>
              </a:spcBef>
              <a:spcAft>
                <a:spcPts val="0"/>
              </a:spcAft>
              <a:buSzPts val="1800"/>
              <a:buChar char="●"/>
            </a:pPr>
            <a:r>
              <a:rPr lang="en-US"/>
              <a:t>Office of Academic and Pre-Professional Advising (Sherman Hall)</a:t>
            </a:r>
            <a:endParaRPr/>
          </a:p>
          <a:p>
            <a:pPr indent="-342900" lvl="0" marL="457200" rtl="0" algn="l">
              <a:spcBef>
                <a:spcPts val="0"/>
              </a:spcBef>
              <a:spcAft>
                <a:spcPts val="0"/>
              </a:spcAft>
              <a:buSzPts val="1800"/>
              <a:buChar char="●"/>
            </a:pPr>
            <a:r>
              <a:rPr lang="en-US"/>
              <a:t>Academic Success Center (Library)</a:t>
            </a:r>
            <a:endParaRPr/>
          </a:p>
          <a:p>
            <a:pPr indent="-342900" lvl="1" marL="914400" rtl="0" algn="l">
              <a:lnSpc>
                <a:spcPct val="100000"/>
              </a:lnSpc>
              <a:spcBef>
                <a:spcPts val="0"/>
              </a:spcBef>
              <a:spcAft>
                <a:spcPts val="0"/>
              </a:spcAft>
              <a:buSzPts val="1800"/>
              <a:buChar char="○"/>
            </a:pPr>
            <a:r>
              <a:rPr lang="en-US"/>
              <a:t>Retriever Learning Center (Library)</a:t>
            </a:r>
            <a:endParaRPr/>
          </a:p>
          <a:p>
            <a:pPr indent="-342900" lvl="0" marL="457200" rtl="0" algn="l">
              <a:lnSpc>
                <a:spcPct val="100000"/>
              </a:lnSpc>
              <a:spcBef>
                <a:spcPts val="0"/>
              </a:spcBef>
              <a:spcAft>
                <a:spcPts val="0"/>
              </a:spcAft>
              <a:buSzPts val="1800"/>
              <a:buChar char="●"/>
            </a:pPr>
            <a:r>
              <a:rPr lang="en-US"/>
              <a:t>Retriever Integrated Health (RIH)</a:t>
            </a:r>
            <a:endParaRPr/>
          </a:p>
          <a:p>
            <a:pPr indent="-342900" lvl="1" marL="914400" rtl="0" algn="l">
              <a:lnSpc>
                <a:spcPct val="100000"/>
              </a:lnSpc>
              <a:spcBef>
                <a:spcPts val="0"/>
              </a:spcBef>
              <a:spcAft>
                <a:spcPts val="0"/>
              </a:spcAft>
              <a:buSzPts val="1800"/>
              <a:buChar char="○"/>
            </a:pPr>
            <a:r>
              <a:rPr lang="en-US"/>
              <a:t>Mental Health Services</a:t>
            </a:r>
            <a:endParaRPr/>
          </a:p>
          <a:p>
            <a:pPr indent="-342900" lvl="0" marL="457200" rtl="0" algn="l">
              <a:lnSpc>
                <a:spcPct val="100000"/>
              </a:lnSpc>
              <a:spcBef>
                <a:spcPts val="0"/>
              </a:spcBef>
              <a:spcAft>
                <a:spcPts val="0"/>
              </a:spcAft>
              <a:buSzPts val="1800"/>
              <a:buChar char="●"/>
            </a:pPr>
            <a:r>
              <a:rPr lang="en-US"/>
              <a:t>Registrar’s Office (Online &amp; Sherman Hall)</a:t>
            </a:r>
            <a:endParaRPr/>
          </a:p>
          <a:p>
            <a:pPr indent="-342900" lvl="0" marL="457200" rtl="0" algn="l">
              <a:spcBef>
                <a:spcPts val="0"/>
              </a:spcBef>
              <a:spcAft>
                <a:spcPts val="0"/>
              </a:spcAft>
              <a:buSzPts val="1800"/>
              <a:buChar char="●"/>
            </a:pPr>
            <a:r>
              <a:rPr lang="en-US"/>
              <a:t>Retriever Activity Center (RAC)</a:t>
            </a:r>
            <a:endParaRPr/>
          </a:p>
          <a:p>
            <a:pPr indent="-342900" lvl="0" marL="457200" rtl="0" algn="l">
              <a:spcBef>
                <a:spcPts val="0"/>
              </a:spcBef>
              <a:spcAft>
                <a:spcPts val="0"/>
              </a:spcAft>
              <a:buSzPts val="1800"/>
              <a:buChar char="●"/>
            </a:pPr>
            <a:r>
              <a:rPr lang="en-US"/>
              <a:t>Career Center (Math/Psychology Building)</a:t>
            </a:r>
            <a:endParaRPr/>
          </a:p>
          <a:p>
            <a:pPr indent="-342900" lvl="0" marL="457200" rtl="0" algn="l">
              <a:spcBef>
                <a:spcPts val="0"/>
              </a:spcBef>
              <a:spcAft>
                <a:spcPts val="0"/>
              </a:spcAft>
              <a:buSzPts val="1800"/>
              <a:buChar char="●"/>
            </a:pPr>
            <a:r>
              <a:rPr lang="en-US"/>
              <a:t>myUMBC Events page (events.umbc.edu)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457200" y="941225"/>
            <a:ext cx="8229600" cy="738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mbria"/>
              <a:buNone/>
            </a:pPr>
            <a:r>
              <a:rPr b="1" lang="en-US">
                <a:latin typeface="Cambria"/>
                <a:ea typeface="Cambria"/>
                <a:cs typeface="Cambria"/>
                <a:sym typeface="Cambria"/>
              </a:rPr>
              <a:t>Find what you need here!</a:t>
            </a:r>
            <a:endParaRPr/>
          </a:p>
        </p:txBody>
      </p:sp>
      <p:pic>
        <p:nvPicPr>
          <p:cNvPr id="202" name="Google Shape;202;p11" title="frame (36).png"/>
          <p:cNvPicPr preferRelativeResize="0"/>
          <p:nvPr/>
        </p:nvPicPr>
        <p:blipFill>
          <a:blip r:embed="rId3">
            <a:alphaModFix/>
          </a:blip>
          <a:stretch>
            <a:fillRect/>
          </a:stretch>
        </p:blipFill>
        <p:spPr>
          <a:xfrm>
            <a:off x="2337900" y="1789625"/>
            <a:ext cx="4468200" cy="4468200"/>
          </a:xfrm>
          <a:prstGeom prst="rect">
            <a:avLst/>
          </a:prstGeom>
          <a:noFill/>
          <a:ln>
            <a:noFill/>
          </a:ln>
        </p:spPr>
      </p:pic>
      <p:sp>
        <p:nvSpPr>
          <p:cNvPr id="203" name="Google Shape;203;p11"/>
          <p:cNvSpPr txBox="1"/>
          <p:nvPr/>
        </p:nvSpPr>
        <p:spPr>
          <a:xfrm>
            <a:off x="2979250" y="6029975"/>
            <a:ext cx="31680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type="title"/>
          </p:nvPr>
        </p:nvSpPr>
        <p:spPr>
          <a:xfrm>
            <a:off x="457200" y="1062249"/>
            <a:ext cx="8229600" cy="855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mbria"/>
              <a:buNone/>
            </a:pPr>
            <a:r>
              <a:rPr b="1" lang="en-US">
                <a:latin typeface="Cambria"/>
                <a:ea typeface="Cambria"/>
                <a:cs typeface="Cambria"/>
                <a:sym typeface="Cambria"/>
              </a:rPr>
              <a:t>Session Objectives &amp; Overview</a:t>
            </a:r>
            <a:endParaRPr/>
          </a:p>
        </p:txBody>
      </p:sp>
      <p:sp>
        <p:nvSpPr>
          <p:cNvPr id="82" name="Google Shape;82;p2"/>
          <p:cNvSpPr txBox="1"/>
          <p:nvPr>
            <p:ph idx="1" type="body"/>
          </p:nvPr>
        </p:nvSpPr>
        <p:spPr>
          <a:xfrm>
            <a:off x="153650" y="1861675"/>
            <a:ext cx="4762800" cy="4633200"/>
          </a:xfrm>
          <a:prstGeom prst="rect">
            <a:avLst/>
          </a:prstGeom>
          <a:noFill/>
          <a:ln>
            <a:noFill/>
          </a:ln>
        </p:spPr>
        <p:txBody>
          <a:bodyPr anchorCtr="0" anchor="t" bIns="45700" lIns="91425" spcFirstLastPara="1" rIns="91425" wrap="square" tIns="45700">
            <a:normAutofit fontScale="70000" lnSpcReduction="20000"/>
          </a:bodyPr>
          <a:lstStyle/>
          <a:p>
            <a:pPr indent="-368300" lvl="0" marL="342900" rtl="0" algn="l">
              <a:lnSpc>
                <a:spcPct val="100000"/>
              </a:lnSpc>
              <a:spcBef>
                <a:spcPts val="0"/>
              </a:spcBef>
              <a:spcAft>
                <a:spcPts val="0"/>
              </a:spcAft>
              <a:buClr>
                <a:schemeClr val="dk1"/>
              </a:buClr>
              <a:buSzPct val="100000"/>
              <a:buChar char="•"/>
            </a:pPr>
            <a:r>
              <a:rPr lang="en-US" sz="4800"/>
              <a:t>You should</a:t>
            </a:r>
            <a:r>
              <a:rPr lang="en-US" sz="4800"/>
              <a:t> acquire: </a:t>
            </a:r>
            <a:endParaRPr sz="4800"/>
          </a:p>
          <a:p>
            <a:pPr indent="-441960" lvl="1" marL="914400" rtl="0" algn="l">
              <a:lnSpc>
                <a:spcPct val="100000"/>
              </a:lnSpc>
              <a:spcBef>
                <a:spcPts val="0"/>
              </a:spcBef>
              <a:spcAft>
                <a:spcPts val="0"/>
              </a:spcAft>
              <a:buClr>
                <a:schemeClr val="dk1"/>
              </a:buClr>
              <a:buSzPct val="100000"/>
              <a:buChar char="–"/>
            </a:pPr>
            <a:r>
              <a:rPr lang="en-US" sz="4800"/>
              <a:t>skills needed for success in and out of the classroom</a:t>
            </a:r>
            <a:endParaRPr sz="4800"/>
          </a:p>
          <a:p>
            <a:pPr indent="-441960" lvl="1" marL="914400" rtl="0" algn="l">
              <a:lnSpc>
                <a:spcPct val="100000"/>
              </a:lnSpc>
              <a:spcBef>
                <a:spcPts val="0"/>
              </a:spcBef>
              <a:spcAft>
                <a:spcPts val="0"/>
              </a:spcAft>
              <a:buSzPct val="100000"/>
              <a:buChar char="–"/>
            </a:pPr>
            <a:r>
              <a:rPr lang="en-US" sz="4800"/>
              <a:t>resources for academic and personal success</a:t>
            </a:r>
            <a:endParaRPr sz="4800"/>
          </a:p>
          <a:p>
            <a:pPr indent="-441960" lvl="1" marL="914400" rtl="0" algn="l">
              <a:lnSpc>
                <a:spcPct val="100000"/>
              </a:lnSpc>
              <a:spcBef>
                <a:spcPts val="0"/>
              </a:spcBef>
              <a:spcAft>
                <a:spcPts val="0"/>
              </a:spcAft>
              <a:buSzPct val="100000"/>
              <a:buChar char="–"/>
            </a:pPr>
            <a:r>
              <a:rPr lang="en-US" sz="4800"/>
              <a:t>connections with fellow students</a:t>
            </a:r>
            <a:endParaRPr sz="4800"/>
          </a:p>
          <a:p>
            <a:pPr indent="0" lvl="0" marL="0" rtl="0" algn="l">
              <a:lnSpc>
                <a:spcPct val="100000"/>
              </a:lnSpc>
              <a:spcBef>
                <a:spcPts val="592"/>
              </a:spcBef>
              <a:spcAft>
                <a:spcPts val="0"/>
              </a:spcAft>
              <a:buNone/>
            </a:pPr>
            <a:r>
              <a:t/>
            </a:r>
            <a:endParaRPr sz="4800"/>
          </a:p>
          <a:p>
            <a:pPr indent="-154940" lvl="0" marL="342900" rtl="0" algn="l">
              <a:lnSpc>
                <a:spcPct val="100000"/>
              </a:lnSpc>
              <a:spcBef>
                <a:spcPts val="592"/>
              </a:spcBef>
              <a:spcAft>
                <a:spcPts val="0"/>
              </a:spcAft>
              <a:buClr>
                <a:schemeClr val="dk1"/>
              </a:buClr>
              <a:buSzPct val="100000"/>
              <a:buNone/>
            </a:pPr>
            <a:r>
              <a:t/>
            </a:r>
            <a:endParaRPr/>
          </a:p>
        </p:txBody>
      </p:sp>
      <p:pic>
        <p:nvPicPr>
          <p:cNvPr id="83" name="Google Shape;83;p2" title="9vbh47.jpg"/>
          <p:cNvPicPr preferRelativeResize="0"/>
          <p:nvPr/>
        </p:nvPicPr>
        <p:blipFill>
          <a:blip r:embed="rId3">
            <a:alphaModFix/>
          </a:blip>
          <a:stretch>
            <a:fillRect/>
          </a:stretch>
        </p:blipFill>
        <p:spPr>
          <a:xfrm>
            <a:off x="4916400" y="1917549"/>
            <a:ext cx="3922800" cy="392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30339dd46d_0_0"/>
          <p:cNvSpPr txBox="1"/>
          <p:nvPr>
            <p:ph type="title"/>
          </p:nvPr>
        </p:nvSpPr>
        <p:spPr>
          <a:xfrm>
            <a:off x="457200" y="2358050"/>
            <a:ext cx="8229600" cy="2500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a:t>Questions??</a:t>
            </a:r>
            <a:endParaRPr b="1"/>
          </a:p>
          <a:p>
            <a:pPr indent="0" lvl="0" marL="0" rtl="0" algn="l">
              <a:lnSpc>
                <a:spcPct val="100000"/>
              </a:lnSpc>
              <a:spcBef>
                <a:spcPts val="0"/>
              </a:spcBef>
              <a:spcAft>
                <a:spcPts val="0"/>
              </a:spcAft>
              <a:buSzPts val="1800"/>
              <a:buNone/>
            </a:pPr>
            <a:r>
              <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35782e679e9_0_19" title="Intellectual Health.jpg"/>
          <p:cNvPicPr preferRelativeResize="0"/>
          <p:nvPr/>
        </p:nvPicPr>
        <p:blipFill>
          <a:blip r:embed="rId3">
            <a:alphaModFix/>
          </a:blip>
          <a:stretch>
            <a:fillRect/>
          </a:stretch>
        </p:blipFill>
        <p:spPr>
          <a:xfrm>
            <a:off x="152400" y="2247900"/>
            <a:ext cx="2124075" cy="2000250"/>
          </a:xfrm>
          <a:prstGeom prst="rect">
            <a:avLst/>
          </a:prstGeom>
          <a:noFill/>
          <a:ln>
            <a:noFill/>
          </a:ln>
        </p:spPr>
      </p:pic>
      <p:pic>
        <p:nvPicPr>
          <p:cNvPr id="214" name="Google Shape;214;g35782e679e9_0_19" title="Environmental Health.JPG"/>
          <p:cNvPicPr preferRelativeResize="0"/>
          <p:nvPr/>
        </p:nvPicPr>
        <p:blipFill>
          <a:blip r:embed="rId4">
            <a:alphaModFix/>
          </a:blip>
          <a:stretch>
            <a:fillRect/>
          </a:stretch>
        </p:blipFill>
        <p:spPr>
          <a:xfrm>
            <a:off x="5695950" y="4579554"/>
            <a:ext cx="2152650" cy="2004409"/>
          </a:xfrm>
          <a:prstGeom prst="rect">
            <a:avLst/>
          </a:prstGeom>
          <a:noFill/>
          <a:ln>
            <a:noFill/>
          </a:ln>
        </p:spPr>
      </p:pic>
      <p:pic>
        <p:nvPicPr>
          <p:cNvPr id="215" name="Google Shape;215;g35782e679e9_0_19" title="Spiritual Health.JPG"/>
          <p:cNvPicPr preferRelativeResize="0"/>
          <p:nvPr/>
        </p:nvPicPr>
        <p:blipFill>
          <a:blip r:embed="rId5">
            <a:alphaModFix/>
          </a:blip>
          <a:stretch>
            <a:fillRect/>
          </a:stretch>
        </p:blipFill>
        <p:spPr>
          <a:xfrm>
            <a:off x="152400" y="4582642"/>
            <a:ext cx="2000250" cy="1826058"/>
          </a:xfrm>
          <a:prstGeom prst="rect">
            <a:avLst/>
          </a:prstGeom>
          <a:noFill/>
          <a:ln>
            <a:noFill/>
          </a:ln>
        </p:spPr>
      </p:pic>
      <p:pic>
        <p:nvPicPr>
          <p:cNvPr id="216" name="Google Shape;216;g35782e679e9_0_19" title="Emotional Health.jpg"/>
          <p:cNvPicPr preferRelativeResize="0"/>
          <p:nvPr/>
        </p:nvPicPr>
        <p:blipFill>
          <a:blip r:embed="rId6">
            <a:alphaModFix/>
          </a:blip>
          <a:stretch>
            <a:fillRect/>
          </a:stretch>
        </p:blipFill>
        <p:spPr>
          <a:xfrm>
            <a:off x="5578100" y="433525"/>
            <a:ext cx="1843025" cy="1773475"/>
          </a:xfrm>
          <a:prstGeom prst="rect">
            <a:avLst/>
          </a:prstGeom>
          <a:noFill/>
          <a:ln>
            <a:noFill/>
          </a:ln>
        </p:spPr>
      </p:pic>
      <p:pic>
        <p:nvPicPr>
          <p:cNvPr id="217" name="Google Shape;217;g35782e679e9_0_19" title="Physical Health.jpg"/>
          <p:cNvPicPr preferRelativeResize="0"/>
          <p:nvPr/>
        </p:nvPicPr>
        <p:blipFill>
          <a:blip r:embed="rId7">
            <a:alphaModFix/>
          </a:blip>
          <a:stretch>
            <a:fillRect/>
          </a:stretch>
        </p:blipFill>
        <p:spPr>
          <a:xfrm>
            <a:off x="3891825" y="2501775"/>
            <a:ext cx="2000250" cy="1952625"/>
          </a:xfrm>
          <a:prstGeom prst="rect">
            <a:avLst/>
          </a:prstGeom>
          <a:noFill/>
          <a:ln>
            <a:noFill/>
          </a:ln>
        </p:spPr>
      </p:pic>
      <p:pic>
        <p:nvPicPr>
          <p:cNvPr id="218" name="Google Shape;218;g35782e679e9_0_19" title="Occupational Health.JPG"/>
          <p:cNvPicPr preferRelativeResize="0"/>
          <p:nvPr/>
        </p:nvPicPr>
        <p:blipFill>
          <a:blip r:embed="rId8">
            <a:alphaModFix/>
          </a:blip>
          <a:stretch>
            <a:fillRect/>
          </a:stretch>
        </p:blipFill>
        <p:spPr>
          <a:xfrm>
            <a:off x="7038375" y="2376625"/>
            <a:ext cx="2019300" cy="1921692"/>
          </a:xfrm>
          <a:prstGeom prst="rect">
            <a:avLst/>
          </a:prstGeom>
          <a:noFill/>
          <a:ln>
            <a:noFill/>
          </a:ln>
        </p:spPr>
      </p:pic>
      <p:pic>
        <p:nvPicPr>
          <p:cNvPr id="219" name="Google Shape;219;g35782e679e9_0_19" title="Social Health.jpg"/>
          <p:cNvPicPr preferRelativeResize="0"/>
          <p:nvPr/>
        </p:nvPicPr>
        <p:blipFill>
          <a:blip r:embed="rId9">
            <a:alphaModFix/>
          </a:blip>
          <a:stretch>
            <a:fillRect/>
          </a:stretch>
        </p:blipFill>
        <p:spPr>
          <a:xfrm>
            <a:off x="2276475" y="0"/>
            <a:ext cx="2527762" cy="2527762"/>
          </a:xfrm>
          <a:prstGeom prst="rect">
            <a:avLst/>
          </a:prstGeom>
          <a:noFill/>
          <a:ln>
            <a:noFill/>
          </a:ln>
        </p:spPr>
      </p:pic>
      <p:pic>
        <p:nvPicPr>
          <p:cNvPr id="220" name="Google Shape;220;g35782e679e9_0_19" title="Financial Health.jpg"/>
          <p:cNvPicPr preferRelativeResize="0"/>
          <p:nvPr/>
        </p:nvPicPr>
        <p:blipFill>
          <a:blip r:embed="rId10">
            <a:alphaModFix/>
          </a:blip>
          <a:stretch>
            <a:fillRect/>
          </a:stretch>
        </p:blipFill>
        <p:spPr>
          <a:xfrm>
            <a:off x="2881313" y="4614963"/>
            <a:ext cx="2152650" cy="193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ac02dd2244_1_0"/>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a:latin typeface="Cambria"/>
                <a:ea typeface="Cambria"/>
                <a:cs typeface="Cambria"/>
                <a:sym typeface="Cambria"/>
              </a:rPr>
              <a:t>Retriever Connects</a:t>
            </a:r>
            <a:endParaRPr b="1">
              <a:latin typeface="Cambria"/>
              <a:ea typeface="Cambria"/>
              <a:cs typeface="Cambria"/>
              <a:sym typeface="Cambria"/>
            </a:endParaRPr>
          </a:p>
        </p:txBody>
      </p:sp>
      <p:sp>
        <p:nvSpPr>
          <p:cNvPr id="89" name="Google Shape;89;g2ac02dd2244_1_0"/>
          <p:cNvSpPr txBox="1"/>
          <p:nvPr>
            <p:ph idx="1" type="body"/>
          </p:nvPr>
        </p:nvSpPr>
        <p:spPr>
          <a:xfrm>
            <a:off x="457200" y="2205257"/>
            <a:ext cx="8229600" cy="37023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Char char="•"/>
            </a:pPr>
            <a:r>
              <a:rPr lang="en-US"/>
              <a:t>What are you excited and/or nervous about as you transition to college?</a:t>
            </a:r>
            <a:endParaRPr/>
          </a:p>
        </p:txBody>
      </p:sp>
      <p:pic>
        <p:nvPicPr>
          <p:cNvPr id="90" name="Google Shape;90;g2ac02dd2244_1_0"/>
          <p:cNvPicPr preferRelativeResize="0"/>
          <p:nvPr/>
        </p:nvPicPr>
        <p:blipFill>
          <a:blip r:embed="rId3">
            <a:alphaModFix/>
          </a:blip>
          <a:stretch>
            <a:fillRect/>
          </a:stretch>
        </p:blipFill>
        <p:spPr>
          <a:xfrm>
            <a:off x="2614275" y="3428988"/>
            <a:ext cx="3790950" cy="2847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30339dd46d_4_0"/>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a:latin typeface="Cambria"/>
                <a:ea typeface="Cambria"/>
                <a:cs typeface="Cambria"/>
                <a:sym typeface="Cambria"/>
              </a:rPr>
              <a:t>Introductions </a:t>
            </a:r>
            <a:endParaRPr b="1">
              <a:latin typeface="Cambria"/>
              <a:ea typeface="Cambria"/>
              <a:cs typeface="Cambria"/>
              <a:sym typeface="Cambria"/>
            </a:endParaRPr>
          </a:p>
        </p:txBody>
      </p:sp>
      <p:sp>
        <p:nvSpPr>
          <p:cNvPr id="96" name="Google Shape;96;g130339dd46d_4_0"/>
          <p:cNvSpPr txBox="1"/>
          <p:nvPr>
            <p:ph idx="1" type="body"/>
          </p:nvPr>
        </p:nvSpPr>
        <p:spPr>
          <a:xfrm>
            <a:off x="457200" y="2124724"/>
            <a:ext cx="8229600" cy="40014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Char char="●"/>
            </a:pPr>
            <a:r>
              <a:rPr lang="en-US"/>
              <a:t>POLL</a:t>
            </a:r>
            <a:endParaRPr/>
          </a:p>
          <a:p>
            <a:pPr indent="-342900" lvl="1" marL="914400" rtl="0" algn="l">
              <a:lnSpc>
                <a:spcPct val="100000"/>
              </a:lnSpc>
              <a:spcBef>
                <a:spcPts val="0"/>
              </a:spcBef>
              <a:spcAft>
                <a:spcPts val="0"/>
              </a:spcAft>
              <a:buSzPts val="1800"/>
              <a:buChar char="○"/>
            </a:pPr>
            <a:r>
              <a:rPr lang="en-US"/>
              <a:t>Are you In-State or Out-of-State?</a:t>
            </a:r>
            <a:endParaRPr/>
          </a:p>
          <a:p>
            <a:pPr indent="-342900" lvl="1" marL="914400" rtl="0" algn="l">
              <a:lnSpc>
                <a:spcPct val="100000"/>
              </a:lnSpc>
              <a:spcBef>
                <a:spcPts val="0"/>
              </a:spcBef>
              <a:spcAft>
                <a:spcPts val="0"/>
              </a:spcAft>
              <a:buSzPts val="1800"/>
              <a:buChar char="○"/>
            </a:pPr>
            <a:r>
              <a:rPr lang="en-US"/>
              <a:t>What town or city are you from?</a:t>
            </a:r>
            <a:endParaRPr/>
          </a:p>
          <a:p>
            <a:pPr indent="-342900" lvl="1" marL="914400" rtl="0" algn="l">
              <a:lnSpc>
                <a:spcPct val="100000"/>
              </a:lnSpc>
              <a:spcBef>
                <a:spcPts val="0"/>
              </a:spcBef>
              <a:spcAft>
                <a:spcPts val="0"/>
              </a:spcAft>
              <a:buSzPts val="1800"/>
              <a:buChar char="○"/>
            </a:pPr>
            <a:r>
              <a:rPr lang="en-US"/>
              <a:t>STEM or A/H/SS or Exploratory?</a:t>
            </a:r>
            <a:endParaRPr/>
          </a:p>
          <a:p>
            <a:pPr indent="-342900" lvl="1" marL="914400" rtl="0" algn="l">
              <a:lnSpc>
                <a:spcPct val="100000"/>
              </a:lnSpc>
              <a:spcBef>
                <a:spcPts val="0"/>
              </a:spcBef>
              <a:spcAft>
                <a:spcPts val="0"/>
              </a:spcAft>
              <a:buSzPts val="1800"/>
              <a:buChar char="○"/>
            </a:pPr>
            <a:r>
              <a:rPr lang="en-US"/>
              <a:t>Commuting or Living on campus?</a:t>
            </a:r>
            <a:endParaRPr/>
          </a:p>
          <a:p>
            <a:pPr indent="-342900" lvl="1" marL="914400" rtl="0" algn="l">
              <a:lnSpc>
                <a:spcPct val="100000"/>
              </a:lnSpc>
              <a:spcBef>
                <a:spcPts val="0"/>
              </a:spcBef>
              <a:spcAft>
                <a:spcPts val="0"/>
              </a:spcAft>
              <a:buSzPts val="1800"/>
              <a:buChar char="○"/>
            </a:pPr>
            <a:r>
              <a:rPr lang="en-US"/>
              <a:t>Plants or Pets?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35751217089_0_6"/>
          <p:cNvPicPr preferRelativeResize="0"/>
          <p:nvPr/>
        </p:nvPicPr>
        <p:blipFill>
          <a:blip r:embed="rId3">
            <a:alphaModFix/>
          </a:blip>
          <a:stretch>
            <a:fillRect/>
          </a:stretch>
        </p:blipFill>
        <p:spPr>
          <a:xfrm>
            <a:off x="1681787" y="782788"/>
            <a:ext cx="5780426" cy="5787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457200" y="1062248"/>
            <a:ext cx="8229600" cy="14735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mbria"/>
              <a:buNone/>
            </a:pPr>
            <a:r>
              <a:rPr b="1" lang="en-US">
                <a:latin typeface="Cambria"/>
                <a:ea typeface="Cambria"/>
                <a:cs typeface="Cambria"/>
                <a:sym typeface="Cambria"/>
              </a:rPr>
              <a:t>Academic Engagement &amp; Transition Programs (AETP) </a:t>
            </a:r>
            <a:endParaRPr/>
          </a:p>
        </p:txBody>
      </p:sp>
      <p:sp>
        <p:nvSpPr>
          <p:cNvPr id="107" name="Google Shape;107;p3"/>
          <p:cNvSpPr txBox="1"/>
          <p:nvPr>
            <p:ph idx="1" type="body"/>
          </p:nvPr>
        </p:nvSpPr>
        <p:spPr>
          <a:xfrm>
            <a:off x="296700" y="2535800"/>
            <a:ext cx="8726100" cy="3590400"/>
          </a:xfrm>
          <a:prstGeom prst="rect">
            <a:avLst/>
          </a:prstGeom>
          <a:noFill/>
          <a:ln>
            <a:noFill/>
          </a:ln>
        </p:spPr>
        <p:txBody>
          <a:bodyPr anchorCtr="0" anchor="t" bIns="45700" lIns="91425" spcFirstLastPara="1" rIns="91425" wrap="square" tIns="45700">
            <a:normAutofit fontScale="25000" lnSpcReduction="20000"/>
          </a:bodyPr>
          <a:lstStyle/>
          <a:p>
            <a:pPr indent="-377825" lvl="0" marL="457200" rtl="0" algn="l">
              <a:lnSpc>
                <a:spcPct val="100000"/>
              </a:lnSpc>
              <a:spcBef>
                <a:spcPts val="511"/>
              </a:spcBef>
              <a:spcAft>
                <a:spcPts val="0"/>
              </a:spcAft>
              <a:buClr>
                <a:srgbClr val="000000"/>
              </a:buClr>
              <a:buSzPct val="100000"/>
              <a:buChar char="•"/>
            </a:pPr>
            <a:r>
              <a:rPr b="1" lang="en-US" sz="9400">
                <a:solidFill>
                  <a:srgbClr val="000000"/>
                </a:solidFill>
              </a:rPr>
              <a:t>UNIV101: Intro to the University </a:t>
            </a:r>
            <a:r>
              <a:rPr b="1" lang="en-US" sz="9400">
                <a:solidFill>
                  <a:srgbClr val="000000"/>
                </a:solidFill>
              </a:rPr>
              <a:t>Seminar (2 credit hours)</a:t>
            </a:r>
            <a:endParaRPr b="1" sz="9400">
              <a:solidFill>
                <a:srgbClr val="000000"/>
              </a:solidFill>
            </a:endParaRPr>
          </a:p>
          <a:p>
            <a:pPr indent="-377825" lvl="1" marL="914400" rtl="0" algn="l">
              <a:lnSpc>
                <a:spcPct val="100000"/>
              </a:lnSpc>
              <a:spcBef>
                <a:spcPts val="511"/>
              </a:spcBef>
              <a:spcAft>
                <a:spcPts val="0"/>
              </a:spcAft>
              <a:buClr>
                <a:srgbClr val="000000"/>
              </a:buClr>
              <a:buSzPct val="100000"/>
              <a:buFont typeface="Arial"/>
              <a:buChar char="–"/>
            </a:pPr>
            <a:r>
              <a:rPr lang="en-US" sz="9400">
                <a:solidFill>
                  <a:srgbClr val="000000"/>
                </a:solidFill>
              </a:rPr>
              <a:t>Fall 2025: </a:t>
            </a:r>
            <a:endParaRPr sz="9400">
              <a:solidFill>
                <a:srgbClr val="000000"/>
              </a:solidFill>
            </a:endParaRPr>
          </a:p>
          <a:p>
            <a:pPr indent="-377825" lvl="2" marL="1371600" rtl="0" algn="l">
              <a:lnSpc>
                <a:spcPct val="100000"/>
              </a:lnSpc>
              <a:spcBef>
                <a:spcPts val="511"/>
              </a:spcBef>
              <a:spcAft>
                <a:spcPts val="0"/>
              </a:spcAft>
              <a:buClr>
                <a:srgbClr val="000000"/>
              </a:buClr>
              <a:buSzPct val="100000"/>
              <a:buFont typeface="Arial"/>
              <a:buChar char="•"/>
            </a:pPr>
            <a:r>
              <a:rPr lang="en-US" sz="9400">
                <a:solidFill>
                  <a:srgbClr val="000000"/>
                </a:solidFill>
              </a:rPr>
              <a:t>College Sections: Arts , Humanities, Social Sciences, Natural/Mathematical Sciences, Computing, Engineering</a:t>
            </a:r>
            <a:endParaRPr sz="9400">
              <a:solidFill>
                <a:srgbClr val="000000"/>
              </a:solidFill>
            </a:endParaRPr>
          </a:p>
          <a:p>
            <a:pPr indent="-377825" lvl="2" marL="1371600" rtl="0" algn="l">
              <a:lnSpc>
                <a:spcPct val="100000"/>
              </a:lnSpc>
              <a:spcBef>
                <a:spcPts val="511"/>
              </a:spcBef>
              <a:spcAft>
                <a:spcPts val="0"/>
              </a:spcAft>
              <a:buClr>
                <a:srgbClr val="000000"/>
              </a:buClr>
              <a:buSzPct val="100000"/>
              <a:buChar char="•"/>
            </a:pPr>
            <a:r>
              <a:rPr lang="en-US" sz="9400">
                <a:solidFill>
                  <a:srgbClr val="000000"/>
                </a:solidFill>
              </a:rPr>
              <a:t>Cohort Sections: Special sections for specific programs, permission required</a:t>
            </a:r>
            <a:endParaRPr sz="9400">
              <a:solidFill>
                <a:srgbClr val="000000"/>
              </a:solidFill>
            </a:endParaRPr>
          </a:p>
          <a:p>
            <a:pPr indent="-377825" lvl="1" marL="914400" rtl="0" algn="l">
              <a:lnSpc>
                <a:spcPct val="100000"/>
              </a:lnSpc>
              <a:spcBef>
                <a:spcPts val="511"/>
              </a:spcBef>
              <a:spcAft>
                <a:spcPts val="0"/>
              </a:spcAft>
              <a:buClr>
                <a:srgbClr val="000000"/>
              </a:buClr>
              <a:buSzPct val="100000"/>
              <a:buChar char="–"/>
            </a:pPr>
            <a:r>
              <a:rPr lang="en-US" sz="9400">
                <a:solidFill>
                  <a:srgbClr val="000000"/>
                </a:solidFill>
              </a:rPr>
              <a:t>Get connected with a </a:t>
            </a:r>
            <a:r>
              <a:rPr lang="en-US" sz="9400">
                <a:solidFill>
                  <a:srgbClr val="000000"/>
                </a:solidFill>
              </a:rPr>
              <a:t>faculty</a:t>
            </a:r>
            <a:r>
              <a:rPr lang="en-US" sz="9400">
                <a:solidFill>
                  <a:srgbClr val="000000"/>
                </a:solidFill>
              </a:rPr>
              <a:t> or staff instructor,  a teaching assistant, and fellow New Retrievers to learn about campus, academic planning, and skills to succeed at UMBC.</a:t>
            </a:r>
            <a:endParaRPr sz="9400">
              <a:solidFill>
                <a:srgbClr val="000000"/>
              </a:solidFill>
            </a:endParaRPr>
          </a:p>
          <a:p>
            <a:pPr indent="-377825" lvl="1" marL="914400" rtl="0" algn="l">
              <a:lnSpc>
                <a:spcPct val="100000"/>
              </a:lnSpc>
              <a:spcBef>
                <a:spcPts val="511"/>
              </a:spcBef>
              <a:spcAft>
                <a:spcPts val="0"/>
              </a:spcAft>
              <a:buClr>
                <a:srgbClr val="000000"/>
              </a:buClr>
              <a:buSzPct val="100000"/>
              <a:buChar char="–"/>
            </a:pPr>
            <a:r>
              <a:rPr lang="en-US" sz="9400">
                <a:solidFill>
                  <a:srgbClr val="000000"/>
                </a:solidFill>
              </a:rPr>
              <a:t>Ask your Orientation Advisor about which section is right for you!</a:t>
            </a:r>
            <a:endParaRPr b="1" sz="3031">
              <a:solidFill>
                <a:srgbClr val="FFC000"/>
              </a:solidFill>
            </a:endParaRPr>
          </a:p>
          <a:p>
            <a:pPr indent="0" lvl="0" marL="0" rtl="0" algn="r">
              <a:lnSpc>
                <a:spcPct val="100000"/>
              </a:lnSpc>
              <a:spcBef>
                <a:spcPts val="372"/>
              </a:spcBef>
              <a:spcAft>
                <a:spcPts val="0"/>
              </a:spcAft>
              <a:buClr>
                <a:srgbClr val="FFC000"/>
              </a:buClr>
              <a:buSzPct val="79165"/>
              <a:buNone/>
            </a:pPr>
            <a:r>
              <a:t/>
            </a:r>
            <a:endParaRPr b="1" sz="3031">
              <a:solidFill>
                <a:srgbClr val="FFC000"/>
              </a:solidFill>
            </a:endParaRPr>
          </a:p>
          <a:p>
            <a:pPr indent="0" lvl="0" marL="0" rtl="0" algn="r">
              <a:lnSpc>
                <a:spcPct val="100000"/>
              </a:lnSpc>
              <a:spcBef>
                <a:spcPts val="372"/>
              </a:spcBef>
              <a:spcAft>
                <a:spcPts val="0"/>
              </a:spcAft>
              <a:buClr>
                <a:srgbClr val="FFC000"/>
              </a:buClr>
              <a:buSzPct val="51814"/>
              <a:buNone/>
            </a:pPr>
            <a:r>
              <a:rPr b="1" lang="en-US" sz="4631">
                <a:solidFill>
                  <a:srgbClr val="FFC000"/>
                </a:solidFill>
              </a:rPr>
              <a:t>See the Orientation Guide for more information</a:t>
            </a:r>
            <a:endParaRPr sz="4631"/>
          </a:p>
          <a:p>
            <a:pPr indent="0" lvl="0" marL="0" rtl="0" algn="r">
              <a:lnSpc>
                <a:spcPct val="100000"/>
              </a:lnSpc>
              <a:spcBef>
                <a:spcPts val="372"/>
              </a:spcBef>
              <a:spcAft>
                <a:spcPts val="0"/>
              </a:spcAft>
              <a:buClr>
                <a:srgbClr val="FFC000"/>
              </a:buClr>
              <a:buSzPct val="51814"/>
              <a:buNone/>
            </a:pPr>
            <a:r>
              <a:rPr b="1" lang="en-US" sz="4631">
                <a:solidFill>
                  <a:srgbClr val="FFC000"/>
                </a:solidFill>
              </a:rPr>
              <a:t>aetp.umbc.edu</a:t>
            </a:r>
            <a:endParaRPr sz="5431"/>
          </a:p>
        </p:txBody>
      </p:sp>
      <p:pic>
        <p:nvPicPr>
          <p:cNvPr id="108" name="Google Shape;108;p3"/>
          <p:cNvPicPr preferRelativeResize="0"/>
          <p:nvPr/>
        </p:nvPicPr>
        <p:blipFill>
          <a:blip r:embed="rId3">
            <a:alphaModFix/>
          </a:blip>
          <a:stretch>
            <a:fillRect/>
          </a:stretch>
        </p:blipFill>
        <p:spPr>
          <a:xfrm>
            <a:off x="7929744" y="830825"/>
            <a:ext cx="1175825" cy="110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5751217089_0_0"/>
          <p:cNvSpPr txBox="1"/>
          <p:nvPr>
            <p:ph type="title"/>
          </p:nvPr>
        </p:nvSpPr>
        <p:spPr>
          <a:xfrm>
            <a:off x="457200" y="1062248"/>
            <a:ext cx="82296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US">
                <a:latin typeface="Cambria"/>
                <a:ea typeface="Cambria"/>
                <a:cs typeface="Cambria"/>
                <a:sym typeface="Cambria"/>
              </a:rPr>
              <a:t>Academic Engagement &amp; Transition Programs (AETP) </a:t>
            </a:r>
            <a:endParaRPr/>
          </a:p>
        </p:txBody>
      </p:sp>
      <p:sp>
        <p:nvSpPr>
          <p:cNvPr id="114" name="Google Shape;114;g35751217089_0_0"/>
          <p:cNvSpPr txBox="1"/>
          <p:nvPr>
            <p:ph idx="1" type="body"/>
          </p:nvPr>
        </p:nvSpPr>
        <p:spPr>
          <a:xfrm>
            <a:off x="457200" y="2423882"/>
            <a:ext cx="8229600" cy="3702300"/>
          </a:xfrm>
          <a:prstGeom prst="rect">
            <a:avLst/>
          </a:prstGeom>
        </p:spPr>
        <p:txBody>
          <a:bodyPr anchorCtr="0" anchor="t" bIns="45700" lIns="91425" spcFirstLastPara="1" rIns="91425" wrap="square" tIns="45700">
            <a:normAutofit fontScale="25000" lnSpcReduction="20000"/>
          </a:bodyPr>
          <a:lstStyle/>
          <a:p>
            <a:pPr indent="-377825" lvl="0" marL="457200" rtl="0" algn="l">
              <a:spcBef>
                <a:spcPts val="511"/>
              </a:spcBef>
              <a:spcAft>
                <a:spcPts val="0"/>
              </a:spcAft>
              <a:buSzPct val="100000"/>
              <a:buChar char="•"/>
            </a:pPr>
            <a:r>
              <a:rPr b="1" lang="en-US" sz="9400"/>
              <a:t>FYS: First Year Seminars (3 credit hours)</a:t>
            </a:r>
            <a:endParaRPr b="1" sz="9400"/>
          </a:p>
          <a:p>
            <a:pPr indent="-377825" lvl="1" marL="914400" rtl="0" algn="l">
              <a:spcBef>
                <a:spcPts val="511"/>
              </a:spcBef>
              <a:spcAft>
                <a:spcPts val="0"/>
              </a:spcAft>
              <a:buSzPct val="100000"/>
              <a:buChar char="–"/>
            </a:pPr>
            <a:r>
              <a:rPr lang="en-US" sz="9400"/>
              <a:t>Small group, special topics and discussion based classes that fulfill a General Education Program Requirement (GEP).</a:t>
            </a:r>
            <a:endParaRPr sz="9400"/>
          </a:p>
          <a:p>
            <a:pPr indent="-377825" lvl="1" marL="914400" rtl="0" algn="l">
              <a:spcBef>
                <a:spcPts val="511"/>
              </a:spcBef>
              <a:spcAft>
                <a:spcPts val="0"/>
              </a:spcAft>
              <a:buSzPct val="100000"/>
              <a:buChar char="–"/>
            </a:pPr>
            <a:r>
              <a:rPr lang="en-US" sz="9400"/>
              <a:t>Offered in: Arts and Humanities (AH), Social Sciences (SS), Culture (C), and Science Non-lab (S)  areas.</a:t>
            </a:r>
            <a:endParaRPr sz="9400"/>
          </a:p>
          <a:p>
            <a:pPr indent="-377825" lvl="1" marL="914400" rtl="0" algn="l">
              <a:spcBef>
                <a:spcPts val="511"/>
              </a:spcBef>
              <a:spcAft>
                <a:spcPts val="0"/>
              </a:spcAft>
              <a:buSzPct val="100000"/>
              <a:buChar char="–"/>
            </a:pPr>
            <a:r>
              <a:rPr lang="en-US" sz="9400"/>
              <a:t>Unique topics that  you won’t find elsewhere on campus. Some topics include:</a:t>
            </a:r>
            <a:endParaRPr sz="9400"/>
          </a:p>
          <a:p>
            <a:pPr indent="-377825" lvl="2" marL="1371600" rtl="0" algn="l">
              <a:spcBef>
                <a:spcPts val="511"/>
              </a:spcBef>
              <a:spcAft>
                <a:spcPts val="0"/>
              </a:spcAft>
              <a:buSzPct val="100000"/>
              <a:buChar char="•"/>
            </a:pPr>
            <a:r>
              <a:rPr lang="en-US" sz="9400"/>
              <a:t>80’s Pop Culture and Politics, History of Student Disabilities, Decoding AI, and more!</a:t>
            </a:r>
            <a:endParaRPr sz="9400"/>
          </a:p>
          <a:p>
            <a:pPr indent="0" lvl="1" marL="457200" rtl="0" algn="l">
              <a:spcBef>
                <a:spcPts val="372"/>
              </a:spcBef>
              <a:spcAft>
                <a:spcPts val="0"/>
              </a:spcAft>
              <a:buNone/>
            </a:pPr>
            <a:r>
              <a:t/>
            </a:r>
            <a:endParaRPr sz="2400"/>
          </a:p>
          <a:p>
            <a:pPr indent="0" lvl="1" marL="457200" rtl="0" algn="l">
              <a:spcBef>
                <a:spcPts val="372"/>
              </a:spcBef>
              <a:spcAft>
                <a:spcPts val="0"/>
              </a:spcAft>
              <a:buClr>
                <a:schemeClr val="dk1"/>
              </a:buClr>
              <a:buSzPct val="100000"/>
              <a:buFont typeface="Arial"/>
              <a:buNone/>
            </a:pPr>
            <a:r>
              <a:t/>
            </a:r>
            <a:endParaRPr sz="2400"/>
          </a:p>
          <a:p>
            <a:pPr indent="0" lvl="0" marL="0" rtl="0" algn="r">
              <a:spcBef>
                <a:spcPts val="372"/>
              </a:spcBef>
              <a:spcAft>
                <a:spcPts val="0"/>
              </a:spcAft>
              <a:buClr>
                <a:srgbClr val="FFC000"/>
              </a:buClr>
              <a:buSzPct val="51814"/>
              <a:buFont typeface="Arial"/>
              <a:buNone/>
            </a:pPr>
            <a:r>
              <a:rPr b="1" lang="en-US" sz="4631">
                <a:solidFill>
                  <a:srgbClr val="FFC000"/>
                </a:solidFill>
              </a:rPr>
              <a:t>See the Orientation Guide for more information</a:t>
            </a:r>
            <a:endParaRPr sz="4631"/>
          </a:p>
          <a:p>
            <a:pPr indent="0" lvl="0" marL="0" rtl="0" algn="r">
              <a:spcBef>
                <a:spcPts val="372"/>
              </a:spcBef>
              <a:spcAft>
                <a:spcPts val="0"/>
              </a:spcAft>
              <a:buNone/>
            </a:pPr>
            <a:r>
              <a:rPr b="1" lang="en-US" sz="4631">
                <a:solidFill>
                  <a:srgbClr val="FFC000"/>
                </a:solidFill>
              </a:rPr>
              <a:t>aetp.umbc.edu</a:t>
            </a:r>
            <a:endParaRPr/>
          </a:p>
        </p:txBody>
      </p:sp>
      <p:pic>
        <p:nvPicPr>
          <p:cNvPr id="115" name="Google Shape;115;g35751217089_0_0"/>
          <p:cNvPicPr preferRelativeResize="0"/>
          <p:nvPr/>
        </p:nvPicPr>
        <p:blipFill>
          <a:blip r:embed="rId3">
            <a:alphaModFix/>
          </a:blip>
          <a:stretch>
            <a:fillRect/>
          </a:stretch>
        </p:blipFill>
        <p:spPr>
          <a:xfrm>
            <a:off x="7929744" y="830825"/>
            <a:ext cx="1175825" cy="110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457200" y="106224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mbria"/>
              <a:buNone/>
            </a:pPr>
            <a:r>
              <a:rPr b="1" lang="en-US">
                <a:latin typeface="Cambria"/>
                <a:ea typeface="Cambria"/>
                <a:cs typeface="Cambria"/>
                <a:sym typeface="Cambria"/>
              </a:rPr>
              <a:t>Resources for </a:t>
            </a:r>
            <a:endParaRPr b="1">
              <a:latin typeface="Cambria"/>
              <a:ea typeface="Cambria"/>
              <a:cs typeface="Cambria"/>
              <a:sym typeface="Cambria"/>
            </a:endParaRPr>
          </a:p>
          <a:p>
            <a:pPr indent="0" lvl="0" marL="0" rtl="0" algn="ctr">
              <a:lnSpc>
                <a:spcPct val="100000"/>
              </a:lnSpc>
              <a:spcBef>
                <a:spcPts val="0"/>
              </a:spcBef>
              <a:spcAft>
                <a:spcPts val="0"/>
              </a:spcAft>
              <a:buClr>
                <a:schemeClr val="dk1"/>
              </a:buClr>
              <a:buSzPct val="100000"/>
              <a:buFont typeface="Cambria"/>
              <a:buNone/>
            </a:pPr>
            <a:r>
              <a:rPr b="1" lang="en-US">
                <a:latin typeface="Cambria"/>
                <a:ea typeface="Cambria"/>
                <a:cs typeface="Cambria"/>
                <a:sym typeface="Cambria"/>
              </a:rPr>
              <a:t>Student Success</a:t>
            </a:r>
            <a:endParaRPr/>
          </a:p>
        </p:txBody>
      </p:sp>
      <p:sp>
        <p:nvSpPr>
          <p:cNvPr id="121" name="Google Shape;121;p4"/>
          <p:cNvSpPr txBox="1"/>
          <p:nvPr>
            <p:ph idx="1" type="body"/>
          </p:nvPr>
        </p:nvSpPr>
        <p:spPr>
          <a:xfrm>
            <a:off x="457200" y="2263000"/>
            <a:ext cx="8686800" cy="4085700"/>
          </a:xfrm>
          <a:prstGeom prst="rect">
            <a:avLst/>
          </a:prstGeom>
          <a:noFill/>
          <a:ln>
            <a:noFill/>
          </a:ln>
        </p:spPr>
        <p:txBody>
          <a:bodyPr anchorCtr="0" anchor="t" bIns="45700" lIns="91425" spcFirstLastPara="1" rIns="91425" wrap="square" tIns="45700">
            <a:normAutofit fontScale="77500" lnSpcReduction="20000"/>
          </a:bodyPr>
          <a:lstStyle/>
          <a:p>
            <a:pPr indent="-317182" lvl="0" marL="457200" rtl="0" algn="l">
              <a:lnSpc>
                <a:spcPct val="100000"/>
              </a:lnSpc>
              <a:spcBef>
                <a:spcPts val="0"/>
              </a:spcBef>
              <a:spcAft>
                <a:spcPts val="0"/>
              </a:spcAft>
              <a:buSzPct val="56250"/>
              <a:buChar char="●"/>
            </a:pPr>
            <a:r>
              <a:rPr lang="en-US"/>
              <a:t>Academic Success Center (ASC)</a:t>
            </a:r>
            <a:endParaRPr/>
          </a:p>
          <a:p>
            <a:pPr indent="-317182" lvl="1" marL="914400" rtl="0" algn="l">
              <a:lnSpc>
                <a:spcPct val="100000"/>
              </a:lnSpc>
              <a:spcBef>
                <a:spcPts val="0"/>
              </a:spcBef>
              <a:spcAft>
                <a:spcPts val="0"/>
              </a:spcAft>
              <a:buSzPct val="64285"/>
              <a:buChar char="○"/>
            </a:pPr>
            <a:r>
              <a:rPr lang="en-US"/>
              <a:t>Academic Advocacy </a:t>
            </a:r>
            <a:endParaRPr/>
          </a:p>
          <a:p>
            <a:pPr indent="-317182" lvl="2" marL="1371600" rtl="0" algn="l">
              <a:lnSpc>
                <a:spcPct val="100000"/>
              </a:lnSpc>
              <a:spcBef>
                <a:spcPts val="0"/>
              </a:spcBef>
              <a:spcAft>
                <a:spcPts val="0"/>
              </a:spcAft>
              <a:buSzPct val="75000"/>
              <a:buChar char="•"/>
            </a:pPr>
            <a:r>
              <a:rPr lang="en-US"/>
              <a:t>Staff (support through difficult academic situations)</a:t>
            </a:r>
            <a:endParaRPr/>
          </a:p>
          <a:p>
            <a:pPr indent="-317182" lvl="2" marL="1371600" rtl="0" algn="l">
              <a:lnSpc>
                <a:spcPct val="100000"/>
              </a:lnSpc>
              <a:spcBef>
                <a:spcPts val="0"/>
              </a:spcBef>
              <a:spcAft>
                <a:spcPts val="0"/>
              </a:spcAft>
              <a:buSzPct val="75000"/>
              <a:buChar char="•"/>
            </a:pPr>
            <a:r>
              <a:rPr lang="en-US"/>
              <a:t>Peer (academic skills, time management, study skills, etc.)</a:t>
            </a:r>
            <a:endParaRPr/>
          </a:p>
          <a:p>
            <a:pPr indent="-317182" lvl="1" marL="914400" rtl="0" algn="l">
              <a:lnSpc>
                <a:spcPct val="100000"/>
              </a:lnSpc>
              <a:spcBef>
                <a:spcPts val="0"/>
              </a:spcBef>
              <a:spcAft>
                <a:spcPts val="0"/>
              </a:spcAft>
              <a:buSzPct val="64285"/>
              <a:buChar char="○"/>
            </a:pPr>
            <a:r>
              <a:rPr lang="en-US"/>
              <a:t>Academic Policy </a:t>
            </a:r>
            <a:endParaRPr/>
          </a:p>
          <a:p>
            <a:pPr indent="-317182" lvl="1" marL="914400" rtl="0" algn="l">
              <a:lnSpc>
                <a:spcPct val="100000"/>
              </a:lnSpc>
              <a:spcBef>
                <a:spcPts val="0"/>
              </a:spcBef>
              <a:spcAft>
                <a:spcPts val="0"/>
              </a:spcAft>
              <a:buSzPct val="64285"/>
              <a:buChar char="○"/>
            </a:pPr>
            <a:r>
              <a:rPr lang="en-US"/>
              <a:t>Drop-In Tutoring </a:t>
            </a:r>
            <a:endParaRPr/>
          </a:p>
          <a:p>
            <a:pPr indent="-317182" lvl="1" marL="914400" rtl="0" algn="l">
              <a:lnSpc>
                <a:spcPct val="100000"/>
              </a:lnSpc>
              <a:spcBef>
                <a:spcPts val="0"/>
              </a:spcBef>
              <a:spcAft>
                <a:spcPts val="0"/>
              </a:spcAft>
              <a:buSzPct val="64285"/>
              <a:buChar char="○"/>
            </a:pPr>
            <a:r>
              <a:rPr lang="en-US"/>
              <a:t>Computing Success Center</a:t>
            </a:r>
            <a:endParaRPr/>
          </a:p>
          <a:p>
            <a:pPr indent="-317182" lvl="1" marL="914400" rtl="0" algn="l">
              <a:lnSpc>
                <a:spcPct val="100000"/>
              </a:lnSpc>
              <a:spcBef>
                <a:spcPts val="0"/>
              </a:spcBef>
              <a:spcAft>
                <a:spcPts val="0"/>
              </a:spcAft>
              <a:buSzPct val="64285"/>
              <a:buChar char="○"/>
            </a:pPr>
            <a:r>
              <a:rPr lang="en-US"/>
              <a:t>Writing Center </a:t>
            </a:r>
            <a:endParaRPr/>
          </a:p>
          <a:p>
            <a:pPr indent="-317182" lvl="1" marL="914400" rtl="0" algn="l">
              <a:lnSpc>
                <a:spcPct val="100000"/>
              </a:lnSpc>
              <a:spcBef>
                <a:spcPts val="0"/>
              </a:spcBef>
              <a:spcAft>
                <a:spcPts val="0"/>
              </a:spcAft>
              <a:buSzPct val="64285"/>
              <a:buChar char="○"/>
            </a:pPr>
            <a:r>
              <a:rPr lang="en-US"/>
              <a:t>SI/PASS</a:t>
            </a:r>
            <a:endParaRPr/>
          </a:p>
          <a:p>
            <a:pPr indent="-317182" lvl="0" marL="457200" rtl="0" algn="l">
              <a:lnSpc>
                <a:spcPct val="100000"/>
              </a:lnSpc>
              <a:spcBef>
                <a:spcPts val="0"/>
              </a:spcBef>
              <a:spcAft>
                <a:spcPts val="0"/>
              </a:spcAft>
              <a:buSzPct val="56250"/>
              <a:buChar char="●"/>
            </a:pPr>
            <a:r>
              <a:rPr lang="en-US"/>
              <a:t>Department Tutoring Centers</a:t>
            </a:r>
            <a:endParaRPr/>
          </a:p>
          <a:p>
            <a:pPr indent="-317182" lvl="0" marL="457200" rtl="0" algn="l">
              <a:lnSpc>
                <a:spcPct val="100000"/>
              </a:lnSpc>
              <a:spcBef>
                <a:spcPts val="0"/>
              </a:spcBef>
              <a:spcAft>
                <a:spcPts val="0"/>
              </a:spcAft>
              <a:buSzPct val="56250"/>
              <a:buChar char="●"/>
            </a:pPr>
            <a:r>
              <a:rPr lang="en-US"/>
              <a:t>Study Groups </a:t>
            </a:r>
            <a:endParaRPr/>
          </a:p>
          <a:p>
            <a:pPr indent="-317182" lvl="0" marL="457200" rtl="0" algn="l">
              <a:lnSpc>
                <a:spcPct val="100000"/>
              </a:lnSpc>
              <a:spcBef>
                <a:spcPts val="0"/>
              </a:spcBef>
              <a:spcAft>
                <a:spcPts val="0"/>
              </a:spcAft>
              <a:buSzPct val="56250"/>
              <a:buChar char="●"/>
            </a:pPr>
            <a:r>
              <a:rPr lang="en-US"/>
              <a:t>Office Hours</a:t>
            </a:r>
            <a:endParaRPr/>
          </a:p>
          <a:p>
            <a:pPr indent="-317182" lvl="0" marL="457200" rtl="0" algn="l">
              <a:lnSpc>
                <a:spcPct val="100000"/>
              </a:lnSpc>
              <a:spcBef>
                <a:spcPts val="0"/>
              </a:spcBef>
              <a:spcAft>
                <a:spcPts val="0"/>
              </a:spcAft>
              <a:buSzPct val="56250"/>
              <a:buChar char="●"/>
            </a:pPr>
            <a:r>
              <a:rPr lang="en-US"/>
              <a:t>Advising (ask about your Degree Audit!)</a:t>
            </a:r>
            <a:endParaRPr/>
          </a:p>
          <a:p>
            <a:pPr indent="-317182" lvl="0" marL="457200" rtl="0" algn="l">
              <a:lnSpc>
                <a:spcPct val="100000"/>
              </a:lnSpc>
              <a:spcBef>
                <a:spcPts val="0"/>
              </a:spcBef>
              <a:spcAft>
                <a:spcPts val="0"/>
              </a:spcAft>
              <a:buSzPct val="56250"/>
              <a:buChar char="●"/>
            </a:pPr>
            <a:r>
              <a:rPr lang="en-US"/>
              <a:t>Student Disability Services (SDS)</a:t>
            </a:r>
            <a:endParaRPr/>
          </a:p>
        </p:txBody>
      </p:sp>
      <p:pic>
        <p:nvPicPr>
          <p:cNvPr id="122" name="Google Shape;122;p4"/>
          <p:cNvPicPr preferRelativeResize="0"/>
          <p:nvPr/>
        </p:nvPicPr>
        <p:blipFill>
          <a:blip r:embed="rId3">
            <a:alphaModFix/>
          </a:blip>
          <a:stretch>
            <a:fillRect/>
          </a:stretch>
        </p:blipFill>
        <p:spPr>
          <a:xfrm>
            <a:off x="7878300" y="5505300"/>
            <a:ext cx="1135025" cy="106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ac02dd2244_0_5"/>
          <p:cNvSpPr txBox="1"/>
          <p:nvPr>
            <p:ph type="title"/>
          </p:nvPr>
        </p:nvSpPr>
        <p:spPr>
          <a:xfrm>
            <a:off x="457200" y="7955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a:latin typeface="Cambria"/>
                <a:ea typeface="Cambria"/>
                <a:cs typeface="Cambria"/>
                <a:sym typeface="Cambria"/>
              </a:rPr>
              <a:t>Retriever</a:t>
            </a:r>
            <a:r>
              <a:rPr b="1" lang="en-US">
                <a:latin typeface="Cambria"/>
                <a:ea typeface="Cambria"/>
                <a:cs typeface="Cambria"/>
                <a:sym typeface="Cambria"/>
              </a:rPr>
              <a:t> Connect</a:t>
            </a:r>
            <a:endParaRPr b="1">
              <a:latin typeface="Cambria"/>
              <a:ea typeface="Cambria"/>
              <a:cs typeface="Cambria"/>
              <a:sym typeface="Cambria"/>
            </a:endParaRPr>
          </a:p>
        </p:txBody>
      </p:sp>
      <p:sp>
        <p:nvSpPr>
          <p:cNvPr id="128" name="Google Shape;128;g2ac02dd2244_0_5"/>
          <p:cNvSpPr txBox="1"/>
          <p:nvPr>
            <p:ph idx="1" type="body"/>
          </p:nvPr>
        </p:nvSpPr>
        <p:spPr>
          <a:xfrm>
            <a:off x="457200" y="2423882"/>
            <a:ext cx="8229600" cy="3702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SzPts val="1800"/>
              <a:buNone/>
            </a:pPr>
            <a:r>
              <a:rPr lang="en-US"/>
              <a:t>Starting College is a new challenge, what would you identify as a strength you have coming in to college and an area of improvement for your first semester?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2018-05-23T15:48:22Z</dcterms:created>
  <dc:creator>Jim Lord</dc:creator>
</cp:coreProperties>
</file>