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70" r:id="rId7"/>
    <p:sldId id="261" r:id="rId8"/>
    <p:sldId id="262" r:id="rId9"/>
    <p:sldId id="263" r:id="rId10"/>
    <p:sldId id="265" r:id="rId11"/>
    <p:sldId id="264" r:id="rId12"/>
    <p:sldId id="272" r:id="rId13"/>
    <p:sldId id="271" r:id="rId14"/>
    <p:sldId id="266" r:id="rId15"/>
    <p:sldId id="267" r:id="rId16"/>
    <p:sldId id="268" r:id="rId17"/>
    <p:sldId id="269" r:id="rId18"/>
  </p:sldIdLst>
  <p:sldSz cx="18288000" cy="10287000"/>
  <p:notesSz cx="6858000" cy="9144000"/>
  <p:embeddedFontLst>
    <p:embeddedFont>
      <p:font typeface="Arial Bold" panose="020B0802020202020204" pitchFamily="34" charset="77"/>
      <p:regular r:id="rId20"/>
      <p:bold r:id="rId21"/>
    </p:embeddedFont>
    <p:embeddedFont>
      <p:font typeface="Canva Sans Bold" panose="020B0803030501040103" pitchFamily="34" charset="0"/>
      <p:regular r:id="rId22"/>
      <p:bold r:id="rId23"/>
    </p:embeddedFont>
    <p:embeddedFont>
      <p:font typeface="Canva Sans Bold Italics" panose="020B0803030501040103" pitchFamily="34" charset="0"/>
      <p:regular r:id="rId24"/>
      <p:bold r:id="rId25"/>
      <p:italic r:id="rId26"/>
      <p:boldItalic r:id="rId27"/>
    </p:embeddedFont>
    <p:embeddedFont>
      <p:font typeface="Canva Sans Medium" panose="020B0603030501040103" pitchFamily="34" charset="0"/>
      <p:regular r:id="rId28"/>
    </p:embeddedFont>
    <p:embeddedFont>
      <p:font typeface="Inter Bold" panose="020B0802030000000004" pitchFamily="34" charset="0"/>
      <p:regular r:id="rId29"/>
      <p:bold r:id="rId30"/>
    </p:embeddedFont>
    <p:embeddedFont>
      <p:font typeface="Inter Italics" panose="020B0502030000000004" pitchFamily="34" charset="0"/>
      <p:regular r:id="rId31"/>
      <p:italic r:id="rId32"/>
    </p:embeddedFont>
    <p:embeddedFont>
      <p:font typeface="Merriweather Bold Italics" pitchFamily="2" charset="77"/>
      <p:regular r:id="rId33"/>
      <p:bold r:id="rId34"/>
      <p:italic r:id="rId35"/>
      <p:boldItalic r:id="rId36"/>
    </p:embeddedFont>
    <p:embeddedFont>
      <p:font typeface="Poppins Medium" panose="020B060402020202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94565" autoAdjust="0"/>
  </p:normalViewPr>
  <p:slideViewPr>
    <p:cSldViewPr>
      <p:cViewPr varScale="1">
        <p:scale>
          <a:sx n="58" d="100"/>
          <a:sy n="58" d="100"/>
        </p:scale>
        <p:origin x="224"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students take on more independence and families begin to shift their roles from daily managers to supportive guides, it’s completely natural for both sides to experience stress, uncertainty, and growing pains. This period of transition isn’t just logistical—it’s emotional and mental, too. So let’s talk about what that looks like in terms of mental health and stress, and how we can normalize those experiences as part of growth.”</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4042633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1352-189C-3851-D245-3C40E49C8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95422-4EDE-797E-4944-D04BECD2B90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C443630-4EE7-F178-879E-EEBBC87007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A259A-7F5F-A451-DE68-1E32241C51B2}"/>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04800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Not all stress is bad.</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certain amount of stress (</a:t>
            </a:r>
            <a:r>
              <a:rPr lang="en-US" sz="1200" b="1" i="0" u="none" strike="noStrike" kern="1200" dirty="0">
                <a:solidFill>
                  <a:schemeClr val="tx1"/>
                </a:solidFill>
                <a:effectLst/>
                <a:latin typeface="+mn-lt"/>
                <a:ea typeface="+mn-ea"/>
                <a:cs typeface="+mn-cs"/>
              </a:rPr>
              <a:t>eustress</a:t>
            </a:r>
            <a:r>
              <a:rPr lang="en-US" sz="1200" b="0" i="0" u="none" strike="noStrike" kern="1200" dirty="0">
                <a:solidFill>
                  <a:schemeClr val="tx1"/>
                </a:solidFill>
                <a:effectLst/>
                <a:latin typeface="+mn-lt"/>
                <a:ea typeface="+mn-ea"/>
                <a:cs typeface="+mn-cs"/>
              </a:rPr>
              <a:t>) is normal and can help students grow and stay motivated.</a:t>
            </a:r>
          </a:p>
          <a:p>
            <a:r>
              <a:rPr lang="en-US" sz="1200" b="0" i="0" u="none" strike="noStrike" kern="1200" dirty="0">
                <a:solidFill>
                  <a:schemeClr val="tx1"/>
                </a:solidFill>
                <a:effectLst/>
                <a:latin typeface="+mn-lt"/>
                <a:ea typeface="+mn-ea"/>
                <a:cs typeface="+mn-cs"/>
              </a:rPr>
              <a:t>Prolonged or intense stress (</a:t>
            </a:r>
            <a:r>
              <a:rPr lang="en-US" sz="1200" b="1" i="0" u="none" strike="noStrike" kern="1200" dirty="0">
                <a:solidFill>
                  <a:schemeClr val="tx1"/>
                </a:solidFill>
                <a:effectLst/>
                <a:latin typeface="+mn-lt"/>
                <a:ea typeface="+mn-ea"/>
                <a:cs typeface="+mn-cs"/>
              </a:rPr>
              <a:t>distress</a:t>
            </a:r>
            <a:r>
              <a:rPr lang="en-US" sz="1200" b="0" i="0" u="none" strike="noStrike" kern="1200" dirty="0">
                <a:solidFill>
                  <a:schemeClr val="tx1"/>
                </a:solidFill>
                <a:effectLst/>
                <a:latin typeface="+mn-lt"/>
                <a:ea typeface="+mn-ea"/>
                <a:cs typeface="+mn-cs"/>
              </a:rPr>
              <a:t>) can interfere with sleep, focus, or mood—and might signal the need for additional support.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28240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Stress isn’t always a sign that something is wrong- it can be a sign that something new is happening.</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The goal isn’t to eliminate stress.</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Stress in moderation can be motivating for SOME.</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When stress is chronic, intense, and/or overwhelming can hurt a person’s mental health</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95674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You can also use this continuum and help your UMBC student learn this language and gain insight into their experiences.</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47053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066816" y="9391185"/>
            <a:ext cx="853600" cy="600550"/>
          </a:xfrm>
          <a:prstGeom prst="rect">
            <a:avLst/>
          </a:prstGeom>
        </p:spPr>
        <p:txBody>
          <a:bodyPr lIns="0" tIns="0" rIns="0" bIns="0" rtlCol="0" anchor="t">
            <a:spAutoFit/>
          </a:bodyPr>
          <a:lstStyle/>
          <a:p>
            <a:pPr algn="l">
              <a:lnSpc>
                <a:spcPts val="3360"/>
              </a:lnSpc>
            </a:pPr>
            <a:r>
              <a:rPr lang="en-US" sz="2800">
                <a:solidFill>
                  <a:srgbClr val="000000"/>
                </a:solidFill>
                <a:latin typeface="Arial"/>
                <a:ea typeface="Arial"/>
                <a:cs typeface="Arial"/>
                <a:sym typeface="Arial"/>
              </a:rPr>
              <a:t>‹#›</a:t>
            </a:r>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17"/>
            </a:stretch>
          </a:blipFill>
        </p:spPr>
        <p:txBody>
          <a:bodyPr/>
          <a:lstStyle/>
          <a:p>
            <a:endParaRPr lang="en-US"/>
          </a:p>
        </p:txBody>
      </p:sp>
      <p:sp>
        <p:nvSpPr>
          <p:cNvPr id="4" name="Freeform 4"/>
          <p:cNvSpPr/>
          <p:nvPr/>
        </p:nvSpPr>
        <p:spPr>
          <a:xfrm>
            <a:off x="59801" y="3943608"/>
            <a:ext cx="6813742" cy="2022000"/>
          </a:xfrm>
          <a:custGeom>
            <a:avLst/>
            <a:gdLst/>
            <a:ahLst/>
            <a:cxnLst/>
            <a:rect l="l" t="t" r="r" b="b"/>
            <a:pathLst>
              <a:path w="6813742" h="2022000">
                <a:moveTo>
                  <a:pt x="0" y="0"/>
                </a:moveTo>
                <a:lnTo>
                  <a:pt x="6813742" y="0"/>
                </a:lnTo>
                <a:lnTo>
                  <a:pt x="6813742" y="2022000"/>
                </a:lnTo>
                <a:lnTo>
                  <a:pt x="0" y="2022000"/>
                </a:lnTo>
                <a:lnTo>
                  <a:pt x="0" y="0"/>
                </a:lnTo>
                <a:close/>
              </a:path>
            </a:pathLst>
          </a:custGeom>
          <a:blipFill>
            <a:blip r:embed="rId4"/>
            <a:stretch>
              <a:fillRect t="-79727" b="-80666"/>
            </a:stretch>
          </a:blipFill>
        </p:spPr>
        <p:txBody>
          <a:bodyPr/>
          <a:lstStyle/>
          <a:p>
            <a:endParaRPr lang="en-US"/>
          </a:p>
        </p:txBody>
      </p:sp>
      <p:sp>
        <p:nvSpPr>
          <p:cNvPr id="5" name="TextBox 5"/>
          <p:cNvSpPr txBox="1"/>
          <p:nvPr/>
        </p:nvSpPr>
        <p:spPr>
          <a:xfrm>
            <a:off x="8500000" y="3848444"/>
            <a:ext cx="8717800" cy="2085975"/>
          </a:xfrm>
          <a:prstGeom prst="rect">
            <a:avLst/>
          </a:prstGeom>
        </p:spPr>
        <p:txBody>
          <a:bodyPr lIns="0" tIns="0" rIns="0" bIns="0" rtlCol="0" anchor="t">
            <a:spAutoFit/>
          </a:bodyPr>
          <a:lstStyle/>
          <a:p>
            <a:pPr algn="ctr">
              <a:lnSpc>
                <a:spcPts val="5279"/>
              </a:lnSpc>
            </a:pPr>
            <a:r>
              <a:rPr lang="en-US" sz="4399" b="1">
                <a:solidFill>
                  <a:srgbClr val="000000"/>
                </a:solidFill>
                <a:latin typeface="Arial Bold"/>
                <a:ea typeface="Arial Bold"/>
                <a:cs typeface="Arial Bold"/>
                <a:sym typeface="Arial Bold"/>
              </a:rPr>
              <a:t>Supporting Your Child and Our Student</a:t>
            </a:r>
          </a:p>
          <a:p>
            <a:pPr algn="ctr">
              <a:lnSpc>
                <a:spcPts val="5279"/>
              </a:lnSpc>
            </a:pPr>
            <a:endParaRPr lang="en-US" sz="4399" b="1">
              <a:solidFill>
                <a:srgbClr val="000000"/>
              </a:solidFill>
              <a:latin typeface="Arial Bold"/>
              <a:ea typeface="Arial Bold"/>
              <a:cs typeface="Arial Bold"/>
              <a:sym typeface="Arial Bold"/>
            </a:endParaRPr>
          </a:p>
        </p:txBody>
      </p:sp>
      <p:sp>
        <p:nvSpPr>
          <p:cNvPr id="6" name="TextBox 6"/>
          <p:cNvSpPr txBox="1"/>
          <p:nvPr/>
        </p:nvSpPr>
        <p:spPr>
          <a:xfrm>
            <a:off x="8578846" y="5412583"/>
            <a:ext cx="8638954" cy="5382564"/>
          </a:xfrm>
          <a:prstGeom prst="rect">
            <a:avLst/>
          </a:prstGeom>
        </p:spPr>
        <p:txBody>
          <a:bodyPr lIns="0" tIns="0" rIns="0" bIns="0" rtlCol="0" anchor="t">
            <a:spAutoFit/>
          </a:bodyPr>
          <a:lstStyle/>
          <a:p>
            <a:pPr algn="l">
              <a:lnSpc>
                <a:spcPts val="4244"/>
              </a:lnSpc>
            </a:pPr>
            <a:r>
              <a:rPr lang="en-US" sz="3075" b="1">
                <a:solidFill>
                  <a:srgbClr val="000000"/>
                </a:solidFill>
                <a:latin typeface="Arial Bold"/>
                <a:ea typeface="Arial Bold"/>
                <a:cs typeface="Arial Bold"/>
                <a:sym typeface="Arial Bold"/>
              </a:rPr>
              <a:t>PARTNERING WITH FAMILIES THROUGH THEIR CHILD’S ADAPTATION TO COLLEGE &amp; ADULTHOOD.</a:t>
            </a:r>
          </a:p>
          <a:p>
            <a:pPr algn="l">
              <a:lnSpc>
                <a:spcPts val="3692"/>
              </a:lnSpc>
            </a:pPr>
            <a:endParaRPr lang="en-US" sz="3075" b="1">
              <a:solidFill>
                <a:srgbClr val="000000"/>
              </a:solidFill>
              <a:latin typeface="Arial Bold"/>
              <a:ea typeface="Arial Bold"/>
              <a:cs typeface="Arial Bold"/>
              <a:sym typeface="Arial Bold"/>
            </a:endParaRPr>
          </a:p>
          <a:p>
            <a:pPr algn="l">
              <a:lnSpc>
                <a:spcPts val="3692"/>
              </a:lnSpc>
            </a:pPr>
            <a:endParaRPr lang="en-US" sz="3075" b="1">
              <a:solidFill>
                <a:srgbClr val="000000"/>
              </a:solidFill>
              <a:latin typeface="Arial Bold"/>
              <a:ea typeface="Arial Bold"/>
              <a:cs typeface="Arial Bold"/>
              <a:sym typeface="Arial Bold"/>
            </a:endParaRPr>
          </a:p>
          <a:p>
            <a:pPr algn="l">
              <a:lnSpc>
                <a:spcPts val="3692"/>
              </a:lnSpc>
            </a:pPr>
            <a:endParaRPr lang="en-US" sz="3075" b="1">
              <a:solidFill>
                <a:srgbClr val="000000"/>
              </a:solidFill>
              <a:latin typeface="Arial Bold"/>
              <a:ea typeface="Arial Bold"/>
              <a:cs typeface="Arial Bold"/>
              <a:sym typeface="Arial Bold"/>
            </a:endParaRPr>
          </a:p>
          <a:p>
            <a:pPr algn="l">
              <a:lnSpc>
                <a:spcPts val="3692"/>
              </a:lnSpc>
            </a:pPr>
            <a:r>
              <a:rPr lang="en-US" sz="2675">
                <a:solidFill>
                  <a:srgbClr val="000000"/>
                </a:solidFill>
                <a:latin typeface="Arial"/>
                <a:ea typeface="Arial"/>
                <a:cs typeface="Arial"/>
                <a:sym typeface="Arial"/>
              </a:rPr>
              <a:t>Dr. Rae Chresfield</a:t>
            </a:r>
          </a:p>
          <a:p>
            <a:pPr algn="l">
              <a:lnSpc>
                <a:spcPts val="3692"/>
              </a:lnSpc>
            </a:pPr>
            <a:r>
              <a:rPr lang="en-US" sz="2675">
                <a:solidFill>
                  <a:srgbClr val="000000"/>
                </a:solidFill>
                <a:latin typeface="Arial"/>
                <a:ea typeface="Arial"/>
                <a:cs typeface="Arial"/>
                <a:sym typeface="Arial"/>
              </a:rPr>
              <a:t>Assistant Vice President for Health and Wellbeing</a:t>
            </a:r>
          </a:p>
          <a:p>
            <a:pPr algn="l">
              <a:lnSpc>
                <a:spcPts val="3692"/>
              </a:lnSpc>
            </a:pPr>
            <a:endParaRPr lang="en-US" sz="2675">
              <a:solidFill>
                <a:srgbClr val="000000"/>
              </a:solidFill>
              <a:latin typeface="Arial"/>
              <a:ea typeface="Arial"/>
              <a:cs typeface="Arial"/>
              <a:sym typeface="Arial"/>
            </a:endParaRPr>
          </a:p>
          <a:p>
            <a:pPr algn="l">
              <a:lnSpc>
                <a:spcPts val="3692"/>
              </a:lnSpc>
            </a:pPr>
            <a:endParaRPr lang="en-US" sz="2675">
              <a:solidFill>
                <a:srgbClr val="000000"/>
              </a:solidFill>
              <a:latin typeface="Arial"/>
              <a:ea typeface="Arial"/>
              <a:cs typeface="Arial"/>
              <a:sym typeface="Arial"/>
            </a:endParaRPr>
          </a:p>
          <a:p>
            <a:pPr algn="l">
              <a:lnSpc>
                <a:spcPts val="3692"/>
              </a:lnSpc>
            </a:pPr>
            <a:endParaRPr lang="en-US" sz="2675">
              <a:solidFill>
                <a:srgbClr val="000000"/>
              </a:solidFill>
              <a:latin typeface="Arial"/>
              <a:ea typeface="Arial"/>
              <a:cs typeface="Arial"/>
              <a:sym typeface="Arial"/>
            </a:endParaRPr>
          </a:p>
        </p:txBody>
      </p:sp>
      <p:sp>
        <p:nvSpPr>
          <p:cNvPr id="7" name="AutoShape 7"/>
          <p:cNvSpPr/>
          <p:nvPr/>
        </p:nvSpPr>
        <p:spPr>
          <a:xfrm>
            <a:off x="8578846" y="5377207"/>
            <a:ext cx="8772762" cy="23812"/>
          </a:xfrm>
          <a:prstGeom prst="line">
            <a:avLst/>
          </a:prstGeom>
          <a:ln w="9525" cap="rnd">
            <a:solidFill>
              <a:srgbClr val="202020"/>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TextBox 8"/>
          <p:cNvSpPr txBox="1"/>
          <p:nvPr/>
        </p:nvSpPr>
        <p:spPr>
          <a:xfrm>
            <a:off x="147806" y="1470576"/>
            <a:ext cx="11192183" cy="6598603"/>
          </a:xfrm>
          <a:prstGeom prst="rect">
            <a:avLst/>
          </a:prstGeom>
        </p:spPr>
        <p:txBody>
          <a:bodyPr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OFFER HELP WHEN: </a:t>
            </a:r>
          </a:p>
          <a:p>
            <a:pPr algn="l">
              <a:lnSpc>
                <a:spcPts val="8165"/>
              </a:lnSpc>
            </a:pPr>
            <a:endParaRPr lang="en-US" sz="6900" b="1" spc="-172" dirty="0">
              <a:solidFill>
                <a:srgbClr val="000000"/>
              </a:solidFill>
              <a:latin typeface="Arial Bold"/>
              <a:ea typeface="Arial Bold"/>
              <a:cs typeface="Arial Bold"/>
              <a:sym typeface="Arial Bold"/>
            </a:endParaRP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Signs of distress: drastic behavior changes, prolonged withdrawal, hopelessness</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Serious Mental Health or Safety Concern</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When your student is unable to self-advocate effectively</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When your students asks for help</a:t>
            </a:r>
          </a:p>
          <a:p>
            <a:pPr algn="l">
              <a:lnSpc>
                <a:spcPts val="3335"/>
              </a:lnSpc>
            </a:pPr>
            <a:endParaRPr lang="en-US" sz="2900" b="1" spc="-72" dirty="0">
              <a:solidFill>
                <a:srgbClr val="000000"/>
              </a:solidFill>
              <a:latin typeface="Canva Sans Bold"/>
              <a:ea typeface="Canva Sans Bold"/>
              <a:cs typeface="Canva Sans Bold"/>
              <a:sym typeface="Canva Sans Bold"/>
            </a:endParaRP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9" name="Freeform 9"/>
          <p:cNvSpPr/>
          <p:nvPr/>
        </p:nvSpPr>
        <p:spPr>
          <a:xfrm>
            <a:off x="8786678" y="6814242"/>
            <a:ext cx="4479969" cy="2981216"/>
          </a:xfrm>
          <a:custGeom>
            <a:avLst/>
            <a:gdLst/>
            <a:ahLst/>
            <a:cxnLst/>
            <a:rect l="l" t="t" r="r" b="b"/>
            <a:pathLst>
              <a:path w="4479969" h="2981216">
                <a:moveTo>
                  <a:pt x="0" y="0"/>
                </a:moveTo>
                <a:lnTo>
                  <a:pt x="4479969" y="0"/>
                </a:lnTo>
                <a:lnTo>
                  <a:pt x="4479969" y="2981216"/>
                </a:lnTo>
                <a:lnTo>
                  <a:pt x="0" y="2981216"/>
                </a:lnTo>
                <a:lnTo>
                  <a:pt x="0" y="0"/>
                </a:lnTo>
                <a:close/>
              </a:path>
            </a:pathLst>
          </a:custGeom>
          <a:blipFill>
            <a:blip r:embed="rId6"/>
            <a:stretch>
              <a:fillRect/>
            </a:stretch>
          </a:blipFill>
        </p:spPr>
        <p:txBody>
          <a:bodyPr/>
          <a:lstStyle/>
          <a:p>
            <a:endParaRPr lang="en-US"/>
          </a:p>
        </p:txBody>
      </p:sp>
      <p:sp>
        <p:nvSpPr>
          <p:cNvPr id="10" name="Freeform 10"/>
          <p:cNvSpPr/>
          <p:nvPr/>
        </p:nvSpPr>
        <p:spPr>
          <a:xfrm>
            <a:off x="12920771" y="1575351"/>
            <a:ext cx="5049138" cy="3900347"/>
          </a:xfrm>
          <a:custGeom>
            <a:avLst/>
            <a:gdLst/>
            <a:ahLst/>
            <a:cxnLst/>
            <a:rect l="l" t="t" r="r" b="b"/>
            <a:pathLst>
              <a:path w="5049138" h="3900347">
                <a:moveTo>
                  <a:pt x="0" y="0"/>
                </a:moveTo>
                <a:lnTo>
                  <a:pt x="5049139" y="0"/>
                </a:lnTo>
                <a:lnTo>
                  <a:pt x="5049139" y="3900347"/>
                </a:lnTo>
                <a:lnTo>
                  <a:pt x="0" y="3900347"/>
                </a:lnTo>
                <a:lnTo>
                  <a:pt x="0" y="0"/>
                </a:lnTo>
                <a:close/>
              </a:path>
            </a:pathLst>
          </a:custGeom>
          <a:blipFill>
            <a:blip r:embed="rId7"/>
            <a:stretch>
              <a:fillRect l="-8041" r="-8041"/>
            </a:stretch>
          </a:blipFill>
        </p:spPr>
        <p:txBody>
          <a:bodyPr/>
          <a:lstStyle/>
          <a:p>
            <a:endParaRPr lang="en-US"/>
          </a:p>
        </p:txBody>
      </p:sp>
      <p:sp>
        <p:nvSpPr>
          <p:cNvPr id="11" name="TextBox 11"/>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2" name="TextBox 12"/>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Freeform 8"/>
          <p:cNvSpPr/>
          <p:nvPr/>
        </p:nvSpPr>
        <p:spPr>
          <a:xfrm>
            <a:off x="13982801" y="1751715"/>
            <a:ext cx="3907054" cy="2599967"/>
          </a:xfrm>
          <a:custGeom>
            <a:avLst/>
            <a:gdLst/>
            <a:ahLst/>
            <a:cxnLst/>
            <a:rect l="l" t="t" r="r" b="b"/>
            <a:pathLst>
              <a:path w="3907054" h="2599967">
                <a:moveTo>
                  <a:pt x="0" y="0"/>
                </a:moveTo>
                <a:lnTo>
                  <a:pt x="3907053" y="0"/>
                </a:lnTo>
                <a:lnTo>
                  <a:pt x="3907053" y="2599966"/>
                </a:lnTo>
                <a:lnTo>
                  <a:pt x="0" y="2599966"/>
                </a:lnTo>
                <a:lnTo>
                  <a:pt x="0" y="0"/>
                </a:lnTo>
                <a:close/>
              </a:path>
            </a:pathLst>
          </a:custGeom>
          <a:blipFill>
            <a:blip r:embed="rId6"/>
            <a:stretch>
              <a:fillRect/>
            </a:stretch>
          </a:blipFill>
        </p:spPr>
        <p:txBody>
          <a:bodyPr/>
          <a:lstStyle/>
          <a:p>
            <a:endParaRPr lang="en-US"/>
          </a:p>
        </p:txBody>
      </p:sp>
      <p:sp>
        <p:nvSpPr>
          <p:cNvPr id="9" name="Freeform 9"/>
          <p:cNvSpPr/>
          <p:nvPr/>
        </p:nvSpPr>
        <p:spPr>
          <a:xfrm>
            <a:off x="11339989" y="7173639"/>
            <a:ext cx="6613956" cy="2834552"/>
          </a:xfrm>
          <a:custGeom>
            <a:avLst/>
            <a:gdLst/>
            <a:ahLst/>
            <a:cxnLst/>
            <a:rect l="l" t="t" r="r" b="b"/>
            <a:pathLst>
              <a:path w="6613956" h="2834552">
                <a:moveTo>
                  <a:pt x="0" y="0"/>
                </a:moveTo>
                <a:lnTo>
                  <a:pt x="6613956" y="0"/>
                </a:lnTo>
                <a:lnTo>
                  <a:pt x="6613956" y="2834553"/>
                </a:lnTo>
                <a:lnTo>
                  <a:pt x="0" y="2834553"/>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438161" y="4545170"/>
            <a:ext cx="4515783" cy="2434981"/>
          </a:xfrm>
          <a:custGeom>
            <a:avLst/>
            <a:gdLst/>
            <a:ahLst/>
            <a:cxnLst/>
            <a:rect l="l" t="t" r="r" b="b"/>
            <a:pathLst>
              <a:path w="4515783" h="2434981">
                <a:moveTo>
                  <a:pt x="0" y="0"/>
                </a:moveTo>
                <a:lnTo>
                  <a:pt x="4515784" y="0"/>
                </a:lnTo>
                <a:lnTo>
                  <a:pt x="4515784" y="2434981"/>
                </a:lnTo>
                <a:lnTo>
                  <a:pt x="0" y="2434981"/>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147806" y="1470576"/>
            <a:ext cx="11192183" cy="8017828"/>
          </a:xfrm>
          <a:prstGeom prst="rect">
            <a:avLst/>
          </a:prstGeom>
        </p:spPr>
        <p:txBody>
          <a:bodyPr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HOW FAMILIES CAN SUPPORT: </a:t>
            </a:r>
          </a:p>
          <a:p>
            <a:pPr algn="l">
              <a:lnSpc>
                <a:spcPts val="8165"/>
              </a:lnSpc>
            </a:pPr>
            <a:endParaRPr lang="en-US" sz="6900" b="1" spc="-172" dirty="0">
              <a:solidFill>
                <a:srgbClr val="000000"/>
              </a:solidFill>
              <a:latin typeface="Arial Bold"/>
              <a:ea typeface="Arial Bold"/>
              <a:cs typeface="Arial Bold"/>
              <a:sym typeface="Arial Bold"/>
            </a:endParaRP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Stay Connected</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Ask-open ended questions</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Support Learning</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Maintain traditions while embracing change</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Encourage help-seeking when needed</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Share wisdom</a:t>
            </a:r>
          </a:p>
          <a:p>
            <a:pPr algn="l">
              <a:lnSpc>
                <a:spcPts val="3335"/>
              </a:lnSpc>
            </a:pPr>
            <a:endParaRPr lang="en-US" sz="2900" b="1" spc="-72" dirty="0">
              <a:solidFill>
                <a:srgbClr val="000000"/>
              </a:solidFill>
              <a:latin typeface="Canva Sans Bold"/>
              <a:ea typeface="Canva Sans Bold"/>
              <a:cs typeface="Canva Sans Bold"/>
              <a:sym typeface="Canva Sans Bold"/>
            </a:endParaRP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2" name="TextBox 12"/>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3" name="TextBox 13"/>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B0618-715E-B868-BDBC-7E37ECC7203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34FA43-FF16-7EC9-9FBC-4316B9C265C5}"/>
              </a:ext>
            </a:extLst>
          </p:cNvPr>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a:extLst>
              <a:ext uri="{FF2B5EF4-FFF2-40B4-BE49-F238E27FC236}">
                <a16:creationId xmlns:a16="http://schemas.microsoft.com/office/drawing/2014/main" id="{B82EEF11-CDDC-D1CD-AE65-88D6800CC734}"/>
              </a:ext>
            </a:extLst>
          </p:cNvPr>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a:extLst>
              <a:ext uri="{FF2B5EF4-FFF2-40B4-BE49-F238E27FC236}">
                <a16:creationId xmlns:a16="http://schemas.microsoft.com/office/drawing/2014/main" id="{994C48C3-1ECF-95BA-B853-5FBCC6F67FF4}"/>
              </a:ext>
            </a:extLst>
          </p:cNvPr>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6FB43A24-6539-BA3D-A0BB-8FC1E4EFF163}"/>
              </a:ext>
            </a:extLst>
          </p:cNvPr>
          <p:cNvGrpSpPr/>
          <p:nvPr/>
        </p:nvGrpSpPr>
        <p:grpSpPr>
          <a:xfrm>
            <a:off x="-1720278" y="9060343"/>
            <a:ext cx="9849674" cy="514645"/>
            <a:chOff x="0" y="0"/>
            <a:chExt cx="2594153" cy="135544"/>
          </a:xfrm>
        </p:grpSpPr>
        <p:sp>
          <p:nvSpPr>
            <p:cNvPr id="6" name="Freeform 6">
              <a:extLst>
                <a:ext uri="{FF2B5EF4-FFF2-40B4-BE49-F238E27FC236}">
                  <a16:creationId xmlns:a16="http://schemas.microsoft.com/office/drawing/2014/main" id="{0148DD68-32B1-DD17-31F5-8074D3D5FC26}"/>
                </a:ext>
              </a:extLst>
            </p:cNvPr>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a:extLst>
                <a:ext uri="{FF2B5EF4-FFF2-40B4-BE49-F238E27FC236}">
                  <a16:creationId xmlns:a16="http://schemas.microsoft.com/office/drawing/2014/main" id="{F755E73A-B5D6-58AA-9843-F5A1F69CF558}"/>
                </a:ext>
              </a:extLst>
            </p:cNvPr>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TextBox 8">
            <a:extLst>
              <a:ext uri="{FF2B5EF4-FFF2-40B4-BE49-F238E27FC236}">
                <a16:creationId xmlns:a16="http://schemas.microsoft.com/office/drawing/2014/main" id="{AB709C64-033E-9DEF-7EE1-F9195F4ED850}"/>
              </a:ext>
            </a:extLst>
          </p:cNvPr>
          <p:cNvSpPr txBox="1"/>
          <p:nvPr/>
        </p:nvSpPr>
        <p:spPr>
          <a:xfrm>
            <a:off x="147806" y="1470576"/>
            <a:ext cx="14406394" cy="9066585"/>
          </a:xfrm>
          <a:prstGeom prst="rect">
            <a:avLst/>
          </a:prstGeom>
        </p:spPr>
        <p:txBody>
          <a:bodyPr wrap="square"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WAYS TO HELP </a:t>
            </a:r>
          </a:p>
          <a:p>
            <a:pPr algn="l">
              <a:lnSpc>
                <a:spcPts val="7935"/>
              </a:lnSpc>
            </a:pPr>
            <a:endParaRPr lang="en-US" sz="6900" b="1" spc="-172" dirty="0">
              <a:solidFill>
                <a:srgbClr val="000000"/>
              </a:solidFill>
              <a:latin typeface="Arial Bold"/>
              <a:ea typeface="Arial Bold"/>
              <a:cs typeface="Arial Bold"/>
              <a:sym typeface="Arial Bold"/>
            </a:endParaRP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Normalize stress</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t>
            </a:r>
            <a:r>
              <a:rPr lang="en-US" sz="2900" spc="-72" dirty="0">
                <a:solidFill>
                  <a:srgbClr val="00B050"/>
                </a:solidFill>
                <a:latin typeface="Canva Sans Bold"/>
                <a:ea typeface="Canva Sans Bold"/>
                <a:cs typeface="Canva Sans Bold"/>
                <a:sym typeface="Canva Sans Bold"/>
              </a:rPr>
              <a:t>Do you feel more stressed than usual? I remember when you felt stressed out in the past. Is this different?”</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Listen without fixing</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t>
            </a:r>
            <a:r>
              <a:rPr lang="en-US" sz="2900" b="1" spc="-72" dirty="0">
                <a:solidFill>
                  <a:srgbClr val="00B050"/>
                </a:solidFill>
                <a:latin typeface="Canva Sans Bold"/>
                <a:ea typeface="Canva Sans Bold"/>
                <a:cs typeface="Canva Sans Bold"/>
                <a:sym typeface="Canva Sans Bold"/>
              </a:rPr>
              <a:t>Do you want me to listen or help you make a plan?”</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Encourage balance</a:t>
            </a:r>
          </a:p>
          <a:p>
            <a:pPr marL="1083351" lvl="2" indent="-313076">
              <a:lnSpc>
                <a:spcPts val="3335"/>
              </a:lnSpc>
              <a:buFont typeface="Arial"/>
              <a:buChar char="•"/>
            </a:pPr>
            <a:r>
              <a:rPr lang="en-US" sz="2900" b="1" spc="-72" dirty="0">
                <a:solidFill>
                  <a:srgbClr val="00B050"/>
                </a:solidFill>
                <a:latin typeface="Canva Sans Bold"/>
                <a:ea typeface="Canva Sans Bold"/>
                <a:cs typeface="Canva Sans Bold"/>
                <a:sym typeface="Canva Sans Bold"/>
              </a:rPr>
              <a:t>Ask about sleep, friends, exercise, and rest</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Promote campus resources</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t>
            </a:r>
            <a:r>
              <a:rPr lang="en-US" sz="2900" b="1" spc="-72" dirty="0">
                <a:solidFill>
                  <a:srgbClr val="00B050"/>
                </a:solidFill>
                <a:latin typeface="Canva Sans Bold"/>
                <a:ea typeface="Canva Sans Bold"/>
                <a:cs typeface="Canva Sans Bold"/>
                <a:sym typeface="Canva Sans Bold"/>
              </a:rPr>
              <a:t>Do you think you should speak to someone in Academic Support?”</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Celebrate effort</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t>
            </a:r>
            <a:r>
              <a:rPr lang="en-US" sz="2900" b="1" spc="-72" dirty="0">
                <a:solidFill>
                  <a:srgbClr val="00B050"/>
                </a:solidFill>
                <a:latin typeface="Canva Sans Bold"/>
                <a:ea typeface="Canva Sans Bold"/>
                <a:cs typeface="Canva Sans Bold"/>
                <a:sym typeface="Canva Sans Bold"/>
              </a:rPr>
              <a:t>I know it has been hard and you have been a great person and a great first year/transfer student</a:t>
            </a:r>
            <a:r>
              <a:rPr lang="en-US" sz="2900" b="1" spc="-72" dirty="0">
                <a:solidFill>
                  <a:srgbClr val="000000"/>
                </a:solidFill>
                <a:latin typeface="Canva Sans Bold"/>
                <a:ea typeface="Canva Sans Bold"/>
                <a:cs typeface="Canva Sans Bold"/>
                <a:sym typeface="Canva Sans Bold"/>
              </a:rPr>
              <a:t>.”</a:t>
            </a: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1" name="TextBox 11">
            <a:extLst>
              <a:ext uri="{FF2B5EF4-FFF2-40B4-BE49-F238E27FC236}">
                <a16:creationId xmlns:a16="http://schemas.microsoft.com/office/drawing/2014/main" id="{11C34E42-E7BF-8B1B-96D4-2EE8A913F98C}"/>
              </a:ext>
            </a:extLst>
          </p:cNvPr>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2" name="TextBox 12">
            <a:extLst>
              <a:ext uri="{FF2B5EF4-FFF2-40B4-BE49-F238E27FC236}">
                <a16:creationId xmlns:a16="http://schemas.microsoft.com/office/drawing/2014/main" id="{DFF8CEC3-2FDD-B8D9-A6CD-9851F8E40AAD}"/>
              </a:ext>
            </a:extLst>
          </p:cNvPr>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extLst>
      <p:ext uri="{BB962C8B-B14F-4D97-AF65-F5344CB8AC3E}">
        <p14:creationId xmlns:p14="http://schemas.microsoft.com/office/powerpoint/2010/main" val="381363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49F5E-B0EE-70FE-5ACD-35906B1A79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09F579-83D1-568F-2819-4684F5D48477}"/>
              </a:ext>
            </a:extLst>
          </p:cNvPr>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a:extLst>
              <a:ext uri="{FF2B5EF4-FFF2-40B4-BE49-F238E27FC236}">
                <a16:creationId xmlns:a16="http://schemas.microsoft.com/office/drawing/2014/main" id="{97BCB0CC-485C-CC36-8A1C-804E24A0ED1A}"/>
              </a:ext>
            </a:extLst>
          </p:cNvPr>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a:extLst>
              <a:ext uri="{FF2B5EF4-FFF2-40B4-BE49-F238E27FC236}">
                <a16:creationId xmlns:a16="http://schemas.microsoft.com/office/drawing/2014/main" id="{5DE6D46C-D0CD-C6A0-AD5C-679E1DF79145}"/>
              </a:ext>
            </a:extLst>
          </p:cNvPr>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718DAA40-D7C4-AFE0-2B37-33B447D40359}"/>
              </a:ext>
            </a:extLst>
          </p:cNvPr>
          <p:cNvGrpSpPr/>
          <p:nvPr/>
        </p:nvGrpSpPr>
        <p:grpSpPr>
          <a:xfrm>
            <a:off x="-1720278" y="9060343"/>
            <a:ext cx="9849674" cy="514645"/>
            <a:chOff x="0" y="0"/>
            <a:chExt cx="2594153" cy="135544"/>
          </a:xfrm>
        </p:grpSpPr>
        <p:sp>
          <p:nvSpPr>
            <p:cNvPr id="6" name="Freeform 6">
              <a:extLst>
                <a:ext uri="{FF2B5EF4-FFF2-40B4-BE49-F238E27FC236}">
                  <a16:creationId xmlns:a16="http://schemas.microsoft.com/office/drawing/2014/main" id="{0051688F-9CC7-7203-D1DA-4649AF37B29D}"/>
                </a:ext>
              </a:extLst>
            </p:cNvPr>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a:extLst>
                <a:ext uri="{FF2B5EF4-FFF2-40B4-BE49-F238E27FC236}">
                  <a16:creationId xmlns:a16="http://schemas.microsoft.com/office/drawing/2014/main" id="{8901B1F3-6A50-D831-A5CB-4AA0718267A0}"/>
                </a:ext>
              </a:extLst>
            </p:cNvPr>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TextBox 8">
            <a:extLst>
              <a:ext uri="{FF2B5EF4-FFF2-40B4-BE49-F238E27FC236}">
                <a16:creationId xmlns:a16="http://schemas.microsoft.com/office/drawing/2014/main" id="{F39E532B-7D0C-4609-57ED-A7059B543F54}"/>
              </a:ext>
            </a:extLst>
          </p:cNvPr>
          <p:cNvSpPr txBox="1"/>
          <p:nvPr/>
        </p:nvSpPr>
        <p:spPr>
          <a:xfrm>
            <a:off x="147806" y="1470576"/>
            <a:ext cx="17682994" cy="7976543"/>
          </a:xfrm>
          <a:prstGeom prst="rect">
            <a:avLst/>
          </a:prstGeom>
        </p:spPr>
        <p:txBody>
          <a:bodyPr wrap="square" lIns="0" tIns="0" rIns="0" bIns="0" rtlCol="0" anchor="t">
            <a:spAutoFit/>
          </a:bodyPr>
          <a:lstStyle/>
          <a:p>
            <a:pPr algn="ctr">
              <a:lnSpc>
                <a:spcPts val="7935"/>
              </a:lnSpc>
            </a:pPr>
            <a:r>
              <a:rPr lang="en-US" sz="4800" dirty="0"/>
              <a:t>🟢🟡🟠🔴 </a:t>
            </a:r>
            <a:r>
              <a:rPr lang="en-US" sz="4800" b="1" dirty="0"/>
              <a:t>The Stress Continuum: Understanding Student Stress</a:t>
            </a:r>
            <a:endParaRPr lang="en-US" sz="6900" b="1" spc="-172" dirty="0">
              <a:solidFill>
                <a:srgbClr val="000000"/>
              </a:solidFill>
              <a:latin typeface="Arial Bold"/>
              <a:ea typeface="Arial Bold"/>
              <a:cs typeface="Arial Bold"/>
              <a:sym typeface="Arial Bold"/>
            </a:endParaRPr>
          </a:p>
          <a:p>
            <a:pPr marL="313075" lvl="1" algn="l">
              <a:lnSpc>
                <a:spcPts val="3335"/>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2900" b="1" spc="-72" dirty="0">
                <a:solidFill>
                  <a:srgbClr val="00B050"/>
                </a:solidFill>
                <a:latin typeface="Canva Sans Bold"/>
                <a:ea typeface="Canva Sans Bold"/>
                <a:cs typeface="Canva Sans Bold"/>
                <a:sym typeface="Canva Sans Bold"/>
              </a:rPr>
              <a:t>GREEN</a:t>
            </a: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2900" b="1" spc="-72" dirty="0">
                <a:solidFill>
                  <a:srgbClr val="000000"/>
                </a:solidFill>
                <a:latin typeface="Canva Sans Bold"/>
                <a:ea typeface="Canva Sans Bold"/>
                <a:cs typeface="Canva Sans Bold"/>
                <a:sym typeface="Canva Sans Bold"/>
              </a:rPr>
              <a:t>HEALTHY ZONE. MOTIVATING, MANAGEABLE STRESS.</a:t>
            </a:r>
          </a:p>
          <a:p>
            <a:pPr algn="l">
              <a:lnSpc>
                <a:spcPts val="5060"/>
              </a:lnSpc>
            </a:pPr>
            <a:r>
              <a:rPr lang="en-US" sz="2900" b="1" spc="-72" dirty="0">
                <a:solidFill>
                  <a:srgbClr val="FFDA00"/>
                </a:solidFill>
                <a:latin typeface="Canva Sans Bold"/>
                <a:ea typeface="Canva Sans Bold"/>
                <a:cs typeface="Canva Sans Bold"/>
                <a:sym typeface="Canva Sans Bold"/>
              </a:rPr>
              <a:t>YELLOW</a:t>
            </a: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2900" b="1" spc="-72" dirty="0">
                <a:solidFill>
                  <a:srgbClr val="000000"/>
                </a:solidFill>
                <a:latin typeface="Canva Sans Bold"/>
                <a:ea typeface="Canva Sans Bold"/>
                <a:cs typeface="Canva Sans Bold"/>
                <a:sym typeface="Canva Sans Bold"/>
              </a:rPr>
              <a:t>TOLERABLE. NOTICEABLE DISCOMFORT. STILL ABLE TO COPE</a:t>
            </a:r>
          </a:p>
          <a:p>
            <a:pPr algn="l">
              <a:lnSpc>
                <a:spcPts val="5060"/>
              </a:lnSpc>
            </a:pPr>
            <a:r>
              <a:rPr lang="en-US" sz="2900" b="1" spc="-72" dirty="0">
                <a:solidFill>
                  <a:schemeClr val="accent6">
                    <a:lumMod val="75000"/>
                  </a:schemeClr>
                </a:solidFill>
                <a:latin typeface="Canva Sans Bold"/>
                <a:ea typeface="Canva Sans Bold"/>
                <a:cs typeface="Canva Sans Bold"/>
                <a:sym typeface="Canva Sans Bold"/>
              </a:rPr>
              <a:t>ORANGE</a:t>
            </a:r>
          </a:p>
          <a:p>
            <a:pPr algn="l">
              <a:lnSpc>
                <a:spcPts val="5060"/>
              </a:lnSpc>
            </a:pPr>
            <a:r>
              <a:rPr lang="en-US" sz="2900" b="1" spc="-72" dirty="0">
                <a:solidFill>
                  <a:srgbClr val="000000"/>
                </a:solidFill>
                <a:latin typeface="Canva Sans Bold"/>
                <a:ea typeface="Canva Sans Bold"/>
                <a:cs typeface="Canva Sans Bold"/>
                <a:sym typeface="Canva Sans Bold"/>
              </a:rPr>
              <a:t> UNHEALTHY. INTENSE. NOT MANAGED WELL.</a:t>
            </a:r>
          </a:p>
          <a:p>
            <a:pPr algn="l">
              <a:lnSpc>
                <a:spcPts val="5060"/>
              </a:lnSpc>
            </a:pPr>
            <a:r>
              <a:rPr lang="en-US" sz="2900" b="1" spc="-72" dirty="0">
                <a:solidFill>
                  <a:srgbClr val="FF0000"/>
                </a:solidFill>
                <a:latin typeface="Canva Sans Bold"/>
                <a:ea typeface="Canva Sans Bold"/>
                <a:cs typeface="Canva Sans Bold"/>
                <a:sym typeface="Canva Sans Bold"/>
              </a:rPr>
              <a:t>RED</a:t>
            </a:r>
          </a:p>
          <a:p>
            <a:pPr algn="l">
              <a:lnSpc>
                <a:spcPts val="5060"/>
              </a:lnSpc>
            </a:pPr>
            <a:r>
              <a:rPr lang="en-US" sz="2900" b="1" spc="-72" dirty="0">
                <a:solidFill>
                  <a:srgbClr val="000000"/>
                </a:solidFill>
                <a:latin typeface="Canva Sans Bold"/>
                <a:ea typeface="Canva Sans Bold"/>
                <a:cs typeface="Canva Sans Bold"/>
                <a:sym typeface="Canva Sans Bold"/>
              </a:rPr>
              <a:t>DISTRESS. MAY NOT BE FUNCTIONING EFFECTIVELY.</a:t>
            </a: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1" name="TextBox 11">
            <a:extLst>
              <a:ext uri="{FF2B5EF4-FFF2-40B4-BE49-F238E27FC236}">
                <a16:creationId xmlns:a16="http://schemas.microsoft.com/office/drawing/2014/main" id="{374B7CB1-D88A-5D45-5CAA-0EF6F7EF3697}"/>
              </a:ext>
            </a:extLst>
          </p:cNvPr>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2" name="TextBox 12">
            <a:extLst>
              <a:ext uri="{FF2B5EF4-FFF2-40B4-BE49-F238E27FC236}">
                <a16:creationId xmlns:a16="http://schemas.microsoft.com/office/drawing/2014/main" id="{36E7327B-45AF-7F00-BD79-A5BC36C88E73}"/>
              </a:ext>
            </a:extLst>
          </p:cNvPr>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extLst>
      <p:ext uri="{BB962C8B-B14F-4D97-AF65-F5344CB8AC3E}">
        <p14:creationId xmlns:p14="http://schemas.microsoft.com/office/powerpoint/2010/main" val="54805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61659" y="242638"/>
            <a:ext cx="7364683" cy="4900862"/>
          </a:xfrm>
          <a:custGeom>
            <a:avLst/>
            <a:gdLst/>
            <a:ahLst/>
            <a:cxnLst/>
            <a:rect l="l" t="t" r="r" b="b"/>
            <a:pathLst>
              <a:path w="7364683" h="4900862">
                <a:moveTo>
                  <a:pt x="0" y="0"/>
                </a:moveTo>
                <a:lnTo>
                  <a:pt x="7364682" y="0"/>
                </a:lnTo>
                <a:lnTo>
                  <a:pt x="7364682" y="4900862"/>
                </a:lnTo>
                <a:lnTo>
                  <a:pt x="0" y="490086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755169" y="4682630"/>
            <a:ext cx="15227134" cy="3386953"/>
          </a:xfrm>
          <a:prstGeom prst="rect">
            <a:avLst/>
          </a:prstGeom>
        </p:spPr>
        <p:txBody>
          <a:bodyPr lIns="0" tIns="0" rIns="0" bIns="0" rtlCol="0" anchor="t">
            <a:spAutoFit/>
          </a:bodyPr>
          <a:lstStyle/>
          <a:p>
            <a:pPr algn="ctr">
              <a:lnSpc>
                <a:spcPts val="5527"/>
              </a:lnSpc>
            </a:pPr>
            <a:endParaRPr dirty="0"/>
          </a:p>
          <a:p>
            <a:pPr algn="ctr">
              <a:lnSpc>
                <a:spcPts val="5287"/>
              </a:lnSpc>
            </a:pPr>
            <a:r>
              <a:rPr lang="en-US" sz="4406" b="1" dirty="0">
                <a:solidFill>
                  <a:srgbClr val="000000"/>
                </a:solidFill>
                <a:latin typeface="Inter Bold"/>
                <a:ea typeface="Inter Bold"/>
                <a:cs typeface="Inter Bold"/>
                <a:sym typeface="Inter Bold"/>
              </a:rPr>
              <a:t>Growth Takes Time</a:t>
            </a:r>
          </a:p>
          <a:p>
            <a:pPr algn="ctr">
              <a:lnSpc>
                <a:spcPts val="5287"/>
              </a:lnSpc>
            </a:pPr>
            <a:r>
              <a:rPr lang="en-US" sz="4406" b="1" dirty="0">
                <a:solidFill>
                  <a:srgbClr val="000000"/>
                </a:solidFill>
                <a:latin typeface="Inter Bold"/>
                <a:ea typeface="Inter Bold"/>
                <a:cs typeface="Inter Bold"/>
                <a:sym typeface="Inter Bold"/>
              </a:rPr>
              <a:t>Be present</a:t>
            </a:r>
          </a:p>
          <a:p>
            <a:pPr algn="ctr">
              <a:lnSpc>
                <a:spcPts val="5287"/>
              </a:lnSpc>
            </a:pPr>
            <a:r>
              <a:rPr lang="en-US" sz="4406" b="1" dirty="0">
                <a:solidFill>
                  <a:srgbClr val="000000"/>
                </a:solidFill>
                <a:latin typeface="Inter Bold"/>
                <a:ea typeface="Inter Bold"/>
                <a:cs typeface="Inter Bold"/>
                <a:sym typeface="Inter Bold"/>
              </a:rPr>
              <a:t>Know Your Campus Resources</a:t>
            </a:r>
          </a:p>
          <a:p>
            <a:pPr algn="ctr">
              <a:lnSpc>
                <a:spcPts val="5287"/>
              </a:lnSpc>
            </a:pPr>
            <a:r>
              <a:rPr lang="en-US" sz="4406" b="1" dirty="0">
                <a:solidFill>
                  <a:srgbClr val="000000"/>
                </a:solidFill>
                <a:latin typeface="Inter Bold"/>
                <a:ea typeface="Inter Bold"/>
                <a:cs typeface="Inter Bold"/>
                <a:sym typeface="Inter Bold"/>
              </a:rPr>
              <a:t>You’re role is changing but it is </a:t>
            </a:r>
            <a:r>
              <a:rPr lang="en-US" sz="4406" b="1">
                <a:solidFill>
                  <a:srgbClr val="000000"/>
                </a:solidFill>
                <a:latin typeface="Inter Bold"/>
                <a:ea typeface="Inter Bold"/>
                <a:cs typeface="Inter Bold"/>
                <a:sym typeface="Inter Bold"/>
              </a:rPr>
              <a:t>still powerful</a:t>
            </a:r>
            <a:endParaRPr lang="en-US" sz="4406" b="1" dirty="0">
              <a:solidFill>
                <a:srgbClr val="000000"/>
              </a:solidFill>
              <a:latin typeface="Inter Bold"/>
              <a:ea typeface="Inter Bold"/>
              <a:cs typeface="Inter Bold"/>
              <a:sym typeface="Inter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Freeform 8"/>
          <p:cNvSpPr/>
          <p:nvPr/>
        </p:nvSpPr>
        <p:spPr>
          <a:xfrm>
            <a:off x="5307073" y="2699336"/>
            <a:ext cx="7673854" cy="4888327"/>
          </a:xfrm>
          <a:custGeom>
            <a:avLst/>
            <a:gdLst/>
            <a:ahLst/>
            <a:cxnLst/>
            <a:rect l="l" t="t" r="r" b="b"/>
            <a:pathLst>
              <a:path w="7673854" h="4888327">
                <a:moveTo>
                  <a:pt x="0" y="0"/>
                </a:moveTo>
                <a:lnTo>
                  <a:pt x="7673854" y="0"/>
                </a:lnTo>
                <a:lnTo>
                  <a:pt x="7673854" y="4888328"/>
                </a:lnTo>
                <a:lnTo>
                  <a:pt x="0" y="4888328"/>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0" name="TextBox 10"/>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62348"/>
            <a:ext cx="18288000" cy="6602279"/>
            <a:chOff x="0" y="0"/>
            <a:chExt cx="24384000" cy="8803038"/>
          </a:xfrm>
        </p:grpSpPr>
        <p:sp>
          <p:nvSpPr>
            <p:cNvPr id="3" name="Freeform 3"/>
            <p:cNvSpPr/>
            <p:nvPr/>
          </p:nvSpPr>
          <p:spPr>
            <a:xfrm>
              <a:off x="0" y="0"/>
              <a:ext cx="24384000" cy="8803005"/>
            </a:xfrm>
            <a:custGeom>
              <a:avLst/>
              <a:gdLst/>
              <a:ahLst/>
              <a:cxnLst/>
              <a:rect l="l" t="t" r="r" b="b"/>
              <a:pathLst>
                <a:path w="24384000" h="8803005">
                  <a:moveTo>
                    <a:pt x="0" y="0"/>
                  </a:moveTo>
                  <a:lnTo>
                    <a:pt x="24384000" y="0"/>
                  </a:lnTo>
                  <a:lnTo>
                    <a:pt x="24384000" y="8803005"/>
                  </a:lnTo>
                  <a:lnTo>
                    <a:pt x="0" y="8803005"/>
                  </a:lnTo>
                  <a:close/>
                </a:path>
              </a:pathLst>
            </a:custGeom>
            <a:solidFill>
              <a:srgbClr val="F0A92C"/>
            </a:solidFill>
          </p:spPr>
          <p:txBody>
            <a:bodyPr/>
            <a:lstStyle/>
            <a:p>
              <a:endParaRPr lang="en-US"/>
            </a:p>
          </p:txBody>
        </p:sp>
      </p:grpSp>
      <p:sp>
        <p:nvSpPr>
          <p:cNvPr id="4" name="TextBox 4"/>
          <p:cNvSpPr txBox="1"/>
          <p:nvPr/>
        </p:nvSpPr>
        <p:spPr>
          <a:xfrm>
            <a:off x="2043689" y="5513133"/>
            <a:ext cx="14200600" cy="3817854"/>
          </a:xfrm>
          <a:prstGeom prst="rect">
            <a:avLst/>
          </a:prstGeom>
        </p:spPr>
        <p:txBody>
          <a:bodyPr lIns="0" tIns="0" rIns="0" bIns="0" rtlCol="0" anchor="t">
            <a:spAutoFit/>
          </a:bodyPr>
          <a:lstStyle/>
          <a:p>
            <a:pPr algn="l">
              <a:lnSpc>
                <a:spcPts val="6912"/>
              </a:lnSpc>
            </a:pPr>
            <a:r>
              <a:rPr lang="en-US" sz="4800">
                <a:solidFill>
                  <a:srgbClr val="000000"/>
                </a:solidFill>
                <a:latin typeface="Arial"/>
                <a:ea typeface="Arial"/>
                <a:cs typeface="Arial"/>
                <a:sym typeface="Arial"/>
              </a:rPr>
              <a:t>The mission of the Division of Student Affairs is to foster a supportive, inclusive, and engaged campus community where every student can achieve their full potential.</a:t>
            </a:r>
          </a:p>
        </p:txBody>
      </p:sp>
      <p:grpSp>
        <p:nvGrpSpPr>
          <p:cNvPr id="5" name="Group 5"/>
          <p:cNvGrpSpPr/>
          <p:nvPr/>
        </p:nvGrpSpPr>
        <p:grpSpPr>
          <a:xfrm>
            <a:off x="0" y="0"/>
            <a:ext cx="18288000" cy="4831596"/>
            <a:chOff x="0" y="0"/>
            <a:chExt cx="24384000" cy="6442128"/>
          </a:xfrm>
        </p:grpSpPr>
        <p:sp>
          <p:nvSpPr>
            <p:cNvPr id="6" name="Freeform 6"/>
            <p:cNvSpPr/>
            <p:nvPr/>
          </p:nvSpPr>
          <p:spPr>
            <a:xfrm>
              <a:off x="0" y="0"/>
              <a:ext cx="24384000" cy="6442075"/>
            </a:xfrm>
            <a:custGeom>
              <a:avLst/>
              <a:gdLst/>
              <a:ahLst/>
              <a:cxnLst/>
              <a:rect l="l" t="t" r="r" b="b"/>
              <a:pathLst>
                <a:path w="24384000" h="6442075">
                  <a:moveTo>
                    <a:pt x="0" y="0"/>
                  </a:moveTo>
                  <a:lnTo>
                    <a:pt x="24384000" y="0"/>
                  </a:lnTo>
                  <a:lnTo>
                    <a:pt x="24384000" y="6442075"/>
                  </a:lnTo>
                  <a:lnTo>
                    <a:pt x="0" y="6442075"/>
                  </a:lnTo>
                  <a:close/>
                </a:path>
              </a:pathLst>
            </a:custGeom>
            <a:solidFill>
              <a:srgbClr val="000000"/>
            </a:solidFill>
          </p:spPr>
          <p:txBody>
            <a:bodyPr/>
            <a:lstStyle/>
            <a:p>
              <a:endParaRPr lang="en-US"/>
            </a:p>
          </p:txBody>
        </p:sp>
      </p:grpSp>
      <p:sp>
        <p:nvSpPr>
          <p:cNvPr id="7" name="TextBox 7"/>
          <p:cNvSpPr txBox="1"/>
          <p:nvPr/>
        </p:nvSpPr>
        <p:spPr>
          <a:xfrm>
            <a:off x="3423037" y="1030182"/>
            <a:ext cx="11922371" cy="3042188"/>
          </a:xfrm>
          <a:prstGeom prst="rect">
            <a:avLst/>
          </a:prstGeom>
        </p:spPr>
        <p:txBody>
          <a:bodyPr lIns="0" tIns="0" rIns="0" bIns="0" rtlCol="0" anchor="t">
            <a:spAutoFit/>
          </a:bodyPr>
          <a:lstStyle/>
          <a:p>
            <a:pPr algn="ctr">
              <a:lnSpc>
                <a:spcPts val="10560"/>
              </a:lnSpc>
            </a:pPr>
            <a:r>
              <a:rPr lang="en-US" sz="8800" b="1" i="1">
                <a:solidFill>
                  <a:srgbClr val="FFFFFF"/>
                </a:solidFill>
                <a:latin typeface="Merriweather Bold Italics"/>
                <a:ea typeface="Merriweather Bold Italics"/>
                <a:cs typeface="Merriweather Bold Italics"/>
                <a:sym typeface="Merriweather Bold Italics"/>
              </a:rPr>
              <a:t>Unlocking Potential.</a:t>
            </a:r>
          </a:p>
          <a:p>
            <a:pPr algn="ctr">
              <a:lnSpc>
                <a:spcPts val="12672"/>
              </a:lnSpc>
            </a:pPr>
            <a:r>
              <a:rPr lang="en-US" sz="8800" b="1" i="1">
                <a:solidFill>
                  <a:srgbClr val="F0A92C"/>
                </a:solidFill>
                <a:latin typeface="Merriweather Bold Italics"/>
                <a:ea typeface="Merriweather Bold Italics"/>
                <a:cs typeface="Merriweather Bold Italics"/>
                <a:sym typeface="Merriweather Bold Italics"/>
              </a:rPr>
              <a:t>Transforming Lives.</a:t>
            </a:r>
            <a:r>
              <a:rPr lang="en-US" sz="8800" b="1" i="1">
                <a:solidFill>
                  <a:srgbClr val="000000"/>
                </a:solidFill>
                <a:latin typeface="Merriweather Bold Italics"/>
                <a:ea typeface="Merriweather Bold Italics"/>
                <a:cs typeface="Merriweather Bold Italics"/>
                <a:sym typeface="Merriweather Bold Italic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6" name="TextBox 6"/>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
        <p:nvSpPr>
          <p:cNvPr id="7" name="Freeform 7"/>
          <p:cNvSpPr/>
          <p:nvPr/>
        </p:nvSpPr>
        <p:spPr>
          <a:xfrm>
            <a:off x="438377" y="2571507"/>
            <a:ext cx="5520636" cy="3019574"/>
          </a:xfrm>
          <a:custGeom>
            <a:avLst/>
            <a:gdLst/>
            <a:ahLst/>
            <a:cxnLst/>
            <a:rect l="l" t="t" r="r" b="b"/>
            <a:pathLst>
              <a:path w="5520636" h="3019574">
                <a:moveTo>
                  <a:pt x="0" y="0"/>
                </a:moveTo>
                <a:lnTo>
                  <a:pt x="5520636" y="0"/>
                </a:lnTo>
                <a:lnTo>
                  <a:pt x="5520636" y="3019573"/>
                </a:lnTo>
                <a:lnTo>
                  <a:pt x="0" y="3019573"/>
                </a:lnTo>
                <a:lnTo>
                  <a:pt x="0" y="0"/>
                </a:lnTo>
                <a:close/>
              </a:path>
            </a:pathLst>
          </a:custGeom>
          <a:blipFill>
            <a:blip r:embed="rId6"/>
            <a:stretch>
              <a:fillRect l="-97101" t="-69193" r="-24172" b="-83651"/>
            </a:stretch>
          </a:blipFill>
        </p:spPr>
        <p:txBody>
          <a:bodyPr/>
          <a:lstStyle/>
          <a:p>
            <a:endParaRPr lang="en-US"/>
          </a:p>
        </p:txBody>
      </p:sp>
      <p:sp>
        <p:nvSpPr>
          <p:cNvPr id="8" name="Freeform 8"/>
          <p:cNvSpPr/>
          <p:nvPr/>
        </p:nvSpPr>
        <p:spPr>
          <a:xfrm>
            <a:off x="6529935" y="2571507"/>
            <a:ext cx="5374844" cy="3019574"/>
          </a:xfrm>
          <a:custGeom>
            <a:avLst/>
            <a:gdLst/>
            <a:ahLst/>
            <a:cxnLst/>
            <a:rect l="l" t="t" r="r" b="b"/>
            <a:pathLst>
              <a:path w="5374844" h="3019574">
                <a:moveTo>
                  <a:pt x="0" y="0"/>
                </a:moveTo>
                <a:lnTo>
                  <a:pt x="5374843" y="0"/>
                </a:lnTo>
                <a:lnTo>
                  <a:pt x="5374843" y="3019573"/>
                </a:lnTo>
                <a:lnTo>
                  <a:pt x="0" y="3019573"/>
                </a:lnTo>
                <a:lnTo>
                  <a:pt x="0" y="0"/>
                </a:lnTo>
                <a:close/>
              </a:path>
            </a:pathLst>
          </a:custGeom>
          <a:blipFill>
            <a:blip r:embed="rId7"/>
            <a:stretch>
              <a:fillRect l="-99860" t="-69499" r="-25141" b="-80815"/>
            </a:stretch>
          </a:blipFill>
        </p:spPr>
        <p:txBody>
          <a:bodyPr/>
          <a:lstStyle/>
          <a:p>
            <a:endParaRPr lang="en-US"/>
          </a:p>
        </p:txBody>
      </p:sp>
      <p:sp>
        <p:nvSpPr>
          <p:cNvPr id="9" name="Freeform 9"/>
          <p:cNvSpPr/>
          <p:nvPr/>
        </p:nvSpPr>
        <p:spPr>
          <a:xfrm>
            <a:off x="12360256" y="2571507"/>
            <a:ext cx="5483309" cy="3019574"/>
          </a:xfrm>
          <a:custGeom>
            <a:avLst/>
            <a:gdLst/>
            <a:ahLst/>
            <a:cxnLst/>
            <a:rect l="l" t="t" r="r" b="b"/>
            <a:pathLst>
              <a:path w="5483309" h="3019574">
                <a:moveTo>
                  <a:pt x="0" y="0"/>
                </a:moveTo>
                <a:lnTo>
                  <a:pt x="5483309" y="0"/>
                </a:lnTo>
                <a:lnTo>
                  <a:pt x="5483309" y="3019573"/>
                </a:lnTo>
                <a:lnTo>
                  <a:pt x="0" y="3019573"/>
                </a:lnTo>
                <a:lnTo>
                  <a:pt x="0" y="0"/>
                </a:lnTo>
                <a:close/>
              </a:path>
            </a:pathLst>
          </a:custGeom>
          <a:blipFill>
            <a:blip r:embed="rId8"/>
            <a:stretch>
              <a:fillRect l="-96029" t="-68659" r="-23426" b="-80412"/>
            </a:stretch>
          </a:blipFill>
        </p:spPr>
        <p:txBody>
          <a:bodyPr/>
          <a:lstStyle/>
          <a:p>
            <a:endParaRPr lang="en-US"/>
          </a:p>
        </p:txBody>
      </p:sp>
      <p:sp>
        <p:nvSpPr>
          <p:cNvPr id="10" name="Freeform 10"/>
          <p:cNvSpPr/>
          <p:nvPr/>
        </p:nvSpPr>
        <p:spPr>
          <a:xfrm>
            <a:off x="439676" y="6164496"/>
            <a:ext cx="5568230" cy="3192865"/>
          </a:xfrm>
          <a:custGeom>
            <a:avLst/>
            <a:gdLst/>
            <a:ahLst/>
            <a:cxnLst/>
            <a:rect l="l" t="t" r="r" b="b"/>
            <a:pathLst>
              <a:path w="5568230" h="3192865">
                <a:moveTo>
                  <a:pt x="0" y="0"/>
                </a:moveTo>
                <a:lnTo>
                  <a:pt x="5568229" y="0"/>
                </a:lnTo>
                <a:lnTo>
                  <a:pt x="5568229" y="3192865"/>
                </a:lnTo>
                <a:lnTo>
                  <a:pt x="0" y="3192865"/>
                </a:lnTo>
                <a:lnTo>
                  <a:pt x="0" y="0"/>
                </a:lnTo>
                <a:close/>
              </a:path>
            </a:pathLst>
          </a:custGeom>
          <a:blipFill>
            <a:blip r:embed="rId9"/>
            <a:stretch>
              <a:fillRect l="-97922" t="-65219" r="-23963" b="-76630"/>
            </a:stretch>
          </a:blipFill>
        </p:spPr>
        <p:txBody>
          <a:bodyPr/>
          <a:lstStyle/>
          <a:p>
            <a:endParaRPr lang="en-US"/>
          </a:p>
        </p:txBody>
      </p:sp>
      <p:sp>
        <p:nvSpPr>
          <p:cNvPr id="11" name="Freeform 11"/>
          <p:cNvSpPr/>
          <p:nvPr/>
        </p:nvSpPr>
        <p:spPr>
          <a:xfrm>
            <a:off x="12361203" y="6164494"/>
            <a:ext cx="5518003" cy="3192864"/>
          </a:xfrm>
          <a:custGeom>
            <a:avLst/>
            <a:gdLst/>
            <a:ahLst/>
            <a:cxnLst/>
            <a:rect l="l" t="t" r="r" b="b"/>
            <a:pathLst>
              <a:path w="5518003" h="3192864">
                <a:moveTo>
                  <a:pt x="0" y="0"/>
                </a:moveTo>
                <a:lnTo>
                  <a:pt x="5518003" y="0"/>
                </a:lnTo>
                <a:lnTo>
                  <a:pt x="5518003" y="3192864"/>
                </a:lnTo>
                <a:lnTo>
                  <a:pt x="0" y="3192864"/>
                </a:lnTo>
                <a:lnTo>
                  <a:pt x="0" y="0"/>
                </a:lnTo>
                <a:close/>
              </a:path>
            </a:pathLst>
          </a:custGeom>
          <a:blipFill>
            <a:blip r:embed="rId10"/>
            <a:stretch>
              <a:fillRect l="-103240" t="-69543" r="-32027" b="-84579"/>
            </a:stretch>
          </a:blipFill>
        </p:spPr>
        <p:txBody>
          <a:bodyPr/>
          <a:lstStyle/>
          <a:p>
            <a:endParaRPr lang="en-US"/>
          </a:p>
        </p:txBody>
      </p:sp>
      <p:sp>
        <p:nvSpPr>
          <p:cNvPr id="12" name="Freeform 12"/>
          <p:cNvSpPr/>
          <p:nvPr/>
        </p:nvSpPr>
        <p:spPr>
          <a:xfrm>
            <a:off x="6529936" y="6153279"/>
            <a:ext cx="5374844" cy="3192865"/>
          </a:xfrm>
          <a:custGeom>
            <a:avLst/>
            <a:gdLst/>
            <a:ahLst/>
            <a:cxnLst/>
            <a:rect l="l" t="t" r="r" b="b"/>
            <a:pathLst>
              <a:path w="5374844" h="3192865">
                <a:moveTo>
                  <a:pt x="0" y="0"/>
                </a:moveTo>
                <a:lnTo>
                  <a:pt x="5374844" y="0"/>
                </a:lnTo>
                <a:lnTo>
                  <a:pt x="5374844" y="3192865"/>
                </a:lnTo>
                <a:lnTo>
                  <a:pt x="0" y="3192865"/>
                </a:lnTo>
                <a:lnTo>
                  <a:pt x="0" y="0"/>
                </a:lnTo>
                <a:close/>
              </a:path>
            </a:pathLst>
          </a:custGeom>
          <a:blipFill>
            <a:blip r:embed="rId11"/>
            <a:stretch>
              <a:fillRect l="-369695" t="-72319" r="-294075" b="-95540"/>
            </a:stretch>
          </a:blipFill>
        </p:spPr>
        <p:txBody>
          <a:bodyPr/>
          <a:lstStyle/>
          <a:p>
            <a:endParaRPr lang="en-US"/>
          </a:p>
        </p:txBody>
      </p:sp>
      <p:sp>
        <p:nvSpPr>
          <p:cNvPr id="13" name="TextBox 13"/>
          <p:cNvSpPr txBox="1"/>
          <p:nvPr/>
        </p:nvSpPr>
        <p:spPr>
          <a:xfrm>
            <a:off x="6793755" y="1428745"/>
            <a:ext cx="4285747" cy="826898"/>
          </a:xfrm>
          <a:prstGeom prst="rect">
            <a:avLst/>
          </a:prstGeom>
        </p:spPr>
        <p:txBody>
          <a:bodyPr lIns="0" tIns="0" rIns="0" bIns="0" rtlCol="0" anchor="t">
            <a:spAutoFit/>
          </a:bodyPr>
          <a:lstStyle/>
          <a:p>
            <a:pPr algn="l">
              <a:lnSpc>
                <a:spcPts val="5184"/>
              </a:lnSpc>
            </a:pPr>
            <a:r>
              <a:rPr lang="en-US" sz="4800" b="1">
                <a:solidFill>
                  <a:srgbClr val="000000"/>
                </a:solidFill>
                <a:latin typeface="Arial Bold"/>
                <a:ea typeface="Arial Bold"/>
                <a:cs typeface="Arial Bold"/>
                <a:sym typeface="Arial Bold"/>
              </a:rPr>
              <a:t>Commitments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6" name="TextBox 6"/>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grpSp>
        <p:nvGrpSpPr>
          <p:cNvPr id="7" name="Group 7"/>
          <p:cNvGrpSpPr/>
          <p:nvPr/>
        </p:nvGrpSpPr>
        <p:grpSpPr>
          <a:xfrm>
            <a:off x="1138210" y="3356012"/>
            <a:ext cx="7866308" cy="1789853"/>
            <a:chOff x="0" y="0"/>
            <a:chExt cx="10488410" cy="2386470"/>
          </a:xfrm>
        </p:grpSpPr>
        <p:sp>
          <p:nvSpPr>
            <p:cNvPr id="8" name="Freeform 8"/>
            <p:cNvSpPr/>
            <p:nvPr/>
          </p:nvSpPr>
          <p:spPr>
            <a:xfrm>
              <a:off x="0" y="0"/>
              <a:ext cx="10488422" cy="2386457"/>
            </a:xfrm>
            <a:custGeom>
              <a:avLst/>
              <a:gdLst/>
              <a:ahLst/>
              <a:cxnLst/>
              <a:rect l="l" t="t" r="r" b="b"/>
              <a:pathLst>
                <a:path w="10488422" h="2386457">
                  <a:moveTo>
                    <a:pt x="0" y="0"/>
                  </a:moveTo>
                  <a:lnTo>
                    <a:pt x="10488422" y="0"/>
                  </a:lnTo>
                  <a:lnTo>
                    <a:pt x="10488422" y="2386457"/>
                  </a:lnTo>
                  <a:lnTo>
                    <a:pt x="0" y="2386457"/>
                  </a:lnTo>
                  <a:close/>
                </a:path>
              </a:pathLst>
            </a:custGeom>
            <a:solidFill>
              <a:srgbClr val="FFAB40">
                <a:alpha val="71373"/>
              </a:srgbClr>
            </a:solidFill>
          </p:spPr>
          <p:txBody>
            <a:bodyPr/>
            <a:lstStyle/>
            <a:p>
              <a:endParaRPr lang="en-US"/>
            </a:p>
          </p:txBody>
        </p:sp>
      </p:grpSp>
      <p:grpSp>
        <p:nvGrpSpPr>
          <p:cNvPr id="9" name="Group 9"/>
          <p:cNvGrpSpPr/>
          <p:nvPr/>
        </p:nvGrpSpPr>
        <p:grpSpPr>
          <a:xfrm>
            <a:off x="1138210" y="5407028"/>
            <a:ext cx="7866308" cy="1789852"/>
            <a:chOff x="0" y="0"/>
            <a:chExt cx="10488410" cy="2386470"/>
          </a:xfrm>
        </p:grpSpPr>
        <p:sp>
          <p:nvSpPr>
            <p:cNvPr id="10" name="Freeform 10"/>
            <p:cNvSpPr/>
            <p:nvPr/>
          </p:nvSpPr>
          <p:spPr>
            <a:xfrm>
              <a:off x="0" y="0"/>
              <a:ext cx="10488422" cy="2386457"/>
            </a:xfrm>
            <a:custGeom>
              <a:avLst/>
              <a:gdLst/>
              <a:ahLst/>
              <a:cxnLst/>
              <a:rect l="l" t="t" r="r" b="b"/>
              <a:pathLst>
                <a:path w="10488422" h="2386457">
                  <a:moveTo>
                    <a:pt x="0" y="0"/>
                  </a:moveTo>
                  <a:lnTo>
                    <a:pt x="10488422" y="0"/>
                  </a:lnTo>
                  <a:lnTo>
                    <a:pt x="10488422" y="2386457"/>
                  </a:lnTo>
                  <a:lnTo>
                    <a:pt x="0" y="2386457"/>
                  </a:lnTo>
                  <a:close/>
                </a:path>
              </a:pathLst>
            </a:custGeom>
            <a:solidFill>
              <a:srgbClr val="DA2128">
                <a:alpha val="56078"/>
              </a:srgbClr>
            </a:solidFill>
          </p:spPr>
          <p:txBody>
            <a:bodyPr/>
            <a:lstStyle/>
            <a:p>
              <a:endParaRPr lang="en-US"/>
            </a:p>
          </p:txBody>
        </p:sp>
      </p:grpSp>
      <p:grpSp>
        <p:nvGrpSpPr>
          <p:cNvPr id="11" name="Group 11"/>
          <p:cNvGrpSpPr/>
          <p:nvPr/>
        </p:nvGrpSpPr>
        <p:grpSpPr>
          <a:xfrm>
            <a:off x="9445304" y="3356012"/>
            <a:ext cx="7866306" cy="1789853"/>
            <a:chOff x="0" y="0"/>
            <a:chExt cx="10488408" cy="2386470"/>
          </a:xfrm>
        </p:grpSpPr>
        <p:sp>
          <p:nvSpPr>
            <p:cNvPr id="12" name="Freeform 12"/>
            <p:cNvSpPr/>
            <p:nvPr/>
          </p:nvSpPr>
          <p:spPr>
            <a:xfrm>
              <a:off x="0" y="0"/>
              <a:ext cx="10488422" cy="2386457"/>
            </a:xfrm>
            <a:custGeom>
              <a:avLst/>
              <a:gdLst/>
              <a:ahLst/>
              <a:cxnLst/>
              <a:rect l="l" t="t" r="r" b="b"/>
              <a:pathLst>
                <a:path w="10488422" h="2386457">
                  <a:moveTo>
                    <a:pt x="0" y="0"/>
                  </a:moveTo>
                  <a:lnTo>
                    <a:pt x="10488422" y="0"/>
                  </a:lnTo>
                  <a:lnTo>
                    <a:pt x="10488422" y="2386457"/>
                  </a:lnTo>
                  <a:lnTo>
                    <a:pt x="0" y="2386457"/>
                  </a:lnTo>
                  <a:close/>
                </a:path>
              </a:pathLst>
            </a:custGeom>
            <a:solidFill>
              <a:srgbClr val="A67A05">
                <a:alpha val="56078"/>
              </a:srgbClr>
            </a:solidFill>
          </p:spPr>
          <p:txBody>
            <a:bodyPr/>
            <a:lstStyle/>
            <a:p>
              <a:endParaRPr lang="en-US"/>
            </a:p>
          </p:txBody>
        </p:sp>
      </p:grpSp>
      <p:grpSp>
        <p:nvGrpSpPr>
          <p:cNvPr id="13" name="Group 13"/>
          <p:cNvGrpSpPr/>
          <p:nvPr/>
        </p:nvGrpSpPr>
        <p:grpSpPr>
          <a:xfrm>
            <a:off x="9445304" y="5438378"/>
            <a:ext cx="7866306" cy="1789853"/>
            <a:chOff x="0" y="0"/>
            <a:chExt cx="10488408" cy="2386470"/>
          </a:xfrm>
        </p:grpSpPr>
        <p:sp>
          <p:nvSpPr>
            <p:cNvPr id="14" name="Freeform 14"/>
            <p:cNvSpPr/>
            <p:nvPr/>
          </p:nvSpPr>
          <p:spPr>
            <a:xfrm>
              <a:off x="0" y="0"/>
              <a:ext cx="10488422" cy="2386457"/>
            </a:xfrm>
            <a:custGeom>
              <a:avLst/>
              <a:gdLst/>
              <a:ahLst/>
              <a:cxnLst/>
              <a:rect l="l" t="t" r="r" b="b"/>
              <a:pathLst>
                <a:path w="10488422" h="2386457">
                  <a:moveTo>
                    <a:pt x="0" y="0"/>
                  </a:moveTo>
                  <a:lnTo>
                    <a:pt x="10488422" y="0"/>
                  </a:lnTo>
                  <a:lnTo>
                    <a:pt x="10488422" y="2386457"/>
                  </a:lnTo>
                  <a:lnTo>
                    <a:pt x="0" y="2386457"/>
                  </a:lnTo>
                  <a:close/>
                </a:path>
              </a:pathLst>
            </a:custGeom>
            <a:solidFill>
              <a:srgbClr val="636466">
                <a:alpha val="35686"/>
              </a:srgbClr>
            </a:solidFill>
          </p:spPr>
          <p:txBody>
            <a:bodyPr/>
            <a:lstStyle/>
            <a:p>
              <a:endParaRPr lang="en-US"/>
            </a:p>
          </p:txBody>
        </p:sp>
      </p:grpSp>
      <p:sp>
        <p:nvSpPr>
          <p:cNvPr id="15" name="TextBox 15"/>
          <p:cNvSpPr txBox="1"/>
          <p:nvPr/>
        </p:nvSpPr>
        <p:spPr>
          <a:xfrm>
            <a:off x="500533" y="1879214"/>
            <a:ext cx="15991589" cy="819150"/>
          </a:xfrm>
          <a:prstGeom prst="rect">
            <a:avLst/>
          </a:prstGeom>
        </p:spPr>
        <p:txBody>
          <a:bodyPr lIns="0" tIns="0" rIns="0" bIns="0" rtlCol="0" anchor="t">
            <a:spAutoFit/>
          </a:bodyPr>
          <a:lstStyle/>
          <a:p>
            <a:pPr algn="l">
              <a:lnSpc>
                <a:spcPts val="5759"/>
              </a:lnSpc>
            </a:pPr>
            <a:r>
              <a:rPr lang="en-US" sz="4800" b="1">
                <a:solidFill>
                  <a:srgbClr val="000000"/>
                </a:solidFill>
                <a:latin typeface="Arial Bold"/>
                <a:ea typeface="Arial Bold"/>
                <a:cs typeface="Arial Bold"/>
                <a:sym typeface="Arial Bold"/>
              </a:rPr>
              <a:t>OBJECTIVES</a:t>
            </a:r>
          </a:p>
        </p:txBody>
      </p:sp>
      <p:sp>
        <p:nvSpPr>
          <p:cNvPr id="16" name="TextBox 16"/>
          <p:cNvSpPr txBox="1"/>
          <p:nvPr/>
        </p:nvSpPr>
        <p:spPr>
          <a:xfrm>
            <a:off x="1865429" y="3546931"/>
            <a:ext cx="6227338" cy="1391785"/>
          </a:xfrm>
          <a:prstGeom prst="rect">
            <a:avLst/>
          </a:prstGeom>
        </p:spPr>
        <p:txBody>
          <a:bodyPr lIns="0" tIns="0" rIns="0" bIns="0" rtlCol="0" anchor="t">
            <a:spAutoFit/>
          </a:bodyPr>
          <a:lstStyle/>
          <a:p>
            <a:pPr algn="ctr">
              <a:lnSpc>
                <a:spcPts val="3455"/>
              </a:lnSpc>
            </a:pPr>
            <a:endParaRPr/>
          </a:p>
          <a:p>
            <a:pPr algn="ctr">
              <a:lnSpc>
                <a:spcPts val="3455"/>
              </a:lnSpc>
            </a:pPr>
            <a:r>
              <a:rPr lang="en-US" sz="3199" b="1">
                <a:solidFill>
                  <a:srgbClr val="000000"/>
                </a:solidFill>
                <a:latin typeface="Arial Bold"/>
                <a:ea typeface="Arial Bold"/>
                <a:cs typeface="Arial Bold"/>
                <a:sym typeface="Arial Bold"/>
              </a:rPr>
              <a:t>UNDERSTAND HOW ROLES SHIFT</a:t>
            </a:r>
          </a:p>
        </p:txBody>
      </p:sp>
      <p:sp>
        <p:nvSpPr>
          <p:cNvPr id="17" name="TextBox 17"/>
          <p:cNvSpPr txBox="1"/>
          <p:nvPr/>
        </p:nvSpPr>
        <p:spPr>
          <a:xfrm>
            <a:off x="1957695" y="5623124"/>
            <a:ext cx="6227338" cy="1391785"/>
          </a:xfrm>
          <a:prstGeom prst="rect">
            <a:avLst/>
          </a:prstGeom>
        </p:spPr>
        <p:txBody>
          <a:bodyPr lIns="0" tIns="0" rIns="0" bIns="0" rtlCol="0" anchor="t">
            <a:spAutoFit/>
          </a:bodyPr>
          <a:lstStyle/>
          <a:p>
            <a:pPr algn="ctr">
              <a:lnSpc>
                <a:spcPts val="3455"/>
              </a:lnSpc>
            </a:pPr>
            <a:r>
              <a:rPr lang="en-US" sz="3199" b="1">
                <a:solidFill>
                  <a:srgbClr val="000000"/>
                </a:solidFill>
                <a:latin typeface="Arial Bold"/>
                <a:ea typeface="Arial Bold"/>
                <a:cs typeface="Arial Bold"/>
                <a:sym typeface="Arial Bold"/>
              </a:rPr>
              <a:t>RECOGNIZE HOW FAMILIES [IN ALL FORMS] INFLUENCE STUDENT SUCCESS</a:t>
            </a:r>
          </a:p>
        </p:txBody>
      </p:sp>
      <p:sp>
        <p:nvSpPr>
          <p:cNvPr id="18" name="TextBox 18"/>
          <p:cNvSpPr txBox="1"/>
          <p:nvPr/>
        </p:nvSpPr>
        <p:spPr>
          <a:xfrm>
            <a:off x="10264785" y="3766007"/>
            <a:ext cx="6227338" cy="953635"/>
          </a:xfrm>
          <a:prstGeom prst="rect">
            <a:avLst/>
          </a:prstGeom>
        </p:spPr>
        <p:txBody>
          <a:bodyPr lIns="0" tIns="0" rIns="0" bIns="0" rtlCol="0" anchor="t">
            <a:spAutoFit/>
          </a:bodyPr>
          <a:lstStyle/>
          <a:p>
            <a:pPr algn="ctr">
              <a:lnSpc>
                <a:spcPts val="3455"/>
              </a:lnSpc>
            </a:pPr>
            <a:r>
              <a:rPr lang="en-US" sz="3199" b="1">
                <a:solidFill>
                  <a:srgbClr val="000000"/>
                </a:solidFill>
                <a:latin typeface="Arial Bold"/>
                <a:ea typeface="Arial Bold"/>
                <a:cs typeface="Arial Bold"/>
                <a:sym typeface="Arial Bold"/>
              </a:rPr>
              <a:t>LEARN WHAT STUDENTS ARE EXPECTED TO MANAGE NOW</a:t>
            </a:r>
          </a:p>
        </p:txBody>
      </p:sp>
      <p:sp>
        <p:nvSpPr>
          <p:cNvPr id="19" name="TextBox 19"/>
          <p:cNvSpPr txBox="1"/>
          <p:nvPr/>
        </p:nvSpPr>
        <p:spPr>
          <a:xfrm>
            <a:off x="10264785" y="5743953"/>
            <a:ext cx="6227338" cy="1391785"/>
          </a:xfrm>
          <a:prstGeom prst="rect">
            <a:avLst/>
          </a:prstGeom>
        </p:spPr>
        <p:txBody>
          <a:bodyPr lIns="0" tIns="0" rIns="0" bIns="0" rtlCol="0" anchor="t">
            <a:spAutoFit/>
          </a:bodyPr>
          <a:lstStyle/>
          <a:p>
            <a:pPr algn="ctr">
              <a:lnSpc>
                <a:spcPts val="3455"/>
              </a:lnSpc>
            </a:pPr>
            <a:r>
              <a:rPr lang="en-US" sz="3199" b="1">
                <a:solidFill>
                  <a:srgbClr val="000000"/>
                </a:solidFill>
                <a:latin typeface="Arial Bold"/>
                <a:ea typeface="Arial Bold"/>
                <a:cs typeface="Arial Bold"/>
                <a:sym typeface="Arial Bold"/>
              </a:rPr>
              <a:t>DISCOVER WAYS FAMILIES CAN SUPPORT THEIR STUDENT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623400" y="2921067"/>
            <a:ext cx="8791156" cy="4758388"/>
          </a:xfrm>
          <a:prstGeom prst="rect">
            <a:avLst/>
          </a:prstGeom>
        </p:spPr>
        <p:txBody>
          <a:bodyPr lIns="0" tIns="0" rIns="0" bIns="0" rtlCol="0" anchor="t">
            <a:spAutoFit/>
          </a:bodyPr>
          <a:lstStyle/>
          <a:p>
            <a:pPr marL="639469" lvl="1" indent="-319735" algn="l">
              <a:lnSpc>
                <a:spcPts val="4146"/>
              </a:lnSpc>
              <a:buFont typeface="Arial"/>
              <a:buChar char="•"/>
            </a:pPr>
            <a:r>
              <a:rPr lang="en-US" sz="2961" b="1">
                <a:solidFill>
                  <a:srgbClr val="000000"/>
                </a:solidFill>
                <a:latin typeface="Canva Sans Bold"/>
                <a:ea typeface="Canva Sans Bold"/>
                <a:cs typeface="Canva Sans Bold"/>
                <a:sym typeface="Canva Sans Bold"/>
              </a:rPr>
              <a:t>We recognize </a:t>
            </a:r>
            <a:r>
              <a:rPr lang="en-US" sz="2961" b="1" i="1">
                <a:solidFill>
                  <a:srgbClr val="000000"/>
                </a:solidFill>
                <a:latin typeface="Canva Sans Bold Italics"/>
                <a:ea typeface="Canva Sans Bold Italics"/>
                <a:cs typeface="Canva Sans Bold Italics"/>
                <a:sym typeface="Canva Sans Bold Italics"/>
              </a:rPr>
              <a:t>all</a:t>
            </a:r>
            <a:r>
              <a:rPr lang="en-US" sz="2961" b="1">
                <a:solidFill>
                  <a:srgbClr val="000000"/>
                </a:solidFill>
                <a:latin typeface="Canva Sans Bold"/>
                <a:ea typeface="Canva Sans Bold"/>
                <a:cs typeface="Canva Sans Bold"/>
                <a:sym typeface="Canva Sans Bold"/>
              </a:rPr>
              <a:t> families: Parents, Grandparents, Aunts/Uncles, Siblings, Guardians, Bonus Parents, and chosen families.</a:t>
            </a:r>
          </a:p>
          <a:p>
            <a:pPr marL="639469" lvl="1" indent="-319735" algn="l">
              <a:lnSpc>
                <a:spcPts val="4146"/>
              </a:lnSpc>
              <a:buFont typeface="Arial"/>
              <a:buChar char="•"/>
            </a:pPr>
            <a:r>
              <a:rPr lang="en-US" sz="2961" b="1">
                <a:solidFill>
                  <a:srgbClr val="000000"/>
                </a:solidFill>
                <a:latin typeface="Canva Sans Bold"/>
                <a:ea typeface="Canva Sans Bold"/>
                <a:cs typeface="Canva Sans Bold"/>
                <a:sym typeface="Canva Sans Bold"/>
              </a:rPr>
              <a:t>The adjustment to college means the entire family has to shift.</a:t>
            </a:r>
          </a:p>
          <a:p>
            <a:pPr marL="639469" lvl="1" indent="-319735" algn="l">
              <a:lnSpc>
                <a:spcPts val="4146"/>
              </a:lnSpc>
              <a:buFont typeface="Arial"/>
              <a:buChar char="•"/>
            </a:pPr>
            <a:r>
              <a:rPr lang="en-US" sz="2961" b="1">
                <a:solidFill>
                  <a:srgbClr val="000000"/>
                </a:solidFill>
                <a:latin typeface="Canva Sans Bold"/>
                <a:ea typeface="Canva Sans Bold"/>
                <a:cs typeface="Canva Sans Bold"/>
                <a:sym typeface="Canva Sans Bold"/>
              </a:rPr>
              <a:t>Our approach is inclusive, and we strive to be culturally responsive.</a:t>
            </a:r>
          </a:p>
          <a:p>
            <a:pPr algn="l">
              <a:lnSpc>
                <a:spcPts val="4706"/>
              </a:lnSpc>
            </a:pPr>
            <a:endParaRPr lang="en-US" sz="2961" b="1">
              <a:solidFill>
                <a:srgbClr val="000000"/>
              </a:solidFill>
              <a:latin typeface="Canva Sans Bold"/>
              <a:ea typeface="Canva Sans Bold"/>
              <a:cs typeface="Canva Sans Bold"/>
              <a:sym typeface="Canva Sans Bold"/>
            </a:endParaRPr>
          </a:p>
        </p:txBody>
      </p:sp>
      <p:sp>
        <p:nvSpPr>
          <p:cNvPr id="6" name="Freeform 6"/>
          <p:cNvSpPr/>
          <p:nvPr/>
        </p:nvSpPr>
        <p:spPr>
          <a:xfrm>
            <a:off x="12174742" y="2871158"/>
            <a:ext cx="5954286" cy="3969524"/>
          </a:xfrm>
          <a:custGeom>
            <a:avLst/>
            <a:gdLst/>
            <a:ahLst/>
            <a:cxnLst/>
            <a:rect l="l" t="t" r="r" b="b"/>
            <a:pathLst>
              <a:path w="5954286" h="3969524">
                <a:moveTo>
                  <a:pt x="0" y="0"/>
                </a:moveTo>
                <a:lnTo>
                  <a:pt x="5954286" y="0"/>
                </a:lnTo>
                <a:lnTo>
                  <a:pt x="5954286" y="3969524"/>
                </a:lnTo>
                <a:lnTo>
                  <a:pt x="0" y="3969524"/>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9016712" y="8412290"/>
            <a:ext cx="4579237" cy="457923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80000"/>
              </a:srgbClr>
            </a:solidFill>
          </p:spPr>
          <p:txBody>
            <a:bodyPr/>
            <a:lstStyle/>
            <a:p>
              <a:endParaRPr lang="en-US"/>
            </a:p>
          </p:txBody>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044"/>
                </a:lnSpc>
              </a:pPr>
              <a:endParaRPr/>
            </a:p>
          </p:txBody>
        </p:sp>
      </p:grpSp>
      <p:grpSp>
        <p:nvGrpSpPr>
          <p:cNvPr id="10" name="Group 10"/>
          <p:cNvGrpSpPr/>
          <p:nvPr/>
        </p:nvGrpSpPr>
        <p:grpSpPr>
          <a:xfrm>
            <a:off x="10656722" y="7762681"/>
            <a:ext cx="1320099" cy="1299217"/>
            <a:chOff x="0" y="0"/>
            <a:chExt cx="825864" cy="812800"/>
          </a:xfrm>
        </p:grpSpPr>
        <p:sp>
          <p:nvSpPr>
            <p:cNvPr id="11" name="Freeform 11"/>
            <p:cNvSpPr/>
            <p:nvPr/>
          </p:nvSpPr>
          <p:spPr>
            <a:xfrm>
              <a:off x="0" y="0"/>
              <a:ext cx="825864" cy="812800"/>
            </a:xfrm>
            <a:custGeom>
              <a:avLst/>
              <a:gdLst/>
              <a:ahLst/>
              <a:cxnLst/>
              <a:rect l="l" t="t" r="r" b="b"/>
              <a:pathLst>
                <a:path w="825864" h="812800">
                  <a:moveTo>
                    <a:pt x="412932" y="0"/>
                  </a:moveTo>
                  <a:cubicBezTo>
                    <a:pt x="184876" y="0"/>
                    <a:pt x="0" y="181951"/>
                    <a:pt x="0" y="406400"/>
                  </a:cubicBezTo>
                  <a:cubicBezTo>
                    <a:pt x="0" y="630849"/>
                    <a:pt x="184876" y="812800"/>
                    <a:pt x="412932" y="812800"/>
                  </a:cubicBezTo>
                  <a:cubicBezTo>
                    <a:pt x="640988" y="812800"/>
                    <a:pt x="825864" y="630849"/>
                    <a:pt x="825864" y="406400"/>
                  </a:cubicBezTo>
                  <a:cubicBezTo>
                    <a:pt x="825864" y="181951"/>
                    <a:pt x="640988" y="0"/>
                    <a:pt x="412932" y="0"/>
                  </a:cubicBezTo>
                  <a:close/>
                </a:path>
              </a:pathLst>
            </a:custGeom>
            <a:solidFill>
              <a:srgbClr val="F0A92C">
                <a:alpha val="89804"/>
              </a:srgbClr>
            </a:solidFill>
          </p:spPr>
          <p:txBody>
            <a:bodyPr/>
            <a:lstStyle/>
            <a:p>
              <a:endParaRPr lang="en-US"/>
            </a:p>
          </p:txBody>
        </p:sp>
        <p:sp>
          <p:nvSpPr>
            <p:cNvPr id="12" name="TextBox 12"/>
            <p:cNvSpPr txBox="1"/>
            <p:nvPr/>
          </p:nvSpPr>
          <p:spPr>
            <a:xfrm>
              <a:off x="77425" y="9525"/>
              <a:ext cx="671014" cy="727075"/>
            </a:xfrm>
            <a:prstGeom prst="rect">
              <a:avLst/>
            </a:prstGeom>
          </p:spPr>
          <p:txBody>
            <a:bodyPr lIns="50800" tIns="50800" rIns="50800" bIns="50800" rtlCol="0" anchor="ctr"/>
            <a:lstStyle/>
            <a:p>
              <a:pPr algn="ctr">
                <a:lnSpc>
                  <a:spcPts val="3044"/>
                </a:lnSpc>
              </a:pPr>
              <a:endParaRPr/>
            </a:p>
          </p:txBody>
        </p:sp>
      </p:grpSp>
      <p:grpSp>
        <p:nvGrpSpPr>
          <p:cNvPr id="13" name="Group 13"/>
          <p:cNvGrpSpPr/>
          <p:nvPr/>
        </p:nvGrpSpPr>
        <p:grpSpPr>
          <a:xfrm>
            <a:off x="-1720278" y="9060343"/>
            <a:ext cx="9849674" cy="514645"/>
            <a:chOff x="0" y="0"/>
            <a:chExt cx="2594153" cy="135544"/>
          </a:xfrm>
        </p:grpSpPr>
        <p:sp>
          <p:nvSpPr>
            <p:cNvPr id="14" name="Freeform 14"/>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15" name="TextBox 15"/>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16" name="TextBox 16"/>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7" name="TextBox 17"/>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
        <p:nvSpPr>
          <p:cNvPr id="18" name="TextBox 18"/>
          <p:cNvSpPr txBox="1"/>
          <p:nvPr/>
        </p:nvSpPr>
        <p:spPr>
          <a:xfrm>
            <a:off x="147806" y="1494856"/>
            <a:ext cx="10338035" cy="1148716"/>
          </a:xfrm>
          <a:prstGeom prst="rect">
            <a:avLst/>
          </a:prstGeom>
        </p:spPr>
        <p:txBody>
          <a:bodyPr lIns="0" tIns="0" rIns="0" bIns="0" rtlCol="0" anchor="t">
            <a:spAutoFit/>
          </a:bodyPr>
          <a:lstStyle/>
          <a:p>
            <a:pPr algn="l">
              <a:lnSpc>
                <a:spcPts val="7935"/>
              </a:lnSpc>
            </a:pPr>
            <a:r>
              <a:rPr lang="en-US" sz="6900" b="1" spc="-172">
                <a:solidFill>
                  <a:srgbClr val="000000"/>
                </a:solidFill>
                <a:latin typeface="Arial Bold"/>
                <a:ea typeface="Arial Bold"/>
                <a:cs typeface="Arial Bold"/>
                <a:sym typeface="Arial Bold"/>
              </a:rPr>
              <a:t>THE WHOLE FAMILY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Freeform 8"/>
          <p:cNvSpPr/>
          <p:nvPr/>
        </p:nvSpPr>
        <p:spPr>
          <a:xfrm>
            <a:off x="11853848" y="2341262"/>
            <a:ext cx="5029317" cy="5029317"/>
          </a:xfrm>
          <a:custGeom>
            <a:avLst/>
            <a:gdLst/>
            <a:ahLst/>
            <a:cxnLst/>
            <a:rect l="l" t="t" r="r" b="b"/>
            <a:pathLst>
              <a:path w="5029317" h="5029317">
                <a:moveTo>
                  <a:pt x="0" y="0"/>
                </a:moveTo>
                <a:lnTo>
                  <a:pt x="5029317" y="0"/>
                </a:lnTo>
                <a:lnTo>
                  <a:pt x="5029317" y="5029316"/>
                </a:lnTo>
                <a:lnTo>
                  <a:pt x="0" y="5029316"/>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743483" y="3301217"/>
            <a:ext cx="10513785" cy="3125374"/>
          </a:xfrm>
          <a:prstGeom prst="rect">
            <a:avLst/>
          </a:prstGeom>
        </p:spPr>
        <p:txBody>
          <a:bodyPr lIns="0" tIns="0" rIns="0" bIns="0" rtlCol="0" anchor="t">
            <a:spAutoFit/>
          </a:bodyPr>
          <a:lstStyle/>
          <a:p>
            <a:pPr marL="637719" lvl="1" indent="-318859" algn="l">
              <a:lnSpc>
                <a:spcPts val="4135"/>
              </a:lnSpc>
              <a:buFont typeface="Arial"/>
              <a:buChar char="•"/>
            </a:pPr>
            <a:r>
              <a:rPr lang="en-US" sz="2953" b="1">
                <a:solidFill>
                  <a:srgbClr val="000000"/>
                </a:solidFill>
                <a:latin typeface="Canva Sans Bold"/>
                <a:ea typeface="Canva Sans Bold"/>
                <a:cs typeface="Canva Sans Bold"/>
                <a:sym typeface="Canva Sans Bold"/>
              </a:rPr>
              <a:t>This journey involves the student, the family, &amp; UMBC</a:t>
            </a:r>
          </a:p>
          <a:p>
            <a:pPr marL="637719" lvl="1" indent="-318859" algn="l">
              <a:lnSpc>
                <a:spcPts val="4135"/>
              </a:lnSpc>
              <a:buFont typeface="Arial"/>
              <a:buChar char="•"/>
            </a:pPr>
            <a:r>
              <a:rPr lang="en-US" sz="2953" b="1">
                <a:solidFill>
                  <a:srgbClr val="000000"/>
                </a:solidFill>
                <a:latin typeface="Canva Sans Bold"/>
                <a:ea typeface="Canva Sans Bold"/>
                <a:cs typeface="Canva Sans Bold"/>
                <a:sym typeface="Canva Sans Bold"/>
              </a:rPr>
              <a:t>They are still your child, but now they are our student.</a:t>
            </a:r>
          </a:p>
          <a:p>
            <a:pPr marL="637719" lvl="1" indent="-318859" algn="l">
              <a:lnSpc>
                <a:spcPts val="4135"/>
              </a:lnSpc>
              <a:buFont typeface="Arial"/>
              <a:buChar char="•"/>
            </a:pPr>
            <a:r>
              <a:rPr lang="en-US" sz="2953" b="1">
                <a:solidFill>
                  <a:srgbClr val="000000"/>
                </a:solidFill>
                <a:latin typeface="Canva Sans Bold"/>
                <a:ea typeface="Canva Sans Bold"/>
                <a:cs typeface="Canva Sans Bold"/>
                <a:sym typeface="Canva Sans Bold"/>
              </a:rPr>
              <a:t>This is a partnership, not a replacement.</a:t>
            </a:r>
          </a:p>
          <a:p>
            <a:pPr marL="1275438" lvl="2" indent="-425146" algn="l">
              <a:lnSpc>
                <a:spcPts val="4135"/>
              </a:lnSpc>
              <a:buFont typeface="Arial"/>
              <a:buChar char="⚬"/>
            </a:pPr>
            <a:r>
              <a:rPr lang="en-US" sz="2953" b="1">
                <a:solidFill>
                  <a:srgbClr val="000000"/>
                </a:solidFill>
                <a:latin typeface="Canva Sans Bold"/>
                <a:ea typeface="Canva Sans Bold"/>
                <a:cs typeface="Canva Sans Bold"/>
                <a:sym typeface="Canva Sans Bold"/>
              </a:rPr>
              <a:t>Although we care about every student, we are NOT parents to our students </a:t>
            </a:r>
          </a:p>
        </p:txBody>
      </p:sp>
      <p:sp>
        <p:nvSpPr>
          <p:cNvPr id="10" name="TextBox 10"/>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1" name="TextBox 11"/>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
        <p:nvSpPr>
          <p:cNvPr id="12" name="TextBox 12"/>
          <p:cNvSpPr txBox="1"/>
          <p:nvPr/>
        </p:nvSpPr>
        <p:spPr>
          <a:xfrm>
            <a:off x="147806" y="1494856"/>
            <a:ext cx="10338035" cy="1148716"/>
          </a:xfrm>
          <a:prstGeom prst="rect">
            <a:avLst/>
          </a:prstGeom>
        </p:spPr>
        <p:txBody>
          <a:bodyPr lIns="0" tIns="0" rIns="0" bIns="0" rtlCol="0" anchor="t">
            <a:spAutoFit/>
          </a:bodyPr>
          <a:lstStyle/>
          <a:p>
            <a:pPr algn="l">
              <a:lnSpc>
                <a:spcPts val="7935"/>
              </a:lnSpc>
            </a:pPr>
            <a:r>
              <a:rPr lang="en-US" sz="6900" b="1" spc="-172">
                <a:solidFill>
                  <a:srgbClr val="000000"/>
                </a:solidFill>
                <a:latin typeface="Arial Bold"/>
                <a:ea typeface="Arial Bold"/>
                <a:cs typeface="Arial Bold"/>
                <a:sym typeface="Arial Bold"/>
              </a:rPr>
              <a:t>SHARED PARTNERSHIP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Freeform 8"/>
          <p:cNvSpPr/>
          <p:nvPr/>
        </p:nvSpPr>
        <p:spPr>
          <a:xfrm>
            <a:off x="11423090" y="1599631"/>
            <a:ext cx="6162313" cy="4108208"/>
          </a:xfrm>
          <a:custGeom>
            <a:avLst/>
            <a:gdLst/>
            <a:ahLst/>
            <a:cxnLst/>
            <a:rect l="l" t="t" r="r" b="b"/>
            <a:pathLst>
              <a:path w="6162313" h="4108208">
                <a:moveTo>
                  <a:pt x="0" y="0"/>
                </a:moveTo>
                <a:lnTo>
                  <a:pt x="6162313" y="0"/>
                </a:lnTo>
                <a:lnTo>
                  <a:pt x="6162313" y="4108209"/>
                </a:lnTo>
                <a:lnTo>
                  <a:pt x="0" y="4108209"/>
                </a:lnTo>
                <a:lnTo>
                  <a:pt x="0" y="0"/>
                </a:lnTo>
                <a:close/>
              </a:path>
            </a:pathLst>
          </a:custGeom>
          <a:blipFill>
            <a:blip r:embed="rId7"/>
            <a:stretch>
              <a:fillRect/>
            </a:stretch>
          </a:blipFill>
        </p:spPr>
        <p:txBody>
          <a:bodyPr/>
          <a:lstStyle/>
          <a:p>
            <a:endParaRPr lang="en-US"/>
          </a:p>
        </p:txBody>
      </p:sp>
      <p:sp>
        <p:nvSpPr>
          <p:cNvPr id="9" name="Freeform 9"/>
          <p:cNvSpPr/>
          <p:nvPr/>
        </p:nvSpPr>
        <p:spPr>
          <a:xfrm>
            <a:off x="13282169" y="6182125"/>
            <a:ext cx="4824809" cy="3600050"/>
          </a:xfrm>
          <a:custGeom>
            <a:avLst/>
            <a:gdLst/>
            <a:ahLst/>
            <a:cxnLst/>
            <a:rect l="l" t="t" r="r" b="b"/>
            <a:pathLst>
              <a:path w="4824809" h="3600050">
                <a:moveTo>
                  <a:pt x="0" y="0"/>
                </a:moveTo>
                <a:lnTo>
                  <a:pt x="4824808" y="0"/>
                </a:lnTo>
                <a:lnTo>
                  <a:pt x="4824808" y="3600050"/>
                </a:lnTo>
                <a:lnTo>
                  <a:pt x="0" y="3600050"/>
                </a:lnTo>
                <a:lnTo>
                  <a:pt x="0" y="0"/>
                </a:lnTo>
                <a:close/>
              </a:path>
            </a:pathLst>
          </a:custGeom>
          <a:blipFill>
            <a:blip r:embed="rId8"/>
            <a:stretch>
              <a:fillRect/>
            </a:stretch>
          </a:blipFill>
        </p:spPr>
        <p:txBody>
          <a:bodyPr/>
          <a:lstStyle/>
          <a:p>
            <a:endParaRPr lang="en-US"/>
          </a:p>
        </p:txBody>
      </p:sp>
      <p:sp>
        <p:nvSpPr>
          <p:cNvPr id="10" name="Freeform 10"/>
          <p:cNvSpPr/>
          <p:nvPr/>
        </p:nvSpPr>
        <p:spPr>
          <a:xfrm>
            <a:off x="8013167" y="6165040"/>
            <a:ext cx="5094580" cy="3617135"/>
          </a:xfrm>
          <a:custGeom>
            <a:avLst/>
            <a:gdLst/>
            <a:ahLst/>
            <a:cxnLst/>
            <a:rect l="l" t="t" r="r" b="b"/>
            <a:pathLst>
              <a:path w="5094580" h="3617135">
                <a:moveTo>
                  <a:pt x="0" y="0"/>
                </a:moveTo>
                <a:lnTo>
                  <a:pt x="5094580" y="0"/>
                </a:lnTo>
                <a:lnTo>
                  <a:pt x="5094580" y="3617135"/>
                </a:lnTo>
                <a:lnTo>
                  <a:pt x="0" y="3617135"/>
                </a:lnTo>
                <a:lnTo>
                  <a:pt x="0" y="0"/>
                </a:lnTo>
                <a:close/>
              </a:path>
            </a:pathLst>
          </a:custGeom>
          <a:blipFill>
            <a:blip r:embed="rId9"/>
            <a:stretch>
              <a:fillRect l="-5024" r="-5024"/>
            </a:stretch>
          </a:blipFill>
        </p:spPr>
        <p:txBody>
          <a:bodyPr/>
          <a:lstStyle/>
          <a:p>
            <a:endParaRPr lang="en-US"/>
          </a:p>
        </p:txBody>
      </p:sp>
      <p:sp>
        <p:nvSpPr>
          <p:cNvPr id="11" name="TextBox 11"/>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2" name="TextBox 12"/>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
        <p:nvSpPr>
          <p:cNvPr id="13" name="TextBox 13"/>
          <p:cNvSpPr txBox="1"/>
          <p:nvPr/>
        </p:nvSpPr>
        <p:spPr>
          <a:xfrm>
            <a:off x="147806" y="1494856"/>
            <a:ext cx="10338035" cy="1148716"/>
          </a:xfrm>
          <a:prstGeom prst="rect">
            <a:avLst/>
          </a:prstGeom>
        </p:spPr>
        <p:txBody>
          <a:bodyPr lIns="0" tIns="0" rIns="0" bIns="0" rtlCol="0" anchor="t">
            <a:spAutoFit/>
          </a:bodyPr>
          <a:lstStyle/>
          <a:p>
            <a:pPr algn="l">
              <a:lnSpc>
                <a:spcPts val="7935"/>
              </a:lnSpc>
            </a:pPr>
            <a:r>
              <a:rPr lang="en-US" sz="6900" b="1" spc="-172">
                <a:solidFill>
                  <a:srgbClr val="000000"/>
                </a:solidFill>
                <a:latin typeface="Arial Bold"/>
                <a:ea typeface="Arial Bold"/>
                <a:cs typeface="Arial Bold"/>
                <a:sym typeface="Arial Bold"/>
              </a:rPr>
              <a:t>CHANGING ROLES</a:t>
            </a:r>
          </a:p>
        </p:txBody>
      </p:sp>
      <p:sp>
        <p:nvSpPr>
          <p:cNvPr id="14" name="TextBox 14"/>
          <p:cNvSpPr txBox="1"/>
          <p:nvPr/>
        </p:nvSpPr>
        <p:spPr>
          <a:xfrm>
            <a:off x="379064" y="2334655"/>
            <a:ext cx="8960438" cy="12203790"/>
          </a:xfrm>
          <a:prstGeom prst="rect">
            <a:avLst/>
          </a:prstGeom>
        </p:spPr>
        <p:txBody>
          <a:bodyPr lIns="0" tIns="0" rIns="0" bIns="0" rtlCol="0" anchor="t">
            <a:spAutoFit/>
          </a:bodyPr>
          <a:lstStyle/>
          <a:p>
            <a:pPr algn="l">
              <a:lnSpc>
                <a:spcPts val="4963"/>
              </a:lnSpc>
            </a:pPr>
            <a:r>
              <a:rPr lang="en-US" sz="3545" b="1" spc="77" dirty="0">
                <a:solidFill>
                  <a:srgbClr val="000000"/>
                </a:solidFill>
                <a:latin typeface="Canva Sans Medium"/>
                <a:ea typeface="Canva Sans Medium"/>
                <a:cs typeface="Canva Sans Medium"/>
                <a:sym typeface="Canva Sans Medium"/>
              </a:rPr>
              <a:t> </a:t>
            </a: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Family: From Manager to Mentor</a:t>
            </a: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University: Educator, Coach &amp; Support</a:t>
            </a: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Student: Learner, Self-Advocate, </a:t>
            </a:r>
          </a:p>
          <a:p>
            <a:pPr algn="l">
              <a:lnSpc>
                <a:spcPts val="4123"/>
              </a:lnSpc>
            </a:pPr>
            <a:r>
              <a:rPr lang="en-US" sz="2945" b="1" spc="64" dirty="0">
                <a:solidFill>
                  <a:srgbClr val="000000"/>
                </a:solidFill>
                <a:latin typeface="Canva Sans Bold"/>
                <a:ea typeface="Canva Sans Bold"/>
                <a:cs typeface="Canva Sans Bold"/>
                <a:sym typeface="Canva Sans Bold"/>
              </a:rPr>
              <a:t>      and Emerging Adult.</a:t>
            </a: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r>
              <a:rPr lang="en-US" sz="3545" b="1" spc="77" dirty="0">
                <a:solidFill>
                  <a:srgbClr val="000000"/>
                </a:solidFill>
                <a:latin typeface="Poppins Medium"/>
                <a:ea typeface="Poppins Medium"/>
                <a:cs typeface="Poppins Medium"/>
                <a:sym typeface="Poppins Medium"/>
              </a:rPr>
              <a:t> </a:t>
            </a: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spcBef>
                <a:spcPct val="0"/>
              </a:spcBef>
            </a:pPr>
            <a:endParaRPr lang="en-US" sz="3545" b="1" spc="77" dirty="0">
              <a:solidFill>
                <a:srgbClr val="000000"/>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127F-6DCD-CBAF-9204-AC265D8CE3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6264B5-6F5F-CB7E-42B5-18373F1FF007}"/>
              </a:ext>
            </a:extLst>
          </p:cNvPr>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a:extLst>
              <a:ext uri="{FF2B5EF4-FFF2-40B4-BE49-F238E27FC236}">
                <a16:creationId xmlns:a16="http://schemas.microsoft.com/office/drawing/2014/main" id="{D78CCB14-137B-E0DD-5940-79B46D4A6131}"/>
              </a:ext>
            </a:extLst>
          </p:cNvPr>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a:extLst>
              <a:ext uri="{FF2B5EF4-FFF2-40B4-BE49-F238E27FC236}">
                <a16:creationId xmlns:a16="http://schemas.microsoft.com/office/drawing/2014/main" id="{7DEEF4AF-D7ED-EF3C-0F2F-5F4D86ECD628}"/>
              </a:ext>
            </a:extLst>
          </p:cNvPr>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BD408165-5D4D-979C-E59A-C6DF55CF560B}"/>
              </a:ext>
            </a:extLst>
          </p:cNvPr>
          <p:cNvGrpSpPr/>
          <p:nvPr/>
        </p:nvGrpSpPr>
        <p:grpSpPr>
          <a:xfrm>
            <a:off x="-1720278" y="9060343"/>
            <a:ext cx="9849674" cy="514645"/>
            <a:chOff x="0" y="0"/>
            <a:chExt cx="2594153" cy="135544"/>
          </a:xfrm>
        </p:grpSpPr>
        <p:sp>
          <p:nvSpPr>
            <p:cNvPr id="6" name="Freeform 6">
              <a:extLst>
                <a:ext uri="{FF2B5EF4-FFF2-40B4-BE49-F238E27FC236}">
                  <a16:creationId xmlns:a16="http://schemas.microsoft.com/office/drawing/2014/main" id="{CF05E74A-31BD-24C1-ED66-FE018182EE99}"/>
                </a:ext>
              </a:extLst>
            </p:cNvPr>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a:extLst>
                <a:ext uri="{FF2B5EF4-FFF2-40B4-BE49-F238E27FC236}">
                  <a16:creationId xmlns:a16="http://schemas.microsoft.com/office/drawing/2014/main" id="{A05E5F05-CC6B-C140-C481-75DF6B65633F}"/>
                </a:ext>
              </a:extLst>
            </p:cNvPr>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Freeform 8">
            <a:extLst>
              <a:ext uri="{FF2B5EF4-FFF2-40B4-BE49-F238E27FC236}">
                <a16:creationId xmlns:a16="http://schemas.microsoft.com/office/drawing/2014/main" id="{9FD740C3-9552-A5EE-1D52-44C0E2BDA646}"/>
              </a:ext>
            </a:extLst>
          </p:cNvPr>
          <p:cNvSpPr/>
          <p:nvPr/>
        </p:nvSpPr>
        <p:spPr>
          <a:xfrm>
            <a:off x="11423090" y="1599631"/>
            <a:ext cx="6162313" cy="4108208"/>
          </a:xfrm>
          <a:custGeom>
            <a:avLst/>
            <a:gdLst/>
            <a:ahLst/>
            <a:cxnLst/>
            <a:rect l="l" t="t" r="r" b="b"/>
            <a:pathLst>
              <a:path w="6162313" h="4108208">
                <a:moveTo>
                  <a:pt x="0" y="0"/>
                </a:moveTo>
                <a:lnTo>
                  <a:pt x="6162313" y="0"/>
                </a:lnTo>
                <a:lnTo>
                  <a:pt x="6162313" y="4108209"/>
                </a:lnTo>
                <a:lnTo>
                  <a:pt x="0" y="4108209"/>
                </a:lnTo>
                <a:lnTo>
                  <a:pt x="0" y="0"/>
                </a:lnTo>
                <a:close/>
              </a:path>
            </a:pathLst>
          </a:custGeom>
          <a:blipFill>
            <a:blip r:embed="rId7"/>
            <a:stretch>
              <a:fillRect/>
            </a:stretch>
          </a:blipFill>
        </p:spPr>
        <p:txBody>
          <a:bodyPr/>
          <a:lstStyle/>
          <a:p>
            <a:endParaRPr lang="en-US"/>
          </a:p>
        </p:txBody>
      </p:sp>
      <p:sp>
        <p:nvSpPr>
          <p:cNvPr id="9" name="Freeform 9">
            <a:extLst>
              <a:ext uri="{FF2B5EF4-FFF2-40B4-BE49-F238E27FC236}">
                <a16:creationId xmlns:a16="http://schemas.microsoft.com/office/drawing/2014/main" id="{20A366D7-F127-CA36-1C83-DAC4BBCAA99A}"/>
              </a:ext>
            </a:extLst>
          </p:cNvPr>
          <p:cNvSpPr/>
          <p:nvPr/>
        </p:nvSpPr>
        <p:spPr>
          <a:xfrm>
            <a:off x="13282169" y="6182125"/>
            <a:ext cx="4824809" cy="3600050"/>
          </a:xfrm>
          <a:custGeom>
            <a:avLst/>
            <a:gdLst/>
            <a:ahLst/>
            <a:cxnLst/>
            <a:rect l="l" t="t" r="r" b="b"/>
            <a:pathLst>
              <a:path w="4824809" h="3600050">
                <a:moveTo>
                  <a:pt x="0" y="0"/>
                </a:moveTo>
                <a:lnTo>
                  <a:pt x="4824808" y="0"/>
                </a:lnTo>
                <a:lnTo>
                  <a:pt x="4824808" y="3600050"/>
                </a:lnTo>
                <a:lnTo>
                  <a:pt x="0" y="3600050"/>
                </a:lnTo>
                <a:lnTo>
                  <a:pt x="0" y="0"/>
                </a:lnTo>
                <a:close/>
              </a:path>
            </a:pathLst>
          </a:custGeom>
          <a:blipFill>
            <a:blip r:embed="rId8"/>
            <a:stretch>
              <a:fillRect/>
            </a:stretch>
          </a:blipFill>
        </p:spPr>
        <p:txBody>
          <a:bodyPr/>
          <a:lstStyle/>
          <a:p>
            <a:endParaRPr lang="en-US"/>
          </a:p>
        </p:txBody>
      </p:sp>
      <p:sp>
        <p:nvSpPr>
          <p:cNvPr id="11" name="TextBox 11">
            <a:extLst>
              <a:ext uri="{FF2B5EF4-FFF2-40B4-BE49-F238E27FC236}">
                <a16:creationId xmlns:a16="http://schemas.microsoft.com/office/drawing/2014/main" id="{60E1E102-2225-9344-1125-6CC9BBF4358C}"/>
              </a:ext>
            </a:extLst>
          </p:cNvPr>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2" name="TextBox 12">
            <a:extLst>
              <a:ext uri="{FF2B5EF4-FFF2-40B4-BE49-F238E27FC236}">
                <a16:creationId xmlns:a16="http://schemas.microsoft.com/office/drawing/2014/main" id="{FF4F409F-4813-8BDA-E964-601461F5652F}"/>
              </a:ext>
            </a:extLst>
          </p:cNvPr>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
        <p:nvSpPr>
          <p:cNvPr id="13" name="TextBox 13">
            <a:extLst>
              <a:ext uri="{FF2B5EF4-FFF2-40B4-BE49-F238E27FC236}">
                <a16:creationId xmlns:a16="http://schemas.microsoft.com/office/drawing/2014/main" id="{507A31A0-CFA1-0F68-6757-3FA376391EBF}"/>
              </a:ext>
            </a:extLst>
          </p:cNvPr>
          <p:cNvSpPr txBox="1"/>
          <p:nvPr/>
        </p:nvSpPr>
        <p:spPr>
          <a:xfrm>
            <a:off x="147806" y="1494856"/>
            <a:ext cx="10338035" cy="2038379"/>
          </a:xfrm>
          <a:prstGeom prst="rect">
            <a:avLst/>
          </a:prstGeom>
        </p:spPr>
        <p:txBody>
          <a:bodyPr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BECOMING A COLLEGE STUDENT</a:t>
            </a:r>
          </a:p>
        </p:txBody>
      </p:sp>
      <p:sp>
        <p:nvSpPr>
          <p:cNvPr id="14" name="TextBox 14">
            <a:extLst>
              <a:ext uri="{FF2B5EF4-FFF2-40B4-BE49-F238E27FC236}">
                <a16:creationId xmlns:a16="http://schemas.microsoft.com/office/drawing/2014/main" id="{A4CAD31C-C277-0865-D299-E6369E63DFE7}"/>
              </a:ext>
            </a:extLst>
          </p:cNvPr>
          <p:cNvSpPr txBox="1"/>
          <p:nvPr/>
        </p:nvSpPr>
        <p:spPr>
          <a:xfrm>
            <a:off x="379064" y="2334655"/>
            <a:ext cx="8960438" cy="13896561"/>
          </a:xfrm>
          <a:prstGeom prst="rect">
            <a:avLst/>
          </a:prstGeom>
        </p:spPr>
        <p:txBody>
          <a:bodyPr lIns="0" tIns="0" rIns="0" bIns="0" rtlCol="0" anchor="t">
            <a:spAutoFit/>
          </a:bodyPr>
          <a:lstStyle/>
          <a:p>
            <a:pPr algn="l">
              <a:lnSpc>
                <a:spcPts val="4963"/>
              </a:lnSpc>
            </a:pPr>
            <a:r>
              <a:rPr lang="en-US" sz="3545" b="1" spc="77" dirty="0">
                <a:solidFill>
                  <a:srgbClr val="000000"/>
                </a:solidFill>
                <a:latin typeface="Canva Sans Medium"/>
                <a:ea typeface="Canva Sans Medium"/>
                <a:cs typeface="Canva Sans Medium"/>
                <a:sym typeface="Canva Sans Medium"/>
              </a:rPr>
              <a:t> </a:t>
            </a:r>
          </a:p>
          <a:p>
            <a:pPr algn="l">
              <a:lnSpc>
                <a:spcPts val="4963"/>
              </a:lnSpc>
            </a:pPr>
            <a:endParaRPr lang="en-US" sz="3545" b="1" spc="77" dirty="0">
              <a:solidFill>
                <a:srgbClr val="000000"/>
              </a:solidFill>
              <a:latin typeface="Canva Sans Medium"/>
              <a:ea typeface="Canva Sans Medium"/>
              <a:cs typeface="Canva Sans Medium"/>
              <a:sym typeface="Canva Sans Medium"/>
            </a:endParaRP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A period marked by identity exploration, independence, and personal growth.</a:t>
            </a: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Building new adult habits: relationships, schedules, &amp; responsibilities.</a:t>
            </a:r>
          </a:p>
          <a:p>
            <a:pPr marL="635868" lvl="1" indent="-317934" algn="l">
              <a:lnSpc>
                <a:spcPts val="4123"/>
              </a:lnSpc>
              <a:buFont typeface="Arial"/>
              <a:buChar char="•"/>
            </a:pPr>
            <a:r>
              <a:rPr lang="en-US" sz="2945" b="1" spc="64" dirty="0">
                <a:solidFill>
                  <a:srgbClr val="000000"/>
                </a:solidFill>
                <a:latin typeface="Canva Sans Bold"/>
                <a:ea typeface="Canva Sans Bold"/>
                <a:cs typeface="Canva Sans Bold"/>
                <a:sym typeface="Canva Sans Bold"/>
              </a:rPr>
              <a:t>Less structured time and more choices about how to use time.</a:t>
            </a: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endParaRPr lang="en-US" sz="2945" b="1" spc="64" dirty="0">
              <a:solidFill>
                <a:srgbClr val="000000"/>
              </a:solidFill>
              <a:latin typeface="Canva Sans Bold"/>
              <a:ea typeface="Canva Sans Bold"/>
              <a:cs typeface="Canva Sans Bold"/>
              <a:sym typeface="Canva Sans Bold"/>
            </a:endParaRPr>
          </a:p>
          <a:p>
            <a:pPr algn="l">
              <a:lnSpc>
                <a:spcPts val="4963"/>
              </a:lnSpc>
            </a:pPr>
            <a:r>
              <a:rPr lang="en-US" sz="3545" b="1" spc="77" dirty="0">
                <a:solidFill>
                  <a:srgbClr val="000000"/>
                </a:solidFill>
                <a:latin typeface="Poppins Medium"/>
                <a:ea typeface="Poppins Medium"/>
                <a:cs typeface="Poppins Medium"/>
                <a:sym typeface="Poppins Medium"/>
              </a:rPr>
              <a:t> </a:t>
            </a: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pPr>
            <a:endParaRPr lang="en-US" sz="3545" b="1" spc="77" dirty="0">
              <a:solidFill>
                <a:srgbClr val="000000"/>
              </a:solidFill>
              <a:latin typeface="Poppins Medium"/>
              <a:ea typeface="Poppins Medium"/>
              <a:cs typeface="Poppins Medium"/>
              <a:sym typeface="Poppins Medium"/>
            </a:endParaRPr>
          </a:p>
          <a:p>
            <a:pPr algn="l">
              <a:lnSpc>
                <a:spcPts val="6774"/>
              </a:lnSpc>
              <a:spcBef>
                <a:spcPct val="0"/>
              </a:spcBef>
            </a:pPr>
            <a:endParaRPr lang="en-US" sz="3545" b="1" spc="77" dirty="0">
              <a:solidFill>
                <a:srgbClr val="000000"/>
              </a:solidFill>
              <a:latin typeface="Poppins Medium"/>
              <a:ea typeface="Poppins Medium"/>
              <a:cs typeface="Poppins Medium"/>
              <a:sym typeface="Poppins Medium"/>
            </a:endParaRPr>
          </a:p>
        </p:txBody>
      </p:sp>
    </p:spTree>
    <p:extLst>
      <p:ext uri="{BB962C8B-B14F-4D97-AF65-F5344CB8AC3E}">
        <p14:creationId xmlns:p14="http://schemas.microsoft.com/office/powerpoint/2010/main" val="3428488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720278" y="9060343"/>
            <a:ext cx="9849674" cy="514645"/>
            <a:chOff x="0" y="0"/>
            <a:chExt cx="2594153" cy="135544"/>
          </a:xfrm>
        </p:grpSpPr>
        <p:sp>
          <p:nvSpPr>
            <p:cNvPr id="7" name="Freeform 7"/>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8" name="TextBox 8"/>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9" name="TextBox 9"/>
          <p:cNvSpPr txBox="1"/>
          <p:nvPr/>
        </p:nvSpPr>
        <p:spPr>
          <a:xfrm>
            <a:off x="147806" y="1470576"/>
            <a:ext cx="12232905" cy="8220199"/>
          </a:xfrm>
          <a:prstGeom prst="rect">
            <a:avLst/>
          </a:prstGeom>
        </p:spPr>
        <p:txBody>
          <a:bodyPr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STRESS IN COLLEGE  </a:t>
            </a:r>
          </a:p>
          <a:p>
            <a:pPr algn="l">
              <a:lnSpc>
                <a:spcPts val="7935"/>
              </a:lnSpc>
            </a:pPr>
            <a:endParaRPr lang="en-US" sz="6900" b="1" spc="-172" dirty="0">
              <a:solidFill>
                <a:srgbClr val="000000"/>
              </a:solidFill>
              <a:latin typeface="Arial Bold"/>
              <a:ea typeface="Arial Bold"/>
              <a:cs typeface="Arial Bold"/>
              <a:sym typeface="Arial Bold"/>
            </a:endParaRP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Every student experiences stress differently. What feels manageable to one may feel overwhelming to another.</a:t>
            </a:r>
          </a:p>
          <a:p>
            <a:pPr marL="626151" lvl="1" indent="-313076" algn="l">
              <a:lnSpc>
                <a:spcPts val="3335"/>
              </a:lnSpc>
              <a:buFont typeface="Arial"/>
              <a:buChar char="•"/>
            </a:pPr>
            <a:r>
              <a:rPr lang="en-US" sz="2900" b="1" spc="-72" dirty="0">
                <a:solidFill>
                  <a:srgbClr val="000000"/>
                </a:solidFill>
                <a:latin typeface="Canva Sans Bold"/>
                <a:ea typeface="Canva Sans Bold"/>
                <a:cs typeface="Canva Sans Bold"/>
                <a:sym typeface="Canva Sans Bold"/>
              </a:rPr>
              <a:t>Common Sources of stress in college:	</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Academic Demands</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Managing Time</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New Social Environments</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Living away from home.</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Financial concerns.</a:t>
            </a:r>
          </a:p>
          <a:p>
            <a:pPr marL="1083351" lvl="2"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Accessing and managing health or mental health.</a:t>
            </a:r>
          </a:p>
          <a:p>
            <a:pPr marL="313075" lvl="1" algn="l">
              <a:lnSpc>
                <a:spcPts val="3335"/>
              </a:lnSpc>
            </a:pPr>
            <a:endParaRPr lang="en-US" sz="2900" b="1" spc="-72" dirty="0">
              <a:solidFill>
                <a:srgbClr val="000000"/>
              </a:solidFill>
              <a:latin typeface="Canva Sans Bold"/>
              <a:ea typeface="Canva Sans Bold"/>
              <a:cs typeface="Canva Sans Bold"/>
              <a:sym typeface="Canva Sans Bold"/>
            </a:endParaRP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0" name="Freeform 10"/>
          <p:cNvSpPr/>
          <p:nvPr/>
        </p:nvSpPr>
        <p:spPr>
          <a:xfrm>
            <a:off x="12528918" y="2228192"/>
            <a:ext cx="5205908" cy="2915308"/>
          </a:xfrm>
          <a:custGeom>
            <a:avLst/>
            <a:gdLst/>
            <a:ahLst/>
            <a:cxnLst/>
            <a:rect l="l" t="t" r="r" b="b"/>
            <a:pathLst>
              <a:path w="5205908" h="2915308">
                <a:moveTo>
                  <a:pt x="0" y="0"/>
                </a:moveTo>
                <a:lnTo>
                  <a:pt x="5205907" y="0"/>
                </a:lnTo>
                <a:lnTo>
                  <a:pt x="5205907" y="2915308"/>
                </a:lnTo>
                <a:lnTo>
                  <a:pt x="0" y="2915308"/>
                </a:lnTo>
                <a:lnTo>
                  <a:pt x="0" y="0"/>
                </a:lnTo>
                <a:close/>
              </a:path>
            </a:pathLst>
          </a:custGeom>
          <a:blipFill>
            <a:blip r:embed="rId7"/>
            <a:stretch>
              <a:fillRect/>
            </a:stretch>
          </a:blipFill>
        </p:spPr>
        <p:txBody>
          <a:bodyPr/>
          <a:lstStyle/>
          <a:p>
            <a:endParaRPr lang="en-US"/>
          </a:p>
        </p:txBody>
      </p:sp>
      <p:sp>
        <p:nvSpPr>
          <p:cNvPr id="11" name="Freeform 11"/>
          <p:cNvSpPr/>
          <p:nvPr/>
        </p:nvSpPr>
        <p:spPr>
          <a:xfrm>
            <a:off x="11010444" y="6106525"/>
            <a:ext cx="4804340" cy="3598618"/>
          </a:xfrm>
          <a:custGeom>
            <a:avLst/>
            <a:gdLst/>
            <a:ahLst/>
            <a:cxnLst/>
            <a:rect l="l" t="t" r="r" b="b"/>
            <a:pathLst>
              <a:path w="4804340" h="3598618">
                <a:moveTo>
                  <a:pt x="0" y="0"/>
                </a:moveTo>
                <a:lnTo>
                  <a:pt x="4804340" y="0"/>
                </a:lnTo>
                <a:lnTo>
                  <a:pt x="4804340" y="3598618"/>
                </a:lnTo>
                <a:lnTo>
                  <a:pt x="0" y="3598618"/>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3" name="TextBox 13"/>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3"/>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4"/>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10" name="TextBox 10"/>
          <p:cNvSpPr txBox="1"/>
          <p:nvPr/>
        </p:nvSpPr>
        <p:spPr>
          <a:xfrm>
            <a:off x="147806" y="1470576"/>
            <a:ext cx="11192183" cy="7322517"/>
          </a:xfrm>
          <a:prstGeom prst="rect">
            <a:avLst/>
          </a:prstGeom>
        </p:spPr>
        <p:txBody>
          <a:bodyPr lIns="0" tIns="0" rIns="0" bIns="0" rtlCol="0" anchor="t">
            <a:spAutoFit/>
          </a:bodyPr>
          <a:lstStyle/>
          <a:p>
            <a:pPr algn="l">
              <a:lnSpc>
                <a:spcPts val="8165"/>
              </a:lnSpc>
            </a:pPr>
            <a:r>
              <a:rPr lang="en-US" sz="6900" b="1" spc="-172" dirty="0">
                <a:solidFill>
                  <a:srgbClr val="000000"/>
                </a:solidFill>
                <a:latin typeface="Arial Bold"/>
                <a:ea typeface="Arial Bold"/>
                <a:cs typeface="Arial Bold"/>
                <a:sym typeface="Arial Bold"/>
              </a:rPr>
              <a:t>HEALTHY STRESS</a:t>
            </a:r>
          </a:p>
          <a:p>
            <a:endParaRPr lang="en-US" sz="4000" dirty="0"/>
          </a:p>
          <a:p>
            <a:r>
              <a:rPr lang="en-US" sz="4000" dirty="0"/>
              <a:t>Temporary worry before exams or deadlines.</a:t>
            </a:r>
          </a:p>
          <a:p>
            <a:r>
              <a:rPr lang="en-US" sz="4000" dirty="0"/>
              <a:t>Feeling nervous about making friends or speaking up in class.</a:t>
            </a:r>
          </a:p>
          <a:p>
            <a:r>
              <a:rPr lang="en-US" sz="4000" dirty="0"/>
              <a:t>Juggling new responsibilities but still finding moments of joy or success.</a:t>
            </a:r>
          </a:p>
          <a:p>
            <a:r>
              <a:rPr lang="en-US" sz="4000" dirty="0"/>
              <a:t>A return to baseline after the stressor passes</a:t>
            </a: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2" name="TextBox 12"/>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3" name="TextBox 13"/>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pic>
        <p:nvPicPr>
          <p:cNvPr id="14" name="Picture 13">
            <a:extLst>
              <a:ext uri="{FF2B5EF4-FFF2-40B4-BE49-F238E27FC236}">
                <a16:creationId xmlns:a16="http://schemas.microsoft.com/office/drawing/2014/main" id="{BA0FC74B-AF2C-2F77-4D75-64742BC12747}"/>
              </a:ext>
            </a:extLst>
          </p:cNvPr>
          <p:cNvPicPr>
            <a:picLocks noChangeAspect="1"/>
          </p:cNvPicPr>
          <p:nvPr/>
        </p:nvPicPr>
        <p:blipFill>
          <a:blip r:embed="rId7"/>
          <a:stretch>
            <a:fillRect/>
          </a:stretch>
        </p:blipFill>
        <p:spPr>
          <a:xfrm>
            <a:off x="12201861" y="1967242"/>
            <a:ext cx="4765689" cy="2490457"/>
          </a:xfrm>
          <a:prstGeom prst="rect">
            <a:avLst/>
          </a:prstGeom>
        </p:spPr>
      </p:pic>
      <p:pic>
        <p:nvPicPr>
          <p:cNvPr id="15" name="Picture 14">
            <a:extLst>
              <a:ext uri="{FF2B5EF4-FFF2-40B4-BE49-F238E27FC236}">
                <a16:creationId xmlns:a16="http://schemas.microsoft.com/office/drawing/2014/main" id="{2FD2AC90-BDE7-18AA-5C4E-3B286337182C}"/>
              </a:ext>
            </a:extLst>
          </p:cNvPr>
          <p:cNvPicPr>
            <a:picLocks noChangeAspect="1"/>
          </p:cNvPicPr>
          <p:nvPr/>
        </p:nvPicPr>
        <p:blipFill>
          <a:blip r:embed="rId8"/>
          <a:stretch>
            <a:fillRect/>
          </a:stretch>
        </p:blipFill>
        <p:spPr>
          <a:xfrm>
            <a:off x="12168568" y="5372100"/>
            <a:ext cx="4870938" cy="3200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99500"/>
          </a:xfrm>
          <a:custGeom>
            <a:avLst/>
            <a:gdLst/>
            <a:ahLst/>
            <a:cxnLst/>
            <a:rect l="l" t="t" r="r" b="b"/>
            <a:pathLst>
              <a:path w="18288000" h="1299500">
                <a:moveTo>
                  <a:pt x="0" y="0"/>
                </a:moveTo>
                <a:lnTo>
                  <a:pt x="18288000" y="0"/>
                </a:lnTo>
                <a:lnTo>
                  <a:pt x="18288000" y="1299500"/>
                </a:lnTo>
                <a:lnTo>
                  <a:pt x="0" y="1299500"/>
                </a:lnTo>
                <a:lnTo>
                  <a:pt x="0" y="0"/>
                </a:lnTo>
                <a:close/>
              </a:path>
            </a:pathLst>
          </a:custGeom>
          <a:blipFill>
            <a:blip r:embed="rId2"/>
            <a:stretch>
              <a:fillRect l="-13688" r="-3"/>
            </a:stretch>
          </a:blipFill>
        </p:spPr>
        <p:txBody>
          <a:bodyPr/>
          <a:lstStyle/>
          <a:p>
            <a:endParaRPr lang="en-US"/>
          </a:p>
        </p:txBody>
      </p:sp>
      <p:sp>
        <p:nvSpPr>
          <p:cNvPr id="3" name="Freeform 3"/>
          <p:cNvSpPr/>
          <p:nvPr/>
        </p:nvSpPr>
        <p:spPr>
          <a:xfrm>
            <a:off x="623400" y="208947"/>
            <a:ext cx="3826848" cy="881650"/>
          </a:xfrm>
          <a:custGeom>
            <a:avLst/>
            <a:gdLst/>
            <a:ahLst/>
            <a:cxnLst/>
            <a:rect l="l" t="t" r="r" b="b"/>
            <a:pathLst>
              <a:path w="3826848" h="881650">
                <a:moveTo>
                  <a:pt x="0" y="0"/>
                </a:moveTo>
                <a:lnTo>
                  <a:pt x="3826848" y="0"/>
                </a:lnTo>
                <a:lnTo>
                  <a:pt x="3826848" y="881651"/>
                </a:lnTo>
                <a:lnTo>
                  <a:pt x="0" y="881651"/>
                </a:lnTo>
                <a:lnTo>
                  <a:pt x="0" y="0"/>
                </a:lnTo>
                <a:close/>
              </a:path>
            </a:pathLst>
          </a:custGeom>
          <a:blipFill>
            <a:blip r:embed="rId3"/>
            <a:stretch>
              <a:fillRect b="-6"/>
            </a:stretch>
          </a:blipFill>
        </p:spPr>
        <p:txBody>
          <a:bodyPr/>
          <a:lstStyle/>
          <a:p>
            <a:endParaRPr lang="en-US"/>
          </a:p>
        </p:txBody>
      </p:sp>
      <p:sp>
        <p:nvSpPr>
          <p:cNvPr id="4" name="Freeform 4"/>
          <p:cNvSpPr/>
          <p:nvPr/>
        </p:nvSpPr>
        <p:spPr>
          <a:xfrm>
            <a:off x="7251800" y="-50"/>
            <a:ext cx="11036200" cy="1299600"/>
          </a:xfrm>
          <a:custGeom>
            <a:avLst/>
            <a:gdLst/>
            <a:ahLst/>
            <a:cxnLst/>
            <a:rect l="l" t="t" r="r" b="b"/>
            <a:pathLst>
              <a:path w="11036200" h="1299600">
                <a:moveTo>
                  <a:pt x="0" y="0"/>
                </a:moveTo>
                <a:lnTo>
                  <a:pt x="11036200" y="0"/>
                </a:lnTo>
                <a:lnTo>
                  <a:pt x="11036200" y="1299601"/>
                </a:lnTo>
                <a:lnTo>
                  <a:pt x="0" y="129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720278" y="9060343"/>
            <a:ext cx="9849674" cy="514645"/>
            <a:chOff x="0" y="0"/>
            <a:chExt cx="2594153" cy="135544"/>
          </a:xfrm>
        </p:grpSpPr>
        <p:sp>
          <p:nvSpPr>
            <p:cNvPr id="6" name="Freeform 6"/>
            <p:cNvSpPr/>
            <p:nvPr/>
          </p:nvSpPr>
          <p:spPr>
            <a:xfrm>
              <a:off x="0" y="0"/>
              <a:ext cx="2594153" cy="135544"/>
            </a:xfrm>
            <a:custGeom>
              <a:avLst/>
              <a:gdLst/>
              <a:ahLst/>
              <a:cxnLst/>
              <a:rect l="l" t="t" r="r" b="b"/>
              <a:pathLst>
                <a:path w="2594153" h="135544">
                  <a:moveTo>
                    <a:pt x="0" y="0"/>
                  </a:moveTo>
                  <a:lnTo>
                    <a:pt x="2594153" y="0"/>
                  </a:lnTo>
                  <a:lnTo>
                    <a:pt x="2594153" y="135544"/>
                  </a:lnTo>
                  <a:lnTo>
                    <a:pt x="0" y="135544"/>
                  </a:lnTo>
                  <a:close/>
                </a:path>
              </a:pathLst>
            </a:custGeom>
            <a:solidFill>
              <a:srgbClr val="595959"/>
            </a:solidFill>
          </p:spPr>
          <p:txBody>
            <a:bodyPr/>
            <a:lstStyle/>
            <a:p>
              <a:endParaRPr lang="en-US"/>
            </a:p>
          </p:txBody>
        </p:sp>
        <p:sp>
          <p:nvSpPr>
            <p:cNvPr id="7" name="TextBox 7"/>
            <p:cNvSpPr txBox="1"/>
            <p:nvPr/>
          </p:nvSpPr>
          <p:spPr>
            <a:xfrm>
              <a:off x="0" y="-66675"/>
              <a:ext cx="2594153" cy="202219"/>
            </a:xfrm>
            <a:prstGeom prst="rect">
              <a:avLst/>
            </a:prstGeom>
          </p:spPr>
          <p:txBody>
            <a:bodyPr lIns="50800" tIns="50800" rIns="50800" bIns="50800" rtlCol="0" anchor="ctr"/>
            <a:lstStyle/>
            <a:p>
              <a:pPr algn="ctr">
                <a:lnSpc>
                  <a:spcPts val="3044"/>
                </a:lnSpc>
              </a:pPr>
              <a:endParaRPr/>
            </a:p>
          </p:txBody>
        </p:sp>
      </p:grpSp>
      <p:sp>
        <p:nvSpPr>
          <p:cNvPr id="8" name="TextBox 8"/>
          <p:cNvSpPr txBox="1"/>
          <p:nvPr/>
        </p:nvSpPr>
        <p:spPr>
          <a:xfrm>
            <a:off x="147806" y="1470576"/>
            <a:ext cx="12729994" cy="6565900"/>
          </a:xfrm>
          <a:prstGeom prst="rect">
            <a:avLst/>
          </a:prstGeom>
        </p:spPr>
        <p:txBody>
          <a:bodyPr wrap="square" lIns="0" tIns="0" rIns="0" bIns="0" rtlCol="0" anchor="t">
            <a:spAutoFit/>
          </a:bodyPr>
          <a:lstStyle/>
          <a:p>
            <a:pPr algn="l">
              <a:lnSpc>
                <a:spcPts val="7935"/>
              </a:lnSpc>
            </a:pPr>
            <a:r>
              <a:rPr lang="en-US" sz="6900" b="1" spc="-172" dirty="0">
                <a:solidFill>
                  <a:srgbClr val="000000"/>
                </a:solidFill>
                <a:latin typeface="Arial Bold"/>
                <a:ea typeface="Arial Bold"/>
                <a:cs typeface="Arial Bold"/>
                <a:sym typeface="Arial Bold"/>
              </a:rPr>
              <a:t>UNHEALTHY STRESS </a:t>
            </a:r>
          </a:p>
          <a:p>
            <a:pPr algn="l">
              <a:lnSpc>
                <a:spcPts val="8165"/>
              </a:lnSpc>
            </a:pPr>
            <a:endParaRPr lang="en-US" sz="6900" b="1" spc="-172" dirty="0">
              <a:solidFill>
                <a:srgbClr val="000000"/>
              </a:solidFill>
              <a:latin typeface="Arial Bold"/>
              <a:ea typeface="Arial Bold"/>
              <a:cs typeface="Arial Bold"/>
              <a:sym typeface="Arial Bold"/>
            </a:endParaRPr>
          </a:p>
          <a:p>
            <a:pPr marL="626151" lvl="1"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Ongoing exhaustion, difficulty getting out of bed, or poor sleep.</a:t>
            </a:r>
          </a:p>
          <a:p>
            <a:pPr marL="626151" lvl="1"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Isolation from friends, family, or campus activities.</a:t>
            </a:r>
          </a:p>
          <a:p>
            <a:pPr marL="626151" lvl="1"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Panic attacks, frequent crying, or intense anxiety.</a:t>
            </a:r>
          </a:p>
          <a:p>
            <a:pPr marL="626151" lvl="1"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Feeling hopeless or worthless.</a:t>
            </a:r>
          </a:p>
          <a:p>
            <a:pPr marL="626151" lvl="1" indent="-313076">
              <a:lnSpc>
                <a:spcPts val="3335"/>
              </a:lnSpc>
              <a:buFont typeface="Arial"/>
              <a:buChar char="•"/>
            </a:pPr>
            <a:r>
              <a:rPr lang="en-US" sz="2900" b="1" spc="-72" dirty="0">
                <a:solidFill>
                  <a:srgbClr val="000000"/>
                </a:solidFill>
                <a:latin typeface="Canva Sans Bold"/>
                <a:ea typeface="Canva Sans Bold"/>
                <a:cs typeface="Canva Sans Bold"/>
                <a:sym typeface="Canva Sans Bold"/>
              </a:rPr>
              <a:t>Changes in hygiene, eating habits, or academic performance</a:t>
            </a:r>
          </a:p>
          <a:p>
            <a:pPr marL="626151" lvl="1" indent="-313076" algn="l">
              <a:lnSpc>
                <a:spcPts val="3335"/>
              </a:lnSpc>
              <a:buFont typeface="Arial"/>
              <a:buChar char="•"/>
            </a:pPr>
            <a:endParaRPr lang="en-US" sz="2900" b="1" spc="-72" dirty="0">
              <a:solidFill>
                <a:srgbClr val="000000"/>
              </a:solidFill>
              <a:latin typeface="Canva Sans Bold"/>
              <a:ea typeface="Canva Sans Bold"/>
              <a:cs typeface="Canva Sans Bold"/>
              <a:sym typeface="Canva Sans Bold"/>
            </a:endParaRPr>
          </a:p>
          <a:p>
            <a:pPr algn="l">
              <a:lnSpc>
                <a:spcPts val="5060"/>
              </a:lnSpc>
            </a:pPr>
            <a:endParaRPr lang="en-US" sz="2900" b="1" spc="-72" dirty="0">
              <a:solidFill>
                <a:srgbClr val="000000"/>
              </a:solidFill>
              <a:latin typeface="Canva Sans Bold"/>
              <a:ea typeface="Canva Sans Bold"/>
              <a:cs typeface="Canva Sans Bold"/>
              <a:sym typeface="Canva Sans Bold"/>
            </a:endParaRPr>
          </a:p>
          <a:p>
            <a:pPr algn="l">
              <a:lnSpc>
                <a:spcPts val="5060"/>
              </a:lnSpc>
            </a:pPr>
            <a:r>
              <a:rPr lang="en-US" sz="4400" spc="-110" dirty="0">
                <a:solidFill>
                  <a:srgbClr val="000000"/>
                </a:solidFill>
                <a:latin typeface="Arial"/>
                <a:ea typeface="Arial"/>
                <a:cs typeface="Arial"/>
                <a:sym typeface="Arial"/>
              </a:rPr>
              <a:t> </a:t>
            </a:r>
          </a:p>
          <a:p>
            <a:pPr algn="l">
              <a:lnSpc>
                <a:spcPts val="5060"/>
              </a:lnSpc>
            </a:pPr>
            <a:endParaRPr lang="en-US" sz="4400" spc="-110" dirty="0">
              <a:solidFill>
                <a:srgbClr val="000000"/>
              </a:solidFill>
              <a:latin typeface="Arial"/>
              <a:ea typeface="Arial"/>
              <a:cs typeface="Arial"/>
              <a:sym typeface="Arial"/>
            </a:endParaRPr>
          </a:p>
        </p:txBody>
      </p:sp>
      <p:sp>
        <p:nvSpPr>
          <p:cNvPr id="13" name="TextBox 13"/>
          <p:cNvSpPr txBox="1"/>
          <p:nvPr/>
        </p:nvSpPr>
        <p:spPr>
          <a:xfrm>
            <a:off x="9942063" y="149751"/>
            <a:ext cx="6941102" cy="595975"/>
          </a:xfrm>
          <a:prstGeom prst="rect">
            <a:avLst/>
          </a:prstGeom>
        </p:spPr>
        <p:txBody>
          <a:bodyPr lIns="0" tIns="0" rIns="0" bIns="0" rtlCol="0" anchor="t">
            <a:spAutoFit/>
          </a:bodyPr>
          <a:lstStyle/>
          <a:p>
            <a:pPr algn="l">
              <a:lnSpc>
                <a:spcPts val="3839"/>
              </a:lnSpc>
            </a:pPr>
            <a:r>
              <a:rPr lang="en-US" sz="3199" b="1">
                <a:solidFill>
                  <a:srgbClr val="000000"/>
                </a:solidFill>
                <a:latin typeface="Inter Bold"/>
                <a:ea typeface="Inter Bold"/>
                <a:cs typeface="Inter Bold"/>
                <a:sym typeface="Inter Bold"/>
              </a:rPr>
              <a:t>DIVISION OF STUDENT AFFAIRS</a:t>
            </a:r>
          </a:p>
        </p:txBody>
      </p:sp>
      <p:sp>
        <p:nvSpPr>
          <p:cNvPr id="14" name="TextBox 14"/>
          <p:cNvSpPr txBox="1"/>
          <p:nvPr/>
        </p:nvSpPr>
        <p:spPr>
          <a:xfrm>
            <a:off x="9942063" y="679176"/>
            <a:ext cx="6331369" cy="460950"/>
          </a:xfrm>
          <a:prstGeom prst="rect">
            <a:avLst/>
          </a:prstGeom>
        </p:spPr>
        <p:txBody>
          <a:bodyPr lIns="0" tIns="0" rIns="0" bIns="0" rtlCol="0" anchor="t">
            <a:spAutoFit/>
          </a:bodyPr>
          <a:lstStyle/>
          <a:p>
            <a:pPr algn="l">
              <a:lnSpc>
                <a:spcPts val="2640"/>
              </a:lnSpc>
            </a:pPr>
            <a:r>
              <a:rPr lang="en-US" sz="2200" i="1">
                <a:solidFill>
                  <a:srgbClr val="222222"/>
                </a:solidFill>
                <a:latin typeface="Inter Italics"/>
                <a:ea typeface="Inter Italics"/>
                <a:cs typeface="Inter Italics"/>
                <a:sym typeface="Inter Italics"/>
              </a:rPr>
              <a:t>Unlocking Potential. Transforming Lives.</a:t>
            </a:r>
          </a:p>
        </p:txBody>
      </p:sp>
      <p:pic>
        <p:nvPicPr>
          <p:cNvPr id="15" name="Picture 14">
            <a:extLst>
              <a:ext uri="{FF2B5EF4-FFF2-40B4-BE49-F238E27FC236}">
                <a16:creationId xmlns:a16="http://schemas.microsoft.com/office/drawing/2014/main" id="{1C07DFD3-FD53-8416-3E4A-63061410DB94}"/>
              </a:ext>
            </a:extLst>
          </p:cNvPr>
          <p:cNvPicPr>
            <a:picLocks noChangeAspect="1"/>
          </p:cNvPicPr>
          <p:nvPr/>
        </p:nvPicPr>
        <p:blipFill>
          <a:blip r:embed="rId6"/>
          <a:stretch>
            <a:fillRect/>
          </a:stretch>
        </p:blipFill>
        <p:spPr>
          <a:xfrm>
            <a:off x="13390665" y="2559379"/>
            <a:ext cx="3492500" cy="2324100"/>
          </a:xfrm>
          <a:prstGeom prst="rect">
            <a:avLst/>
          </a:prstGeom>
        </p:spPr>
      </p:pic>
      <p:pic>
        <p:nvPicPr>
          <p:cNvPr id="16" name="Picture 15">
            <a:extLst>
              <a:ext uri="{FF2B5EF4-FFF2-40B4-BE49-F238E27FC236}">
                <a16:creationId xmlns:a16="http://schemas.microsoft.com/office/drawing/2014/main" id="{46A29B4C-46B0-3DB0-BBFF-2F8483E8EEA1}"/>
              </a:ext>
            </a:extLst>
          </p:cNvPr>
          <p:cNvPicPr>
            <a:picLocks noChangeAspect="1"/>
          </p:cNvPicPr>
          <p:nvPr/>
        </p:nvPicPr>
        <p:blipFill>
          <a:blip r:embed="rId7"/>
          <a:stretch>
            <a:fillRect/>
          </a:stretch>
        </p:blipFill>
        <p:spPr>
          <a:xfrm>
            <a:off x="13504831" y="5513268"/>
            <a:ext cx="3378333" cy="35952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994</Words>
  <Application>Microsoft Macintosh PowerPoint</Application>
  <PresentationFormat>Custom</PresentationFormat>
  <Paragraphs>189</Paragraphs>
  <Slides>17</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Canva Sans Medium</vt:lpstr>
      <vt:lpstr>Calibri</vt:lpstr>
      <vt:lpstr>Canva Sans Bold</vt:lpstr>
      <vt:lpstr>Canva Sans Bold Italics</vt:lpstr>
      <vt:lpstr>Arial</vt:lpstr>
      <vt:lpstr>Poppins Medium</vt:lpstr>
      <vt:lpstr>Arial Bold</vt:lpstr>
      <vt:lpstr>Merriweather Bold Italics</vt:lpstr>
      <vt:lpstr>Inter Italics</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Division of Student Affairs Update_CNMS</dc:title>
  <cp:lastModifiedBy>Rae Chresfield</cp:lastModifiedBy>
  <cp:revision>2</cp:revision>
  <dcterms:created xsi:type="dcterms:W3CDTF">2006-08-16T00:00:00Z</dcterms:created>
  <dcterms:modified xsi:type="dcterms:W3CDTF">2025-05-28T01:04:01Z</dcterms:modified>
  <dc:identifier>DAGofs3KYEs</dc:identifier>
</cp:coreProperties>
</file>