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Bebas Neue" panose="020B0606020202050201" pitchFamily="34" charset="0"/>
      <p:regular r:id="rId14"/>
    </p:embeddedFont>
    <p:embeddedFont>
      <p:font typeface="Bebas Neue Bold" panose="020B0604020202020204" charset="0"/>
      <p:regular r:id="rId15"/>
    </p:embeddedFont>
    <p:embeddedFont>
      <p:font typeface="Brittany" panose="020B0604020202020204" charset="0"/>
      <p:regular r:id="rId16"/>
    </p:embeddedFont>
    <p:embeddedFont>
      <p:font typeface="Poppins" panose="00000500000000000000" pitchFamily="2" charset="0"/>
      <p:regular r:id="rId17"/>
    </p:embeddedFont>
    <p:embeddedFont>
      <p:font typeface="Poppins Bold" panose="00000800000000000000"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82342" y="5191283"/>
            <a:ext cx="12092236" cy="2411736"/>
          </a:xfrm>
          <a:prstGeom prst="rect">
            <a:avLst/>
          </a:prstGeom>
        </p:spPr>
        <p:txBody>
          <a:bodyPr lIns="0" tIns="0" rIns="0" bIns="0" rtlCol="0" anchor="t">
            <a:spAutoFit/>
          </a:bodyPr>
          <a:lstStyle/>
          <a:p>
            <a:pPr algn="ctr">
              <a:lnSpc>
                <a:spcPts val="9200"/>
              </a:lnSpc>
            </a:pPr>
            <a:r>
              <a:rPr lang="en-US" sz="9200" b="1">
                <a:solidFill>
                  <a:srgbClr val="000000"/>
                </a:solidFill>
                <a:latin typeface="Bebas Neue Bold"/>
                <a:ea typeface="Bebas Neue Bold"/>
                <a:cs typeface="Bebas Neue Bold"/>
                <a:sym typeface="Bebas Neue Bold"/>
              </a:rPr>
              <a:t>HELPING YOUR STUDENT NAVIGATE AN HONORS UNIVERSITY</a:t>
            </a:r>
          </a:p>
        </p:txBody>
      </p:sp>
      <p:grpSp>
        <p:nvGrpSpPr>
          <p:cNvPr id="3" name="Group 3"/>
          <p:cNvGrpSpPr/>
          <p:nvPr/>
        </p:nvGrpSpPr>
        <p:grpSpPr>
          <a:xfrm>
            <a:off x="4846032" y="7662402"/>
            <a:ext cx="8964856" cy="1851167"/>
            <a:chOff x="0" y="0"/>
            <a:chExt cx="11822311" cy="2441207"/>
          </a:xfrm>
        </p:grpSpPr>
        <p:sp>
          <p:nvSpPr>
            <p:cNvPr id="4" name="Freeform 4"/>
            <p:cNvSpPr/>
            <p:nvPr/>
          </p:nvSpPr>
          <p:spPr>
            <a:xfrm>
              <a:off x="31750" y="31750"/>
              <a:ext cx="11758811" cy="2377707"/>
            </a:xfrm>
            <a:custGeom>
              <a:avLst/>
              <a:gdLst/>
              <a:ahLst/>
              <a:cxnLst/>
              <a:rect l="l" t="t" r="r" b="b"/>
              <a:pathLst>
                <a:path w="11758811" h="2377707">
                  <a:moveTo>
                    <a:pt x="11666101" y="2377707"/>
                  </a:moveTo>
                  <a:lnTo>
                    <a:pt x="92710" y="2377707"/>
                  </a:lnTo>
                  <a:cubicBezTo>
                    <a:pt x="41910" y="2377707"/>
                    <a:pt x="0" y="2335797"/>
                    <a:pt x="0" y="2284997"/>
                  </a:cubicBezTo>
                  <a:lnTo>
                    <a:pt x="0" y="92710"/>
                  </a:lnTo>
                  <a:cubicBezTo>
                    <a:pt x="0" y="41910"/>
                    <a:pt x="41910" y="0"/>
                    <a:pt x="92710" y="0"/>
                  </a:cubicBezTo>
                  <a:lnTo>
                    <a:pt x="11664831" y="0"/>
                  </a:lnTo>
                  <a:cubicBezTo>
                    <a:pt x="11715631" y="0"/>
                    <a:pt x="11757541" y="41910"/>
                    <a:pt x="11757541" y="92710"/>
                  </a:cubicBezTo>
                  <a:lnTo>
                    <a:pt x="11757541" y="2283727"/>
                  </a:lnTo>
                  <a:cubicBezTo>
                    <a:pt x="11758811" y="2335797"/>
                    <a:pt x="11716901" y="2377707"/>
                    <a:pt x="11666101" y="2377707"/>
                  </a:cubicBezTo>
                  <a:close/>
                </a:path>
              </a:pathLst>
            </a:custGeom>
            <a:solidFill>
              <a:srgbClr val="FEC541"/>
            </a:solidFill>
          </p:spPr>
          <p:txBody>
            <a:bodyPr/>
            <a:lstStyle/>
            <a:p>
              <a:endParaRPr lang="en-US"/>
            </a:p>
          </p:txBody>
        </p:sp>
        <p:sp>
          <p:nvSpPr>
            <p:cNvPr id="5" name="Freeform 5"/>
            <p:cNvSpPr/>
            <p:nvPr/>
          </p:nvSpPr>
          <p:spPr>
            <a:xfrm>
              <a:off x="0" y="0"/>
              <a:ext cx="11822311" cy="2441207"/>
            </a:xfrm>
            <a:custGeom>
              <a:avLst/>
              <a:gdLst/>
              <a:ahLst/>
              <a:cxnLst/>
              <a:rect l="l" t="t" r="r" b="b"/>
              <a:pathLst>
                <a:path w="11822311" h="2441207">
                  <a:moveTo>
                    <a:pt x="11697851" y="59690"/>
                  </a:moveTo>
                  <a:cubicBezTo>
                    <a:pt x="11733411" y="59690"/>
                    <a:pt x="11762621" y="88900"/>
                    <a:pt x="11762621" y="124460"/>
                  </a:cubicBezTo>
                  <a:lnTo>
                    <a:pt x="11762621" y="2316747"/>
                  </a:lnTo>
                  <a:cubicBezTo>
                    <a:pt x="11762621" y="2352307"/>
                    <a:pt x="11733411" y="2381517"/>
                    <a:pt x="11697851" y="2381517"/>
                  </a:cubicBezTo>
                  <a:lnTo>
                    <a:pt x="124460" y="2381517"/>
                  </a:lnTo>
                  <a:cubicBezTo>
                    <a:pt x="88900" y="2381517"/>
                    <a:pt x="59690" y="2352307"/>
                    <a:pt x="59690" y="2316747"/>
                  </a:cubicBezTo>
                  <a:lnTo>
                    <a:pt x="59690" y="124460"/>
                  </a:lnTo>
                  <a:cubicBezTo>
                    <a:pt x="59690" y="88900"/>
                    <a:pt x="88900" y="59690"/>
                    <a:pt x="124460" y="59690"/>
                  </a:cubicBezTo>
                  <a:lnTo>
                    <a:pt x="11697851" y="59690"/>
                  </a:lnTo>
                  <a:moveTo>
                    <a:pt x="11697851" y="0"/>
                  </a:moveTo>
                  <a:lnTo>
                    <a:pt x="124460" y="0"/>
                  </a:lnTo>
                  <a:cubicBezTo>
                    <a:pt x="55880" y="0"/>
                    <a:pt x="0" y="55880"/>
                    <a:pt x="0" y="124460"/>
                  </a:cubicBezTo>
                  <a:lnTo>
                    <a:pt x="0" y="2316747"/>
                  </a:lnTo>
                  <a:cubicBezTo>
                    <a:pt x="0" y="2385327"/>
                    <a:pt x="55880" y="2441207"/>
                    <a:pt x="124460" y="2441207"/>
                  </a:cubicBezTo>
                  <a:lnTo>
                    <a:pt x="11697851" y="2441207"/>
                  </a:lnTo>
                  <a:cubicBezTo>
                    <a:pt x="11766431" y="2441207"/>
                    <a:pt x="11822311" y="2385327"/>
                    <a:pt x="11822311" y="2316747"/>
                  </a:cubicBezTo>
                  <a:lnTo>
                    <a:pt x="11822311" y="124460"/>
                  </a:lnTo>
                  <a:cubicBezTo>
                    <a:pt x="11822311" y="55880"/>
                    <a:pt x="11766431" y="0"/>
                    <a:pt x="11697851" y="0"/>
                  </a:cubicBezTo>
                  <a:close/>
                </a:path>
              </a:pathLst>
            </a:custGeom>
            <a:solidFill>
              <a:srgbClr val="000000"/>
            </a:solidFill>
          </p:spPr>
          <p:txBody>
            <a:bodyPr/>
            <a:lstStyle/>
            <a:p>
              <a:endParaRPr lang="en-US"/>
            </a:p>
          </p:txBody>
        </p:sp>
      </p:grpSp>
      <p:sp>
        <p:nvSpPr>
          <p:cNvPr id="6" name="Freeform 6"/>
          <p:cNvSpPr/>
          <p:nvPr/>
        </p:nvSpPr>
        <p:spPr>
          <a:xfrm>
            <a:off x="-4064" y="0"/>
            <a:ext cx="18375247" cy="1564604"/>
          </a:xfrm>
          <a:custGeom>
            <a:avLst/>
            <a:gdLst/>
            <a:ahLst/>
            <a:cxnLst/>
            <a:rect l="l" t="t" r="r" b="b"/>
            <a:pathLst>
              <a:path w="18375247" h="1564604">
                <a:moveTo>
                  <a:pt x="0" y="0"/>
                </a:moveTo>
                <a:lnTo>
                  <a:pt x="18375247" y="0"/>
                </a:lnTo>
                <a:lnTo>
                  <a:pt x="18375247" y="1564604"/>
                </a:lnTo>
                <a:lnTo>
                  <a:pt x="0" y="1564604"/>
                </a:lnTo>
                <a:lnTo>
                  <a:pt x="0" y="0"/>
                </a:lnTo>
                <a:close/>
              </a:path>
            </a:pathLst>
          </a:custGeom>
          <a:blipFill>
            <a:blip r:embed="rId2"/>
            <a:stretch>
              <a:fillRect t="-227" b="-227"/>
            </a:stretch>
          </a:blipFill>
        </p:spPr>
        <p:txBody>
          <a:bodyPr/>
          <a:lstStyle/>
          <a:p>
            <a:endParaRPr lang="en-US"/>
          </a:p>
        </p:txBody>
      </p:sp>
      <p:sp>
        <p:nvSpPr>
          <p:cNvPr id="7" name="TextBox 7"/>
          <p:cNvSpPr txBox="1"/>
          <p:nvPr/>
        </p:nvSpPr>
        <p:spPr>
          <a:xfrm>
            <a:off x="1976911" y="2946630"/>
            <a:ext cx="15439370" cy="2073203"/>
          </a:xfrm>
          <a:prstGeom prst="rect">
            <a:avLst/>
          </a:prstGeom>
        </p:spPr>
        <p:txBody>
          <a:bodyPr lIns="0" tIns="0" rIns="0" bIns="0" rtlCol="0" anchor="t">
            <a:spAutoFit/>
          </a:bodyPr>
          <a:lstStyle/>
          <a:p>
            <a:pPr algn="ctr">
              <a:lnSpc>
                <a:spcPts val="15549"/>
              </a:lnSpc>
            </a:pPr>
            <a:r>
              <a:rPr lang="en-US" sz="15549">
                <a:solidFill>
                  <a:srgbClr val="FFBD59"/>
                </a:solidFill>
                <a:latin typeface="Brittany"/>
                <a:ea typeface="Brittany"/>
                <a:cs typeface="Brittany"/>
                <a:sym typeface="Brittany"/>
              </a:rPr>
              <a:t>Retriever Roadmap</a:t>
            </a:r>
          </a:p>
        </p:txBody>
      </p:sp>
      <p:sp>
        <p:nvSpPr>
          <p:cNvPr id="8" name="TextBox 8"/>
          <p:cNvSpPr txBox="1"/>
          <p:nvPr/>
        </p:nvSpPr>
        <p:spPr>
          <a:xfrm>
            <a:off x="5020765" y="7759859"/>
            <a:ext cx="8604505" cy="1589577"/>
          </a:xfrm>
          <a:prstGeom prst="rect">
            <a:avLst/>
          </a:prstGeom>
        </p:spPr>
        <p:txBody>
          <a:bodyPr lIns="0" tIns="0" rIns="0" bIns="0" rtlCol="0" anchor="t">
            <a:spAutoFit/>
          </a:bodyPr>
          <a:lstStyle/>
          <a:p>
            <a:pPr algn="ctr">
              <a:lnSpc>
                <a:spcPts val="4260"/>
              </a:lnSpc>
            </a:pPr>
            <a:r>
              <a:rPr lang="en-US" sz="3043" spc="456">
                <a:solidFill>
                  <a:srgbClr val="000000"/>
                </a:solidFill>
                <a:latin typeface="Bebas Neue"/>
                <a:ea typeface="Bebas Neue"/>
                <a:cs typeface="Bebas Neue"/>
                <a:sym typeface="Bebas Neue"/>
              </a:rPr>
              <a:t>Dr. Laila M. Shishineh</a:t>
            </a:r>
          </a:p>
          <a:p>
            <a:pPr algn="ctr">
              <a:lnSpc>
                <a:spcPts val="4260"/>
              </a:lnSpc>
            </a:pPr>
            <a:r>
              <a:rPr lang="en-US" sz="3043" spc="456">
                <a:solidFill>
                  <a:srgbClr val="000000"/>
                </a:solidFill>
                <a:latin typeface="Bebas Neue"/>
                <a:ea typeface="Bebas Neue"/>
                <a:cs typeface="Bebas Neue"/>
                <a:sym typeface="Bebas Neue"/>
              </a:rPr>
              <a:t>Assistant Vice Provost &amp; Assistant Dean</a:t>
            </a:r>
          </a:p>
          <a:p>
            <a:pPr algn="ctr">
              <a:lnSpc>
                <a:spcPts val="4260"/>
              </a:lnSpc>
            </a:pPr>
            <a:r>
              <a:rPr lang="en-US" sz="3043" spc="456">
                <a:solidFill>
                  <a:srgbClr val="000000"/>
                </a:solidFill>
                <a:latin typeface="Bebas Neue"/>
                <a:ea typeface="Bebas Neue"/>
                <a:cs typeface="Bebas Neue"/>
                <a:sym typeface="Bebas Neue"/>
              </a:rPr>
              <a:t>Undergraduate Academic Affairs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39547" y="2810583"/>
            <a:ext cx="8838697" cy="5787764"/>
            <a:chOff x="0" y="0"/>
            <a:chExt cx="11655940" cy="7632554"/>
          </a:xfrm>
        </p:grpSpPr>
        <p:sp>
          <p:nvSpPr>
            <p:cNvPr id="3" name="Freeform 3"/>
            <p:cNvSpPr/>
            <p:nvPr/>
          </p:nvSpPr>
          <p:spPr>
            <a:xfrm>
              <a:off x="31750" y="31750"/>
              <a:ext cx="11592440" cy="7569053"/>
            </a:xfrm>
            <a:custGeom>
              <a:avLst/>
              <a:gdLst/>
              <a:ahLst/>
              <a:cxnLst/>
              <a:rect l="l" t="t" r="r" b="b"/>
              <a:pathLst>
                <a:path w="11592440" h="7569053">
                  <a:moveTo>
                    <a:pt x="11499731" y="7569053"/>
                  </a:moveTo>
                  <a:lnTo>
                    <a:pt x="92710" y="7569053"/>
                  </a:lnTo>
                  <a:cubicBezTo>
                    <a:pt x="41910" y="7569053"/>
                    <a:pt x="0" y="7527144"/>
                    <a:pt x="0" y="7476344"/>
                  </a:cubicBezTo>
                  <a:lnTo>
                    <a:pt x="0" y="92710"/>
                  </a:lnTo>
                  <a:cubicBezTo>
                    <a:pt x="0" y="41910"/>
                    <a:pt x="41910" y="0"/>
                    <a:pt x="92710" y="0"/>
                  </a:cubicBezTo>
                  <a:lnTo>
                    <a:pt x="11498460" y="0"/>
                  </a:lnTo>
                  <a:cubicBezTo>
                    <a:pt x="11549260" y="0"/>
                    <a:pt x="11591171" y="41910"/>
                    <a:pt x="11591171" y="92710"/>
                  </a:cubicBezTo>
                  <a:lnTo>
                    <a:pt x="11591171" y="7475074"/>
                  </a:lnTo>
                  <a:cubicBezTo>
                    <a:pt x="11592440" y="7527144"/>
                    <a:pt x="11550531" y="7569053"/>
                    <a:pt x="11499731" y="7569053"/>
                  </a:cubicBezTo>
                  <a:close/>
                </a:path>
              </a:pathLst>
            </a:custGeom>
            <a:solidFill>
              <a:srgbClr val="F9C041"/>
            </a:solidFill>
          </p:spPr>
          <p:txBody>
            <a:bodyPr/>
            <a:lstStyle/>
            <a:p>
              <a:endParaRPr lang="en-US"/>
            </a:p>
          </p:txBody>
        </p:sp>
        <p:sp>
          <p:nvSpPr>
            <p:cNvPr id="4" name="Freeform 4"/>
            <p:cNvSpPr/>
            <p:nvPr/>
          </p:nvSpPr>
          <p:spPr>
            <a:xfrm>
              <a:off x="0" y="0"/>
              <a:ext cx="11655940" cy="7632554"/>
            </a:xfrm>
            <a:custGeom>
              <a:avLst/>
              <a:gdLst/>
              <a:ahLst/>
              <a:cxnLst/>
              <a:rect l="l" t="t" r="r" b="b"/>
              <a:pathLst>
                <a:path w="11655940" h="7632554">
                  <a:moveTo>
                    <a:pt x="11531481" y="59690"/>
                  </a:moveTo>
                  <a:cubicBezTo>
                    <a:pt x="11567040" y="59690"/>
                    <a:pt x="11596250" y="88900"/>
                    <a:pt x="11596250" y="124460"/>
                  </a:cubicBezTo>
                  <a:lnTo>
                    <a:pt x="11596250" y="7508094"/>
                  </a:lnTo>
                  <a:cubicBezTo>
                    <a:pt x="11596250" y="7543654"/>
                    <a:pt x="11567040" y="7572864"/>
                    <a:pt x="11531481" y="7572864"/>
                  </a:cubicBezTo>
                  <a:lnTo>
                    <a:pt x="124460" y="7572864"/>
                  </a:lnTo>
                  <a:cubicBezTo>
                    <a:pt x="88900" y="7572864"/>
                    <a:pt x="59690" y="7543654"/>
                    <a:pt x="59690" y="7508094"/>
                  </a:cubicBezTo>
                  <a:lnTo>
                    <a:pt x="59690" y="124460"/>
                  </a:lnTo>
                  <a:cubicBezTo>
                    <a:pt x="59690" y="88900"/>
                    <a:pt x="88900" y="59690"/>
                    <a:pt x="124460" y="59690"/>
                  </a:cubicBezTo>
                  <a:lnTo>
                    <a:pt x="11531481" y="59690"/>
                  </a:lnTo>
                  <a:moveTo>
                    <a:pt x="11531481" y="0"/>
                  </a:moveTo>
                  <a:lnTo>
                    <a:pt x="124460" y="0"/>
                  </a:lnTo>
                  <a:cubicBezTo>
                    <a:pt x="55880" y="0"/>
                    <a:pt x="0" y="55880"/>
                    <a:pt x="0" y="124460"/>
                  </a:cubicBezTo>
                  <a:lnTo>
                    <a:pt x="0" y="7508094"/>
                  </a:lnTo>
                  <a:cubicBezTo>
                    <a:pt x="0" y="7576674"/>
                    <a:pt x="55880" y="7632554"/>
                    <a:pt x="124460" y="7632554"/>
                  </a:cubicBezTo>
                  <a:lnTo>
                    <a:pt x="11531481" y="7632554"/>
                  </a:lnTo>
                  <a:cubicBezTo>
                    <a:pt x="11600060" y="7632554"/>
                    <a:pt x="11655940" y="7576674"/>
                    <a:pt x="11655940" y="7508094"/>
                  </a:cubicBezTo>
                  <a:lnTo>
                    <a:pt x="11655940" y="124460"/>
                  </a:lnTo>
                  <a:cubicBezTo>
                    <a:pt x="11655940" y="55880"/>
                    <a:pt x="11600060" y="0"/>
                    <a:pt x="11531481" y="0"/>
                  </a:cubicBezTo>
                  <a:close/>
                </a:path>
              </a:pathLst>
            </a:custGeom>
            <a:solidFill>
              <a:srgbClr val="000000"/>
            </a:solidFill>
          </p:spPr>
          <p:txBody>
            <a:bodyPr/>
            <a:lstStyle/>
            <a:p>
              <a:endParaRPr lang="en-US"/>
            </a:p>
          </p:txBody>
        </p:sp>
      </p:grpSp>
      <p:sp>
        <p:nvSpPr>
          <p:cNvPr id="5" name="TextBox 5"/>
          <p:cNvSpPr txBox="1"/>
          <p:nvPr/>
        </p:nvSpPr>
        <p:spPr>
          <a:xfrm>
            <a:off x="660396" y="3328371"/>
            <a:ext cx="6854963" cy="1600415"/>
          </a:xfrm>
          <a:prstGeom prst="rect">
            <a:avLst/>
          </a:prstGeom>
        </p:spPr>
        <p:txBody>
          <a:bodyPr lIns="0" tIns="0" rIns="0" bIns="0" rtlCol="0" anchor="t">
            <a:spAutoFit/>
          </a:bodyPr>
          <a:lstStyle/>
          <a:p>
            <a:pPr algn="ctr">
              <a:lnSpc>
                <a:spcPts val="11883"/>
              </a:lnSpc>
            </a:pPr>
            <a:r>
              <a:rPr lang="en-US" sz="11883" b="1">
                <a:solidFill>
                  <a:srgbClr val="000000"/>
                </a:solidFill>
                <a:latin typeface="Bebas Neue Bold"/>
                <a:ea typeface="Bebas Neue Bold"/>
                <a:cs typeface="Bebas Neue Bold"/>
                <a:sym typeface="Bebas Neue Bold"/>
              </a:rPr>
              <a:t>EXPERIENCES</a:t>
            </a:r>
          </a:p>
        </p:txBody>
      </p:sp>
      <p:sp>
        <p:nvSpPr>
          <p:cNvPr id="6" name="TextBox 6"/>
          <p:cNvSpPr txBox="1"/>
          <p:nvPr/>
        </p:nvSpPr>
        <p:spPr>
          <a:xfrm>
            <a:off x="183002" y="4814485"/>
            <a:ext cx="8623819" cy="3521075"/>
          </a:xfrm>
          <a:prstGeom prst="rect">
            <a:avLst/>
          </a:prstGeom>
        </p:spPr>
        <p:txBody>
          <a:bodyPr lIns="0" tIns="0" rIns="0" bIns="0" rtlCol="0" anchor="t">
            <a:spAutoFit/>
          </a:bodyPr>
          <a:lstStyle/>
          <a:p>
            <a:pPr algn="l">
              <a:lnSpc>
                <a:spcPts val="3999"/>
              </a:lnSpc>
            </a:pPr>
            <a:r>
              <a:rPr lang="en-US" sz="2499">
                <a:solidFill>
                  <a:srgbClr val="000000"/>
                </a:solidFill>
                <a:latin typeface="Poppins"/>
                <a:ea typeface="Poppins"/>
                <a:cs typeface="Poppins"/>
                <a:sym typeface="Poppins"/>
              </a:rPr>
              <a:t>Career Center</a:t>
            </a:r>
          </a:p>
          <a:p>
            <a:pPr algn="l">
              <a:lnSpc>
                <a:spcPts val="3999"/>
              </a:lnSpc>
            </a:pPr>
            <a:r>
              <a:rPr lang="en-US" sz="2499">
                <a:solidFill>
                  <a:srgbClr val="000000"/>
                </a:solidFill>
                <a:latin typeface="Poppins"/>
                <a:ea typeface="Poppins"/>
                <a:cs typeface="Poppins"/>
                <a:sym typeface="Poppins"/>
              </a:rPr>
              <a:t>Shriver Center</a:t>
            </a:r>
          </a:p>
          <a:p>
            <a:pPr algn="l">
              <a:lnSpc>
                <a:spcPts val="3999"/>
              </a:lnSpc>
            </a:pPr>
            <a:r>
              <a:rPr lang="en-US" sz="2499">
                <a:solidFill>
                  <a:srgbClr val="000000"/>
                </a:solidFill>
                <a:latin typeface="Poppins"/>
                <a:ea typeface="Poppins"/>
                <a:cs typeface="Poppins"/>
                <a:sym typeface="Poppins"/>
              </a:rPr>
              <a:t>Education Abroad</a:t>
            </a:r>
          </a:p>
          <a:p>
            <a:pPr algn="l">
              <a:lnSpc>
                <a:spcPts val="3999"/>
              </a:lnSpc>
            </a:pPr>
            <a:r>
              <a:rPr lang="en-US" sz="2499">
                <a:solidFill>
                  <a:srgbClr val="000000"/>
                </a:solidFill>
                <a:latin typeface="Poppins"/>
                <a:ea typeface="Poppins"/>
                <a:cs typeface="Poppins"/>
                <a:sym typeface="Poppins"/>
              </a:rPr>
              <a:t>Undergraduate Research &amp; Prestigious Scholarships </a:t>
            </a:r>
          </a:p>
          <a:p>
            <a:pPr algn="l">
              <a:lnSpc>
                <a:spcPts val="3999"/>
              </a:lnSpc>
            </a:pPr>
            <a:r>
              <a:rPr lang="en-US" sz="2499">
                <a:solidFill>
                  <a:srgbClr val="000000"/>
                </a:solidFill>
                <a:latin typeface="Poppins"/>
                <a:ea typeface="Poppins"/>
                <a:cs typeface="Poppins"/>
                <a:sym typeface="Poppins"/>
              </a:rPr>
              <a:t>On Campus Employment </a:t>
            </a:r>
          </a:p>
          <a:p>
            <a:pPr algn="ctr">
              <a:lnSpc>
                <a:spcPts val="3999"/>
              </a:lnSpc>
            </a:pPr>
            <a:endParaRPr lang="en-US" sz="2499">
              <a:solidFill>
                <a:srgbClr val="000000"/>
              </a:solidFill>
              <a:latin typeface="Poppins"/>
              <a:ea typeface="Poppins"/>
              <a:cs typeface="Poppins"/>
              <a:sym typeface="Poppins"/>
            </a:endParaRPr>
          </a:p>
          <a:p>
            <a:pPr algn="l">
              <a:lnSpc>
                <a:spcPts val="3999"/>
              </a:lnSpc>
            </a:pPr>
            <a:r>
              <a:rPr lang="en-US" sz="2499">
                <a:solidFill>
                  <a:srgbClr val="000000"/>
                </a:solidFill>
                <a:latin typeface="Poppins"/>
                <a:ea typeface="Poppins"/>
                <a:cs typeface="Poppins"/>
                <a:sym typeface="Poppins"/>
              </a:rPr>
              <a:t>82% of UMBC Graduates Engage in Applied Learning</a:t>
            </a:r>
          </a:p>
        </p:txBody>
      </p:sp>
      <p:sp>
        <p:nvSpPr>
          <p:cNvPr id="7" name="TextBox 7"/>
          <p:cNvSpPr txBox="1"/>
          <p:nvPr/>
        </p:nvSpPr>
        <p:spPr>
          <a:xfrm>
            <a:off x="183002" y="1919469"/>
            <a:ext cx="7976119" cy="1189827"/>
          </a:xfrm>
          <a:prstGeom prst="rect">
            <a:avLst/>
          </a:prstGeom>
        </p:spPr>
        <p:txBody>
          <a:bodyPr lIns="0" tIns="0" rIns="0" bIns="0" rtlCol="0" anchor="t">
            <a:spAutoFit/>
          </a:bodyPr>
          <a:lstStyle/>
          <a:p>
            <a:pPr algn="ctr">
              <a:lnSpc>
                <a:spcPts val="8968"/>
              </a:lnSpc>
            </a:pPr>
            <a:r>
              <a:rPr lang="en-US" sz="8968">
                <a:solidFill>
                  <a:srgbClr val="F9C041"/>
                </a:solidFill>
                <a:latin typeface="Brittany"/>
                <a:ea typeface="Brittany"/>
                <a:cs typeface="Brittany"/>
                <a:sym typeface="Brittany"/>
              </a:rPr>
              <a:t>High Impact</a:t>
            </a:r>
          </a:p>
        </p:txBody>
      </p:sp>
      <p:sp>
        <p:nvSpPr>
          <p:cNvPr id="8" name="Freeform 8"/>
          <p:cNvSpPr/>
          <p:nvPr/>
        </p:nvSpPr>
        <p:spPr>
          <a:xfrm>
            <a:off x="-4064" y="0"/>
            <a:ext cx="18375247" cy="1564604"/>
          </a:xfrm>
          <a:custGeom>
            <a:avLst/>
            <a:gdLst/>
            <a:ahLst/>
            <a:cxnLst/>
            <a:rect l="l" t="t" r="r" b="b"/>
            <a:pathLst>
              <a:path w="18375247" h="1564604">
                <a:moveTo>
                  <a:pt x="0" y="0"/>
                </a:moveTo>
                <a:lnTo>
                  <a:pt x="18375247" y="0"/>
                </a:lnTo>
                <a:lnTo>
                  <a:pt x="18375247" y="1564604"/>
                </a:lnTo>
                <a:lnTo>
                  <a:pt x="0" y="1564604"/>
                </a:lnTo>
                <a:lnTo>
                  <a:pt x="0" y="0"/>
                </a:lnTo>
                <a:close/>
              </a:path>
            </a:pathLst>
          </a:custGeom>
          <a:blipFill>
            <a:blip r:embed="rId2"/>
            <a:stretch>
              <a:fillRect t="-227" b="-227"/>
            </a:stretch>
          </a:blipFill>
        </p:spPr>
        <p:txBody>
          <a:bodyPr/>
          <a:lstStyle/>
          <a:p>
            <a:endParaRPr lang="en-US"/>
          </a:p>
        </p:txBody>
      </p:sp>
      <p:sp>
        <p:nvSpPr>
          <p:cNvPr id="9" name="Freeform 9"/>
          <p:cNvSpPr/>
          <p:nvPr/>
        </p:nvSpPr>
        <p:spPr>
          <a:xfrm>
            <a:off x="9719782" y="3520881"/>
            <a:ext cx="7478228" cy="4367168"/>
          </a:xfrm>
          <a:custGeom>
            <a:avLst/>
            <a:gdLst/>
            <a:ahLst/>
            <a:cxnLst/>
            <a:rect l="l" t="t" r="r" b="b"/>
            <a:pathLst>
              <a:path w="7478228" h="4367168">
                <a:moveTo>
                  <a:pt x="0" y="0"/>
                </a:moveTo>
                <a:lnTo>
                  <a:pt x="7478228" y="0"/>
                </a:lnTo>
                <a:lnTo>
                  <a:pt x="7478228" y="4367168"/>
                </a:lnTo>
                <a:lnTo>
                  <a:pt x="0" y="4367168"/>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2859346" y="9570598"/>
            <a:ext cx="10599549" cy="492125"/>
          </a:xfrm>
          <a:prstGeom prst="rect">
            <a:avLst/>
          </a:prstGeom>
        </p:spPr>
        <p:txBody>
          <a:bodyPr lIns="0" tIns="0" rIns="0" bIns="0" rtlCol="0" anchor="t">
            <a:spAutoFit/>
          </a:bodyPr>
          <a:lstStyle/>
          <a:p>
            <a:pPr algn="ctr">
              <a:lnSpc>
                <a:spcPts val="3999"/>
              </a:lnSpc>
            </a:pPr>
            <a:r>
              <a:rPr lang="en-US" sz="2499" b="1">
                <a:solidFill>
                  <a:srgbClr val="000000"/>
                </a:solidFill>
                <a:latin typeface="Poppins Bold"/>
                <a:ea typeface="Poppins Bold"/>
                <a:cs typeface="Poppins Bold"/>
                <a:sym typeface="Poppins Bold"/>
              </a:rPr>
              <a:t>What will being involved on campus look like for your student??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14529" y="1957581"/>
            <a:ext cx="7444771" cy="7799819"/>
            <a:chOff x="0" y="0"/>
            <a:chExt cx="9817715" cy="10285931"/>
          </a:xfrm>
        </p:grpSpPr>
        <p:sp>
          <p:nvSpPr>
            <p:cNvPr id="3" name="Freeform 3"/>
            <p:cNvSpPr/>
            <p:nvPr/>
          </p:nvSpPr>
          <p:spPr>
            <a:xfrm>
              <a:off x="31750" y="31750"/>
              <a:ext cx="9754215" cy="10222431"/>
            </a:xfrm>
            <a:custGeom>
              <a:avLst/>
              <a:gdLst/>
              <a:ahLst/>
              <a:cxnLst/>
              <a:rect l="l" t="t" r="r" b="b"/>
              <a:pathLst>
                <a:path w="9754215" h="10222431">
                  <a:moveTo>
                    <a:pt x="9661505" y="10222431"/>
                  </a:moveTo>
                  <a:lnTo>
                    <a:pt x="92710" y="10222431"/>
                  </a:lnTo>
                  <a:cubicBezTo>
                    <a:pt x="41910" y="10222431"/>
                    <a:pt x="0" y="10180520"/>
                    <a:pt x="0" y="10129720"/>
                  </a:cubicBezTo>
                  <a:lnTo>
                    <a:pt x="0" y="92710"/>
                  </a:lnTo>
                  <a:cubicBezTo>
                    <a:pt x="0" y="41910"/>
                    <a:pt x="41910" y="0"/>
                    <a:pt x="92710" y="0"/>
                  </a:cubicBezTo>
                  <a:lnTo>
                    <a:pt x="9660235" y="0"/>
                  </a:lnTo>
                  <a:cubicBezTo>
                    <a:pt x="9711035" y="0"/>
                    <a:pt x="9752945" y="41910"/>
                    <a:pt x="9752945" y="92710"/>
                  </a:cubicBezTo>
                  <a:lnTo>
                    <a:pt x="9752945" y="10128451"/>
                  </a:lnTo>
                  <a:cubicBezTo>
                    <a:pt x="9754215" y="10180520"/>
                    <a:pt x="9712305" y="10222431"/>
                    <a:pt x="9661505" y="10222431"/>
                  </a:cubicBezTo>
                  <a:close/>
                </a:path>
              </a:pathLst>
            </a:custGeom>
            <a:solidFill>
              <a:srgbClr val="F9C041"/>
            </a:solidFill>
          </p:spPr>
          <p:txBody>
            <a:bodyPr/>
            <a:lstStyle/>
            <a:p>
              <a:endParaRPr lang="en-US"/>
            </a:p>
          </p:txBody>
        </p:sp>
        <p:sp>
          <p:nvSpPr>
            <p:cNvPr id="4" name="Freeform 4"/>
            <p:cNvSpPr/>
            <p:nvPr/>
          </p:nvSpPr>
          <p:spPr>
            <a:xfrm>
              <a:off x="0" y="0"/>
              <a:ext cx="9817715" cy="10285931"/>
            </a:xfrm>
            <a:custGeom>
              <a:avLst/>
              <a:gdLst/>
              <a:ahLst/>
              <a:cxnLst/>
              <a:rect l="l" t="t" r="r" b="b"/>
              <a:pathLst>
                <a:path w="9817715" h="10285931">
                  <a:moveTo>
                    <a:pt x="9693255" y="59690"/>
                  </a:moveTo>
                  <a:cubicBezTo>
                    <a:pt x="9728815" y="59690"/>
                    <a:pt x="9758025" y="88900"/>
                    <a:pt x="9758025" y="124460"/>
                  </a:cubicBezTo>
                  <a:lnTo>
                    <a:pt x="9758025" y="10161471"/>
                  </a:lnTo>
                  <a:cubicBezTo>
                    <a:pt x="9758025" y="10197031"/>
                    <a:pt x="9728815" y="10226241"/>
                    <a:pt x="9693255" y="10226241"/>
                  </a:cubicBezTo>
                  <a:lnTo>
                    <a:pt x="124460" y="10226241"/>
                  </a:lnTo>
                  <a:cubicBezTo>
                    <a:pt x="88900" y="10226241"/>
                    <a:pt x="59690" y="10197031"/>
                    <a:pt x="59690" y="10161471"/>
                  </a:cubicBezTo>
                  <a:lnTo>
                    <a:pt x="59690" y="124460"/>
                  </a:lnTo>
                  <a:cubicBezTo>
                    <a:pt x="59690" y="88900"/>
                    <a:pt x="88900" y="59690"/>
                    <a:pt x="124460" y="59690"/>
                  </a:cubicBezTo>
                  <a:lnTo>
                    <a:pt x="9693255" y="59690"/>
                  </a:lnTo>
                  <a:moveTo>
                    <a:pt x="9693255" y="0"/>
                  </a:moveTo>
                  <a:lnTo>
                    <a:pt x="124460" y="0"/>
                  </a:lnTo>
                  <a:cubicBezTo>
                    <a:pt x="55880" y="0"/>
                    <a:pt x="0" y="55880"/>
                    <a:pt x="0" y="124460"/>
                  </a:cubicBezTo>
                  <a:lnTo>
                    <a:pt x="0" y="10161471"/>
                  </a:lnTo>
                  <a:cubicBezTo>
                    <a:pt x="0" y="10230051"/>
                    <a:pt x="55880" y="10285931"/>
                    <a:pt x="124460" y="10285931"/>
                  </a:cubicBezTo>
                  <a:lnTo>
                    <a:pt x="9693255" y="10285931"/>
                  </a:lnTo>
                  <a:cubicBezTo>
                    <a:pt x="9761835" y="10285931"/>
                    <a:pt x="9817715" y="10230051"/>
                    <a:pt x="9817715" y="10161471"/>
                  </a:cubicBezTo>
                  <a:lnTo>
                    <a:pt x="9817715" y="124460"/>
                  </a:lnTo>
                  <a:cubicBezTo>
                    <a:pt x="9817715" y="55880"/>
                    <a:pt x="9761835" y="0"/>
                    <a:pt x="9693255" y="0"/>
                  </a:cubicBezTo>
                  <a:close/>
                </a:path>
              </a:pathLst>
            </a:custGeom>
            <a:solidFill>
              <a:srgbClr val="000000"/>
            </a:solidFill>
          </p:spPr>
          <p:txBody>
            <a:bodyPr/>
            <a:lstStyle/>
            <a:p>
              <a:endParaRPr lang="en-US"/>
            </a:p>
          </p:txBody>
        </p:sp>
      </p:grpSp>
      <p:sp>
        <p:nvSpPr>
          <p:cNvPr id="5" name="AutoShape 5"/>
          <p:cNvSpPr/>
          <p:nvPr/>
        </p:nvSpPr>
        <p:spPr>
          <a:xfrm rot="4300">
            <a:off x="944486" y="5593070"/>
            <a:ext cx="7614211" cy="0"/>
          </a:xfrm>
          <a:prstGeom prst="line">
            <a:avLst/>
          </a:prstGeom>
          <a:ln w="19050" cap="flat">
            <a:solidFill>
              <a:srgbClr val="000000"/>
            </a:solidFill>
            <a:prstDash val="solid"/>
            <a:headEnd type="none" w="sm" len="sm"/>
            <a:tailEnd type="none" w="sm" len="sm"/>
          </a:ln>
        </p:spPr>
        <p:txBody>
          <a:bodyPr/>
          <a:lstStyle/>
          <a:p>
            <a:endParaRPr lang="en-US"/>
          </a:p>
        </p:txBody>
      </p:sp>
      <p:sp>
        <p:nvSpPr>
          <p:cNvPr id="6" name="Freeform 6"/>
          <p:cNvSpPr/>
          <p:nvPr/>
        </p:nvSpPr>
        <p:spPr>
          <a:xfrm>
            <a:off x="-4064" y="0"/>
            <a:ext cx="18375247" cy="1564604"/>
          </a:xfrm>
          <a:custGeom>
            <a:avLst/>
            <a:gdLst/>
            <a:ahLst/>
            <a:cxnLst/>
            <a:rect l="l" t="t" r="r" b="b"/>
            <a:pathLst>
              <a:path w="18375247" h="1564604">
                <a:moveTo>
                  <a:pt x="0" y="0"/>
                </a:moveTo>
                <a:lnTo>
                  <a:pt x="18375247" y="0"/>
                </a:lnTo>
                <a:lnTo>
                  <a:pt x="18375247" y="1564604"/>
                </a:lnTo>
                <a:lnTo>
                  <a:pt x="0" y="1564604"/>
                </a:lnTo>
                <a:lnTo>
                  <a:pt x="0" y="0"/>
                </a:lnTo>
                <a:close/>
              </a:path>
            </a:pathLst>
          </a:custGeom>
          <a:blipFill>
            <a:blip r:embed="rId2"/>
            <a:stretch>
              <a:fillRect t="-227" b="-227"/>
            </a:stretch>
          </a:blipFill>
        </p:spPr>
        <p:txBody>
          <a:bodyPr/>
          <a:lstStyle/>
          <a:p>
            <a:endParaRPr lang="en-US"/>
          </a:p>
        </p:txBody>
      </p:sp>
      <p:sp>
        <p:nvSpPr>
          <p:cNvPr id="7" name="AutoShape 7"/>
          <p:cNvSpPr/>
          <p:nvPr/>
        </p:nvSpPr>
        <p:spPr>
          <a:xfrm rot="4300">
            <a:off x="944486" y="8109792"/>
            <a:ext cx="7614211" cy="0"/>
          </a:xfrm>
          <a:prstGeom prst="line">
            <a:avLst/>
          </a:prstGeom>
          <a:ln w="19050" cap="flat">
            <a:solidFill>
              <a:srgbClr val="000000"/>
            </a:solidFill>
            <a:prstDash val="solid"/>
            <a:headEnd type="none" w="sm" len="sm"/>
            <a:tailEnd type="none" w="sm" len="sm"/>
          </a:ln>
        </p:spPr>
        <p:txBody>
          <a:bodyPr/>
          <a:lstStyle/>
          <a:p>
            <a:endParaRPr lang="en-US"/>
          </a:p>
        </p:txBody>
      </p:sp>
      <p:sp>
        <p:nvSpPr>
          <p:cNvPr id="8" name="Freeform 8"/>
          <p:cNvSpPr/>
          <p:nvPr/>
        </p:nvSpPr>
        <p:spPr>
          <a:xfrm>
            <a:off x="11354397" y="2206677"/>
            <a:ext cx="4365035" cy="4365035"/>
          </a:xfrm>
          <a:custGeom>
            <a:avLst/>
            <a:gdLst/>
            <a:ahLst/>
            <a:cxnLst/>
            <a:rect l="l" t="t" r="r" b="b"/>
            <a:pathLst>
              <a:path w="4365035" h="4365035">
                <a:moveTo>
                  <a:pt x="0" y="0"/>
                </a:moveTo>
                <a:lnTo>
                  <a:pt x="4365035" y="0"/>
                </a:lnTo>
                <a:lnTo>
                  <a:pt x="4365035" y="4365034"/>
                </a:lnTo>
                <a:lnTo>
                  <a:pt x="0" y="4365034"/>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775891" y="3359098"/>
            <a:ext cx="3483950" cy="1597240"/>
          </a:xfrm>
          <a:prstGeom prst="rect">
            <a:avLst/>
          </a:prstGeom>
        </p:spPr>
        <p:txBody>
          <a:bodyPr lIns="0" tIns="0" rIns="0" bIns="0" rtlCol="0" anchor="t">
            <a:spAutoFit/>
          </a:bodyPr>
          <a:lstStyle/>
          <a:p>
            <a:pPr algn="l">
              <a:lnSpc>
                <a:spcPts val="11883"/>
              </a:lnSpc>
            </a:pPr>
            <a:r>
              <a:rPr lang="en-US" sz="11883" b="1">
                <a:solidFill>
                  <a:srgbClr val="000000"/>
                </a:solidFill>
                <a:latin typeface="Bebas Neue Bold"/>
                <a:ea typeface="Bebas Neue Bold"/>
                <a:cs typeface="Bebas Neue Bold"/>
                <a:sym typeface="Bebas Neue Bold"/>
              </a:rPr>
              <a:t>100+</a:t>
            </a:r>
          </a:p>
        </p:txBody>
      </p:sp>
      <p:sp>
        <p:nvSpPr>
          <p:cNvPr id="10" name="TextBox 10"/>
          <p:cNvSpPr txBox="1"/>
          <p:nvPr/>
        </p:nvSpPr>
        <p:spPr>
          <a:xfrm>
            <a:off x="903913" y="6064557"/>
            <a:ext cx="3483950" cy="1597240"/>
          </a:xfrm>
          <a:prstGeom prst="rect">
            <a:avLst/>
          </a:prstGeom>
        </p:spPr>
        <p:txBody>
          <a:bodyPr lIns="0" tIns="0" rIns="0" bIns="0" rtlCol="0" anchor="t">
            <a:spAutoFit/>
          </a:bodyPr>
          <a:lstStyle/>
          <a:p>
            <a:pPr algn="l">
              <a:lnSpc>
                <a:spcPts val="11883"/>
              </a:lnSpc>
            </a:pPr>
            <a:r>
              <a:rPr lang="en-US" sz="11883" b="1">
                <a:solidFill>
                  <a:srgbClr val="000000"/>
                </a:solidFill>
                <a:latin typeface="Bebas Neue Bold"/>
                <a:ea typeface="Bebas Neue Bold"/>
                <a:cs typeface="Bebas Neue Bold"/>
                <a:sym typeface="Bebas Neue Bold"/>
              </a:rPr>
              <a:t>250+</a:t>
            </a:r>
          </a:p>
        </p:txBody>
      </p:sp>
      <p:sp>
        <p:nvSpPr>
          <p:cNvPr id="11" name="TextBox 11"/>
          <p:cNvSpPr txBox="1"/>
          <p:nvPr/>
        </p:nvSpPr>
        <p:spPr>
          <a:xfrm>
            <a:off x="4999019" y="3359098"/>
            <a:ext cx="3483950" cy="1597240"/>
          </a:xfrm>
          <a:prstGeom prst="rect">
            <a:avLst/>
          </a:prstGeom>
        </p:spPr>
        <p:txBody>
          <a:bodyPr lIns="0" tIns="0" rIns="0" bIns="0" rtlCol="0" anchor="t">
            <a:spAutoFit/>
          </a:bodyPr>
          <a:lstStyle/>
          <a:p>
            <a:pPr algn="l">
              <a:lnSpc>
                <a:spcPts val="11883"/>
              </a:lnSpc>
            </a:pPr>
            <a:r>
              <a:rPr lang="en-US" sz="11883" b="1">
                <a:solidFill>
                  <a:srgbClr val="000000"/>
                </a:solidFill>
                <a:latin typeface="Bebas Neue Bold"/>
                <a:ea typeface="Bebas Neue Bold"/>
                <a:cs typeface="Bebas Neue Bold"/>
                <a:sym typeface="Bebas Neue Bold"/>
              </a:rPr>
              <a:t>17:1</a:t>
            </a:r>
          </a:p>
        </p:txBody>
      </p:sp>
      <p:sp>
        <p:nvSpPr>
          <p:cNvPr id="12" name="TextBox 12"/>
          <p:cNvSpPr txBox="1"/>
          <p:nvPr/>
        </p:nvSpPr>
        <p:spPr>
          <a:xfrm>
            <a:off x="5202614" y="5882629"/>
            <a:ext cx="3483950" cy="1597240"/>
          </a:xfrm>
          <a:prstGeom prst="rect">
            <a:avLst/>
          </a:prstGeom>
        </p:spPr>
        <p:txBody>
          <a:bodyPr lIns="0" tIns="0" rIns="0" bIns="0" rtlCol="0" anchor="t">
            <a:spAutoFit/>
          </a:bodyPr>
          <a:lstStyle/>
          <a:p>
            <a:pPr algn="l">
              <a:lnSpc>
                <a:spcPts val="11883"/>
              </a:lnSpc>
            </a:pPr>
            <a:r>
              <a:rPr lang="en-US" sz="11883" b="1">
                <a:solidFill>
                  <a:srgbClr val="000000"/>
                </a:solidFill>
                <a:latin typeface="Bebas Neue Bold"/>
                <a:ea typeface="Bebas Neue Bold"/>
                <a:cs typeface="Bebas Neue Bold"/>
                <a:sym typeface="Bebas Neue Bold"/>
              </a:rPr>
              <a:t>59</a:t>
            </a:r>
          </a:p>
        </p:txBody>
      </p:sp>
      <p:sp>
        <p:nvSpPr>
          <p:cNvPr id="13" name="TextBox 13"/>
          <p:cNvSpPr txBox="1"/>
          <p:nvPr/>
        </p:nvSpPr>
        <p:spPr>
          <a:xfrm>
            <a:off x="903913" y="4794585"/>
            <a:ext cx="3355928" cy="478156"/>
          </a:xfrm>
          <a:prstGeom prst="rect">
            <a:avLst/>
          </a:prstGeom>
        </p:spPr>
        <p:txBody>
          <a:bodyPr lIns="0" tIns="0" rIns="0" bIns="0" rtlCol="0" anchor="t">
            <a:spAutoFit/>
          </a:bodyPr>
          <a:lstStyle/>
          <a:p>
            <a:pPr algn="l">
              <a:lnSpc>
                <a:spcPts val="3839"/>
              </a:lnSpc>
            </a:pPr>
            <a:r>
              <a:rPr lang="en-US" sz="2399">
                <a:solidFill>
                  <a:srgbClr val="000000"/>
                </a:solidFill>
                <a:latin typeface="Poppins"/>
                <a:ea typeface="Poppins"/>
                <a:cs typeface="Poppins"/>
                <a:sym typeface="Poppins"/>
              </a:rPr>
              <a:t>Majors &amp; Programs</a:t>
            </a:r>
          </a:p>
        </p:txBody>
      </p:sp>
      <p:sp>
        <p:nvSpPr>
          <p:cNvPr id="14" name="TextBox 14"/>
          <p:cNvSpPr txBox="1"/>
          <p:nvPr/>
        </p:nvSpPr>
        <p:spPr>
          <a:xfrm>
            <a:off x="903913" y="7365569"/>
            <a:ext cx="3483950" cy="478156"/>
          </a:xfrm>
          <a:prstGeom prst="rect">
            <a:avLst/>
          </a:prstGeom>
        </p:spPr>
        <p:txBody>
          <a:bodyPr lIns="0" tIns="0" rIns="0" bIns="0" rtlCol="0" anchor="t">
            <a:spAutoFit/>
          </a:bodyPr>
          <a:lstStyle/>
          <a:p>
            <a:pPr algn="l">
              <a:lnSpc>
                <a:spcPts val="3839"/>
              </a:lnSpc>
            </a:pPr>
            <a:r>
              <a:rPr lang="en-US" sz="2399">
                <a:solidFill>
                  <a:srgbClr val="000000"/>
                </a:solidFill>
                <a:latin typeface="Poppins"/>
                <a:ea typeface="Poppins"/>
                <a:cs typeface="Poppins"/>
                <a:sym typeface="Poppins"/>
              </a:rPr>
              <a:t>Student Organizations</a:t>
            </a:r>
          </a:p>
        </p:txBody>
      </p:sp>
      <p:sp>
        <p:nvSpPr>
          <p:cNvPr id="15" name="TextBox 15"/>
          <p:cNvSpPr txBox="1"/>
          <p:nvPr/>
        </p:nvSpPr>
        <p:spPr>
          <a:xfrm>
            <a:off x="4999019" y="4794585"/>
            <a:ext cx="3635425" cy="478156"/>
          </a:xfrm>
          <a:prstGeom prst="rect">
            <a:avLst/>
          </a:prstGeom>
        </p:spPr>
        <p:txBody>
          <a:bodyPr lIns="0" tIns="0" rIns="0" bIns="0" rtlCol="0" anchor="t">
            <a:spAutoFit/>
          </a:bodyPr>
          <a:lstStyle/>
          <a:p>
            <a:pPr algn="l">
              <a:lnSpc>
                <a:spcPts val="3839"/>
              </a:lnSpc>
            </a:pPr>
            <a:r>
              <a:rPr lang="en-US" sz="2399">
                <a:solidFill>
                  <a:srgbClr val="000000"/>
                </a:solidFill>
                <a:latin typeface="Poppins"/>
                <a:ea typeface="Poppins"/>
                <a:cs typeface="Poppins"/>
                <a:sym typeface="Poppins"/>
              </a:rPr>
              <a:t>Student to Faculty Ratio</a:t>
            </a:r>
          </a:p>
        </p:txBody>
      </p:sp>
      <p:sp>
        <p:nvSpPr>
          <p:cNvPr id="16" name="TextBox 16"/>
          <p:cNvSpPr txBox="1"/>
          <p:nvPr/>
        </p:nvSpPr>
        <p:spPr>
          <a:xfrm>
            <a:off x="5286825" y="7365569"/>
            <a:ext cx="3315528" cy="478156"/>
          </a:xfrm>
          <a:prstGeom prst="rect">
            <a:avLst/>
          </a:prstGeom>
        </p:spPr>
        <p:txBody>
          <a:bodyPr lIns="0" tIns="0" rIns="0" bIns="0" rtlCol="0" anchor="t">
            <a:spAutoFit/>
          </a:bodyPr>
          <a:lstStyle/>
          <a:p>
            <a:pPr algn="l">
              <a:lnSpc>
                <a:spcPts val="3839"/>
              </a:lnSpc>
            </a:pPr>
            <a:r>
              <a:rPr lang="en-US" sz="2399">
                <a:solidFill>
                  <a:srgbClr val="000000"/>
                </a:solidFill>
                <a:latin typeface="Poppins"/>
                <a:ea typeface="Poppins"/>
                <a:cs typeface="Poppins"/>
                <a:sym typeface="Poppins"/>
              </a:rPr>
              <a:t>Years Old</a:t>
            </a:r>
          </a:p>
        </p:txBody>
      </p:sp>
      <p:sp>
        <p:nvSpPr>
          <p:cNvPr id="17" name="TextBox 17"/>
          <p:cNvSpPr txBox="1"/>
          <p:nvPr/>
        </p:nvSpPr>
        <p:spPr>
          <a:xfrm>
            <a:off x="10253129" y="6650880"/>
            <a:ext cx="6538445" cy="2708275"/>
          </a:xfrm>
          <a:prstGeom prst="rect">
            <a:avLst/>
          </a:prstGeom>
        </p:spPr>
        <p:txBody>
          <a:bodyPr lIns="0" tIns="0" rIns="0" bIns="0" rtlCol="0" anchor="t">
            <a:spAutoFit/>
          </a:bodyPr>
          <a:lstStyle/>
          <a:p>
            <a:pPr algn="ctr">
              <a:lnSpc>
                <a:spcPts val="3200"/>
              </a:lnSpc>
            </a:pPr>
            <a:r>
              <a:rPr lang="en-US" sz="2000">
                <a:solidFill>
                  <a:srgbClr val="000000"/>
                </a:solidFill>
                <a:latin typeface="Poppins"/>
                <a:ea typeface="Poppins"/>
                <a:cs typeface="Poppins"/>
                <a:sym typeface="Poppins"/>
              </a:rPr>
              <a:t>We are all here to help and we want to each one of your students succeed at UMBC! </a:t>
            </a:r>
          </a:p>
          <a:p>
            <a:pPr algn="ctr">
              <a:lnSpc>
                <a:spcPts val="2400"/>
              </a:lnSpc>
            </a:pPr>
            <a:endParaRPr lang="en-US" sz="2000">
              <a:solidFill>
                <a:srgbClr val="000000"/>
              </a:solidFill>
              <a:latin typeface="Poppins"/>
              <a:ea typeface="Poppins"/>
              <a:cs typeface="Poppins"/>
              <a:sym typeface="Poppins"/>
            </a:endParaRPr>
          </a:p>
          <a:p>
            <a:pPr algn="ctr">
              <a:lnSpc>
                <a:spcPts val="3200"/>
              </a:lnSpc>
            </a:pPr>
            <a:r>
              <a:rPr lang="en-US" sz="2000">
                <a:solidFill>
                  <a:srgbClr val="000000"/>
                </a:solidFill>
                <a:latin typeface="Poppins"/>
                <a:ea typeface="Poppins"/>
                <a:cs typeface="Poppins"/>
                <a:sym typeface="Poppins"/>
              </a:rPr>
              <a:t>Encourage students to show up, check their email, ask questions, be responsible (for successes and struggles), and remind them just how many people (and one great doggo) are here to help them! </a:t>
            </a:r>
          </a:p>
        </p:txBody>
      </p:sp>
      <p:sp>
        <p:nvSpPr>
          <p:cNvPr id="18" name="TextBox 18"/>
          <p:cNvSpPr txBox="1"/>
          <p:nvPr/>
        </p:nvSpPr>
        <p:spPr>
          <a:xfrm>
            <a:off x="657372" y="2085208"/>
            <a:ext cx="7710556" cy="826215"/>
          </a:xfrm>
          <a:prstGeom prst="rect">
            <a:avLst/>
          </a:prstGeom>
        </p:spPr>
        <p:txBody>
          <a:bodyPr lIns="0" tIns="0" rIns="0" bIns="0" rtlCol="0" anchor="t">
            <a:spAutoFit/>
          </a:bodyPr>
          <a:lstStyle/>
          <a:p>
            <a:pPr algn="ctr">
              <a:lnSpc>
                <a:spcPts val="6286"/>
              </a:lnSpc>
            </a:pPr>
            <a:r>
              <a:rPr lang="en-US" sz="6286">
                <a:solidFill>
                  <a:srgbClr val="F9C041"/>
                </a:solidFill>
                <a:latin typeface="Brittany"/>
                <a:ea typeface="Brittany"/>
                <a:cs typeface="Brittany"/>
                <a:sym typeface="Brittany"/>
              </a:rPr>
              <a:t>The UMBC Community</a:t>
            </a:r>
          </a:p>
        </p:txBody>
      </p:sp>
      <p:sp>
        <p:nvSpPr>
          <p:cNvPr id="19" name="TextBox 19"/>
          <p:cNvSpPr txBox="1"/>
          <p:nvPr/>
        </p:nvSpPr>
        <p:spPr>
          <a:xfrm>
            <a:off x="1495710" y="8333630"/>
            <a:ext cx="6033880" cy="1449706"/>
          </a:xfrm>
          <a:prstGeom prst="rect">
            <a:avLst/>
          </a:prstGeom>
        </p:spPr>
        <p:txBody>
          <a:bodyPr lIns="0" tIns="0" rIns="0" bIns="0" rtlCol="0" anchor="t">
            <a:spAutoFit/>
          </a:bodyPr>
          <a:lstStyle/>
          <a:p>
            <a:pPr algn="ctr">
              <a:lnSpc>
                <a:spcPts val="3839"/>
              </a:lnSpc>
            </a:pPr>
            <a:r>
              <a:rPr lang="en-US" sz="2399" b="1">
                <a:solidFill>
                  <a:srgbClr val="000000"/>
                </a:solidFill>
                <a:latin typeface="Poppins Bold"/>
                <a:ea typeface="Poppins Bold"/>
                <a:cs typeface="Poppins Bold"/>
                <a:sym typeface="Poppins Bold"/>
              </a:rPr>
              <a:t>Mascot: </a:t>
            </a:r>
            <a:r>
              <a:rPr lang="en-US" sz="2399">
                <a:solidFill>
                  <a:srgbClr val="000000"/>
                </a:solidFill>
                <a:latin typeface="Poppins"/>
                <a:ea typeface="Poppins"/>
                <a:cs typeface="Poppins"/>
                <a:sym typeface="Poppins"/>
              </a:rPr>
              <a:t>Chesapeake Bay Retriever</a:t>
            </a:r>
          </a:p>
          <a:p>
            <a:pPr algn="ctr">
              <a:lnSpc>
                <a:spcPts val="3839"/>
              </a:lnSpc>
            </a:pPr>
            <a:r>
              <a:rPr lang="en-US" sz="2399" b="1">
                <a:solidFill>
                  <a:srgbClr val="000000"/>
                </a:solidFill>
                <a:latin typeface="Poppins Bold"/>
                <a:ea typeface="Poppins Bold"/>
                <a:cs typeface="Poppins Bold"/>
                <a:sym typeface="Poppins Bold"/>
              </a:rPr>
              <a:t>Name: </a:t>
            </a:r>
            <a:r>
              <a:rPr lang="en-US" sz="2399">
                <a:solidFill>
                  <a:srgbClr val="000000"/>
                </a:solidFill>
                <a:latin typeface="Poppins"/>
                <a:ea typeface="Poppins"/>
                <a:cs typeface="Poppins"/>
                <a:sym typeface="Poppins"/>
              </a:rPr>
              <a:t>True Grit </a:t>
            </a:r>
          </a:p>
          <a:p>
            <a:pPr algn="ctr">
              <a:lnSpc>
                <a:spcPts val="3839"/>
              </a:lnSpc>
            </a:pPr>
            <a:r>
              <a:rPr lang="en-US" sz="2399" b="1">
                <a:solidFill>
                  <a:srgbClr val="000000"/>
                </a:solidFill>
                <a:latin typeface="Poppins Bold"/>
                <a:ea typeface="Poppins Bold"/>
                <a:cs typeface="Poppins Bold"/>
                <a:sym typeface="Poppins Bold"/>
              </a:rPr>
              <a:t>School Colors: </a:t>
            </a:r>
            <a:r>
              <a:rPr lang="en-US" sz="2399">
                <a:solidFill>
                  <a:srgbClr val="000000"/>
                </a:solidFill>
                <a:latin typeface="Poppins"/>
                <a:ea typeface="Poppins"/>
                <a:cs typeface="Poppins"/>
                <a:sym typeface="Poppins"/>
              </a:rPr>
              <a:t>Black &amp; Gold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017">
            <a:off x="1028704" y="8439495"/>
            <a:ext cx="16230603" cy="0"/>
          </a:xfrm>
          <a:prstGeom prst="line">
            <a:avLst/>
          </a:prstGeom>
          <a:ln w="19050" cap="flat">
            <a:solidFill>
              <a:srgbClr val="000000"/>
            </a:solidFill>
            <a:prstDash val="solid"/>
            <a:headEnd type="none" w="sm" len="sm"/>
            <a:tailEnd type="none" w="sm" len="sm"/>
          </a:ln>
        </p:spPr>
        <p:txBody>
          <a:bodyPr/>
          <a:lstStyle/>
          <a:p>
            <a:endParaRPr lang="en-US"/>
          </a:p>
        </p:txBody>
      </p:sp>
      <p:sp>
        <p:nvSpPr>
          <p:cNvPr id="3" name="AutoShape 3"/>
          <p:cNvSpPr/>
          <p:nvPr/>
        </p:nvSpPr>
        <p:spPr>
          <a:xfrm rot="2017">
            <a:off x="1028704" y="1797738"/>
            <a:ext cx="16230603" cy="0"/>
          </a:xfrm>
          <a:prstGeom prst="line">
            <a:avLst/>
          </a:prstGeom>
          <a:ln w="19050" cap="flat">
            <a:solidFill>
              <a:srgbClr val="000000"/>
            </a:solidFill>
            <a:prstDash val="solid"/>
            <a:headEnd type="none" w="sm" len="sm"/>
            <a:tailEnd type="none" w="sm" len="sm"/>
          </a:ln>
        </p:spPr>
        <p:txBody>
          <a:bodyPr/>
          <a:lstStyle/>
          <a:p>
            <a:endParaRPr lang="en-US"/>
          </a:p>
        </p:txBody>
      </p:sp>
      <p:sp>
        <p:nvSpPr>
          <p:cNvPr id="4" name="Freeform 4"/>
          <p:cNvSpPr/>
          <p:nvPr/>
        </p:nvSpPr>
        <p:spPr>
          <a:xfrm>
            <a:off x="-4064" y="0"/>
            <a:ext cx="18375247" cy="1564604"/>
          </a:xfrm>
          <a:custGeom>
            <a:avLst/>
            <a:gdLst/>
            <a:ahLst/>
            <a:cxnLst/>
            <a:rect l="l" t="t" r="r" b="b"/>
            <a:pathLst>
              <a:path w="18375247" h="1564604">
                <a:moveTo>
                  <a:pt x="0" y="0"/>
                </a:moveTo>
                <a:lnTo>
                  <a:pt x="18375247" y="0"/>
                </a:lnTo>
                <a:lnTo>
                  <a:pt x="18375247" y="1564604"/>
                </a:lnTo>
                <a:lnTo>
                  <a:pt x="0" y="1564604"/>
                </a:lnTo>
                <a:lnTo>
                  <a:pt x="0" y="0"/>
                </a:lnTo>
                <a:close/>
              </a:path>
            </a:pathLst>
          </a:custGeom>
          <a:blipFill>
            <a:blip r:embed="rId2"/>
            <a:stretch>
              <a:fillRect t="-227" b="-227"/>
            </a:stretch>
          </a:blipFill>
        </p:spPr>
        <p:txBody>
          <a:bodyPr/>
          <a:lstStyle/>
          <a:p>
            <a:endParaRPr lang="en-US"/>
          </a:p>
        </p:txBody>
      </p:sp>
      <p:sp>
        <p:nvSpPr>
          <p:cNvPr id="5" name="Freeform 5"/>
          <p:cNvSpPr/>
          <p:nvPr/>
        </p:nvSpPr>
        <p:spPr>
          <a:xfrm>
            <a:off x="762000" y="2050151"/>
            <a:ext cx="1863161" cy="1919620"/>
          </a:xfrm>
          <a:custGeom>
            <a:avLst/>
            <a:gdLst/>
            <a:ahLst/>
            <a:cxnLst/>
            <a:rect l="l" t="t" r="r" b="b"/>
            <a:pathLst>
              <a:path w="1863161" h="1919620">
                <a:moveTo>
                  <a:pt x="0" y="0"/>
                </a:moveTo>
                <a:lnTo>
                  <a:pt x="1863161" y="0"/>
                </a:lnTo>
                <a:lnTo>
                  <a:pt x="1863161" y="1919620"/>
                </a:lnTo>
                <a:lnTo>
                  <a:pt x="0" y="191962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028700" y="8870950"/>
            <a:ext cx="4077715" cy="542925"/>
          </a:xfrm>
          <a:prstGeom prst="rect">
            <a:avLst/>
          </a:prstGeom>
        </p:spPr>
        <p:txBody>
          <a:bodyPr lIns="0" tIns="0" rIns="0" bIns="0" rtlCol="0" anchor="t">
            <a:spAutoFit/>
          </a:bodyPr>
          <a:lstStyle/>
          <a:p>
            <a:pPr algn="l">
              <a:lnSpc>
                <a:spcPts val="4200"/>
              </a:lnSpc>
            </a:pPr>
            <a:r>
              <a:rPr lang="en-US" sz="3000">
                <a:solidFill>
                  <a:srgbClr val="000000"/>
                </a:solidFill>
                <a:latin typeface="Poppins"/>
                <a:ea typeface="Poppins"/>
                <a:cs typeface="Poppins"/>
                <a:sym typeface="Poppins"/>
              </a:rPr>
              <a:t>(410) 455 - 3737</a:t>
            </a:r>
          </a:p>
        </p:txBody>
      </p:sp>
      <p:sp>
        <p:nvSpPr>
          <p:cNvPr id="7" name="TextBox 7"/>
          <p:cNvSpPr txBox="1"/>
          <p:nvPr/>
        </p:nvSpPr>
        <p:spPr>
          <a:xfrm>
            <a:off x="6067009" y="8870950"/>
            <a:ext cx="6153981" cy="542925"/>
          </a:xfrm>
          <a:prstGeom prst="rect">
            <a:avLst/>
          </a:prstGeom>
        </p:spPr>
        <p:txBody>
          <a:bodyPr lIns="0" tIns="0" rIns="0" bIns="0" rtlCol="0" anchor="t">
            <a:spAutoFit/>
          </a:bodyPr>
          <a:lstStyle/>
          <a:p>
            <a:pPr algn="ctr">
              <a:lnSpc>
                <a:spcPts val="4200"/>
              </a:lnSpc>
            </a:pPr>
            <a:r>
              <a:rPr lang="en-US" sz="3000">
                <a:solidFill>
                  <a:srgbClr val="000000"/>
                </a:solidFill>
                <a:latin typeface="Poppins"/>
                <a:ea typeface="Poppins"/>
                <a:cs typeface="Poppins"/>
                <a:sym typeface="Poppins"/>
              </a:rPr>
              <a:t>lailams@umbc.edu</a:t>
            </a:r>
          </a:p>
        </p:txBody>
      </p:sp>
      <p:sp>
        <p:nvSpPr>
          <p:cNvPr id="8" name="TextBox 8"/>
          <p:cNvSpPr txBox="1"/>
          <p:nvPr/>
        </p:nvSpPr>
        <p:spPr>
          <a:xfrm>
            <a:off x="13181585" y="8880475"/>
            <a:ext cx="4077715" cy="523876"/>
          </a:xfrm>
          <a:prstGeom prst="rect">
            <a:avLst/>
          </a:prstGeom>
        </p:spPr>
        <p:txBody>
          <a:bodyPr lIns="0" tIns="0" rIns="0" bIns="0" rtlCol="0" anchor="t">
            <a:spAutoFit/>
          </a:bodyPr>
          <a:lstStyle/>
          <a:p>
            <a:pPr algn="r">
              <a:lnSpc>
                <a:spcPts val="4199"/>
              </a:lnSpc>
            </a:pPr>
            <a:r>
              <a:rPr lang="en-US" sz="2999">
                <a:solidFill>
                  <a:srgbClr val="000000"/>
                </a:solidFill>
                <a:latin typeface="Poppins"/>
                <a:ea typeface="Poppins"/>
                <a:cs typeface="Poppins"/>
                <a:sym typeface="Poppins"/>
              </a:rPr>
              <a:t>aetp.umbc.edu </a:t>
            </a:r>
          </a:p>
        </p:txBody>
      </p:sp>
      <p:sp>
        <p:nvSpPr>
          <p:cNvPr id="9" name="TextBox 9"/>
          <p:cNvSpPr txBox="1"/>
          <p:nvPr/>
        </p:nvSpPr>
        <p:spPr>
          <a:xfrm>
            <a:off x="1028700" y="4065138"/>
            <a:ext cx="16443374" cy="3206750"/>
          </a:xfrm>
          <a:prstGeom prst="rect">
            <a:avLst/>
          </a:prstGeom>
        </p:spPr>
        <p:txBody>
          <a:bodyPr lIns="0" tIns="0" rIns="0" bIns="0" rtlCol="0" anchor="t">
            <a:spAutoFit/>
          </a:bodyPr>
          <a:lstStyle/>
          <a:p>
            <a:pPr algn="ctr">
              <a:lnSpc>
                <a:spcPts val="11200"/>
              </a:lnSpc>
            </a:pPr>
            <a:r>
              <a:rPr lang="en-US" sz="8000" b="1">
                <a:solidFill>
                  <a:srgbClr val="000000"/>
                </a:solidFill>
                <a:latin typeface="Bebas Neue Bold"/>
                <a:ea typeface="Bebas Neue Bold"/>
                <a:cs typeface="Bebas Neue Bold"/>
                <a:sym typeface="Bebas Neue Bold"/>
              </a:rPr>
              <a:t>Dr. Laila M. Shishineh</a:t>
            </a:r>
          </a:p>
          <a:p>
            <a:pPr algn="ctr">
              <a:lnSpc>
                <a:spcPts val="7000"/>
              </a:lnSpc>
            </a:pPr>
            <a:r>
              <a:rPr lang="en-US" sz="5000">
                <a:solidFill>
                  <a:srgbClr val="000000"/>
                </a:solidFill>
                <a:latin typeface="Bebas Neue"/>
                <a:ea typeface="Bebas Neue"/>
                <a:cs typeface="Bebas Neue"/>
                <a:sym typeface="Bebas Neue"/>
              </a:rPr>
              <a:t>Assistant Vice Provost &amp; Assistant Dean</a:t>
            </a:r>
          </a:p>
          <a:p>
            <a:pPr algn="ctr">
              <a:lnSpc>
                <a:spcPts val="7000"/>
              </a:lnSpc>
            </a:pPr>
            <a:r>
              <a:rPr lang="en-US" sz="5000">
                <a:solidFill>
                  <a:srgbClr val="000000"/>
                </a:solidFill>
                <a:latin typeface="Bebas Neue"/>
                <a:ea typeface="Bebas Neue"/>
                <a:cs typeface="Bebas Neue"/>
                <a:sym typeface="Bebas Neue"/>
              </a:rPr>
              <a:t>Division of Undergraduate Academic Affairs</a:t>
            </a:r>
          </a:p>
        </p:txBody>
      </p:sp>
      <p:sp>
        <p:nvSpPr>
          <p:cNvPr id="10" name="TextBox 10"/>
          <p:cNvSpPr txBox="1"/>
          <p:nvPr/>
        </p:nvSpPr>
        <p:spPr>
          <a:xfrm>
            <a:off x="5520970" y="2498915"/>
            <a:ext cx="7325179" cy="1612796"/>
          </a:xfrm>
          <a:prstGeom prst="rect">
            <a:avLst/>
          </a:prstGeom>
        </p:spPr>
        <p:txBody>
          <a:bodyPr lIns="0" tIns="0" rIns="0" bIns="0" rtlCol="0" anchor="t">
            <a:spAutoFit/>
          </a:bodyPr>
          <a:lstStyle/>
          <a:p>
            <a:pPr algn="ctr">
              <a:lnSpc>
                <a:spcPts val="12120"/>
              </a:lnSpc>
            </a:pPr>
            <a:r>
              <a:rPr lang="en-US" sz="12120">
                <a:solidFill>
                  <a:srgbClr val="F9C041"/>
                </a:solidFill>
                <a:latin typeface="Brittany"/>
                <a:ea typeface="Brittany"/>
                <a:cs typeface="Brittany"/>
                <a:sym typeface="Brittany"/>
              </a:rPr>
              <a:t>Contact Info: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8260" y="4101097"/>
            <a:ext cx="16230600" cy="1628775"/>
          </a:xfrm>
          <a:prstGeom prst="rect">
            <a:avLst/>
          </a:prstGeom>
        </p:spPr>
        <p:txBody>
          <a:bodyPr lIns="0" tIns="0" rIns="0" bIns="0" rtlCol="0" anchor="t">
            <a:spAutoFit/>
          </a:bodyPr>
          <a:lstStyle/>
          <a:p>
            <a:pPr algn="ctr">
              <a:lnSpc>
                <a:spcPts val="12000"/>
              </a:lnSpc>
            </a:pPr>
            <a:r>
              <a:rPr lang="en-US" sz="12000" b="1">
                <a:solidFill>
                  <a:srgbClr val="000000"/>
                </a:solidFill>
                <a:latin typeface="Bebas Neue Bold"/>
                <a:ea typeface="Bebas Neue Bold"/>
                <a:cs typeface="Bebas Neue Bold"/>
                <a:sym typeface="Bebas Neue Bold"/>
              </a:rPr>
              <a:t>Session Overview</a:t>
            </a:r>
          </a:p>
        </p:txBody>
      </p:sp>
      <p:sp>
        <p:nvSpPr>
          <p:cNvPr id="3" name="TextBox 3"/>
          <p:cNvSpPr txBox="1"/>
          <p:nvPr/>
        </p:nvSpPr>
        <p:spPr>
          <a:xfrm>
            <a:off x="6077558" y="2551959"/>
            <a:ext cx="6132883" cy="1612796"/>
          </a:xfrm>
          <a:prstGeom prst="rect">
            <a:avLst/>
          </a:prstGeom>
        </p:spPr>
        <p:txBody>
          <a:bodyPr lIns="0" tIns="0" rIns="0" bIns="0" rtlCol="0" anchor="t">
            <a:spAutoFit/>
          </a:bodyPr>
          <a:lstStyle/>
          <a:p>
            <a:pPr algn="ctr">
              <a:lnSpc>
                <a:spcPts val="12120"/>
              </a:lnSpc>
            </a:pPr>
            <a:r>
              <a:rPr lang="en-US" sz="12120" dirty="0">
                <a:solidFill>
                  <a:srgbClr val="F9C041"/>
                </a:solidFill>
                <a:latin typeface="Brittany"/>
                <a:ea typeface="Brittany"/>
                <a:cs typeface="Brittany"/>
                <a:sym typeface="Brittany"/>
              </a:rPr>
              <a:t>Welcome</a:t>
            </a:r>
          </a:p>
        </p:txBody>
      </p:sp>
      <p:sp>
        <p:nvSpPr>
          <p:cNvPr id="4" name="TextBox 4"/>
          <p:cNvSpPr txBox="1"/>
          <p:nvPr/>
        </p:nvSpPr>
        <p:spPr>
          <a:xfrm>
            <a:off x="1977217" y="5850044"/>
            <a:ext cx="14333565" cy="3038475"/>
          </a:xfrm>
          <a:prstGeom prst="rect">
            <a:avLst/>
          </a:prstGeom>
        </p:spPr>
        <p:txBody>
          <a:bodyPr lIns="0" tIns="0" rIns="0" bIns="0" rtlCol="0" anchor="t">
            <a:spAutoFit/>
          </a:bodyPr>
          <a:lstStyle/>
          <a:p>
            <a:pPr marL="647700" lvl="1" indent="-323850" algn="l">
              <a:lnSpc>
                <a:spcPts val="4800"/>
              </a:lnSpc>
              <a:buFont typeface="Arial"/>
              <a:buChar char="•"/>
            </a:pPr>
            <a:r>
              <a:rPr lang="en-US" sz="3000">
                <a:solidFill>
                  <a:srgbClr val="000000"/>
                </a:solidFill>
                <a:latin typeface="Poppins"/>
                <a:ea typeface="Poppins"/>
                <a:cs typeface="Poppins"/>
                <a:sym typeface="Poppins"/>
              </a:rPr>
              <a:t>Navigate the student transition process into and through UMBC</a:t>
            </a:r>
          </a:p>
          <a:p>
            <a:pPr marL="647700" lvl="1" indent="-323850" algn="l">
              <a:lnSpc>
                <a:spcPts val="4800"/>
              </a:lnSpc>
              <a:buFont typeface="Arial"/>
              <a:buChar char="•"/>
            </a:pPr>
            <a:r>
              <a:rPr lang="en-US" sz="3000">
                <a:solidFill>
                  <a:srgbClr val="000000"/>
                </a:solidFill>
                <a:latin typeface="Poppins"/>
                <a:ea typeface="Poppins"/>
                <a:cs typeface="Poppins"/>
                <a:sym typeface="Poppins"/>
              </a:rPr>
              <a:t>Understand university expectations for new students </a:t>
            </a:r>
          </a:p>
          <a:p>
            <a:pPr marL="647700" lvl="1" indent="-323850" algn="l">
              <a:lnSpc>
                <a:spcPts val="4800"/>
              </a:lnSpc>
              <a:buFont typeface="Arial"/>
              <a:buChar char="•"/>
            </a:pPr>
            <a:r>
              <a:rPr lang="en-US" sz="3000">
                <a:solidFill>
                  <a:srgbClr val="000000"/>
                </a:solidFill>
                <a:latin typeface="Poppins"/>
                <a:ea typeface="Poppins"/>
                <a:cs typeface="Poppins"/>
                <a:sym typeface="Poppins"/>
              </a:rPr>
              <a:t>Identify resources available for student success </a:t>
            </a:r>
          </a:p>
          <a:p>
            <a:pPr marL="647700" lvl="1" indent="-323850" algn="l">
              <a:lnSpc>
                <a:spcPts val="4800"/>
              </a:lnSpc>
              <a:buFont typeface="Arial"/>
              <a:buChar char="•"/>
            </a:pPr>
            <a:r>
              <a:rPr lang="en-US" sz="3000">
                <a:solidFill>
                  <a:srgbClr val="000000"/>
                </a:solidFill>
                <a:latin typeface="Poppins"/>
                <a:ea typeface="Poppins"/>
                <a:cs typeface="Poppins"/>
                <a:sym typeface="Poppins"/>
              </a:rPr>
              <a:t>Explore the advising process, academic transition opportunities, and key offices that support success in and out of the classroom</a:t>
            </a:r>
          </a:p>
        </p:txBody>
      </p:sp>
      <p:sp>
        <p:nvSpPr>
          <p:cNvPr id="5" name="AutoShape 5"/>
          <p:cNvSpPr/>
          <p:nvPr/>
        </p:nvSpPr>
        <p:spPr>
          <a:xfrm rot="2017">
            <a:off x="1028693" y="9742701"/>
            <a:ext cx="16230603" cy="0"/>
          </a:xfrm>
          <a:prstGeom prst="line">
            <a:avLst/>
          </a:prstGeom>
          <a:ln w="19050" cap="flat">
            <a:solidFill>
              <a:srgbClr val="000000"/>
            </a:solidFill>
            <a:prstDash val="solid"/>
            <a:headEnd type="none" w="sm" len="sm"/>
            <a:tailEnd type="none" w="sm" len="sm"/>
          </a:ln>
        </p:spPr>
        <p:txBody>
          <a:bodyPr/>
          <a:lstStyle/>
          <a:p>
            <a:endParaRPr lang="en-US"/>
          </a:p>
        </p:txBody>
      </p:sp>
      <p:sp>
        <p:nvSpPr>
          <p:cNvPr id="6" name="AutoShape 6"/>
          <p:cNvSpPr/>
          <p:nvPr/>
        </p:nvSpPr>
        <p:spPr>
          <a:xfrm rot="2017">
            <a:off x="1028704" y="1797738"/>
            <a:ext cx="16230603" cy="0"/>
          </a:xfrm>
          <a:prstGeom prst="line">
            <a:avLst/>
          </a:prstGeom>
          <a:ln w="19050" cap="flat">
            <a:solidFill>
              <a:srgbClr val="000000"/>
            </a:solidFill>
            <a:prstDash val="solid"/>
            <a:headEnd type="none" w="sm" len="sm"/>
            <a:tailEnd type="none" w="sm" len="sm"/>
          </a:ln>
        </p:spPr>
        <p:txBody>
          <a:bodyPr/>
          <a:lstStyle/>
          <a:p>
            <a:endParaRPr lang="en-US"/>
          </a:p>
        </p:txBody>
      </p:sp>
      <p:sp>
        <p:nvSpPr>
          <p:cNvPr id="7" name="Freeform 7"/>
          <p:cNvSpPr/>
          <p:nvPr/>
        </p:nvSpPr>
        <p:spPr>
          <a:xfrm>
            <a:off x="-4064" y="0"/>
            <a:ext cx="18375247" cy="1564604"/>
          </a:xfrm>
          <a:custGeom>
            <a:avLst/>
            <a:gdLst/>
            <a:ahLst/>
            <a:cxnLst/>
            <a:rect l="l" t="t" r="r" b="b"/>
            <a:pathLst>
              <a:path w="18375247" h="1564604">
                <a:moveTo>
                  <a:pt x="0" y="0"/>
                </a:moveTo>
                <a:lnTo>
                  <a:pt x="18375247" y="0"/>
                </a:lnTo>
                <a:lnTo>
                  <a:pt x="18375247" y="1564604"/>
                </a:lnTo>
                <a:lnTo>
                  <a:pt x="0" y="1564604"/>
                </a:lnTo>
                <a:lnTo>
                  <a:pt x="0" y="0"/>
                </a:lnTo>
                <a:close/>
              </a:path>
            </a:pathLst>
          </a:custGeom>
          <a:blipFill>
            <a:blip r:embed="rId2"/>
            <a:stretch>
              <a:fillRect t="-227" b="-227"/>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 Reasons Why Goal Setting Doesn't Work - Sports Psychology">
            <a:extLst>
              <a:ext uri="{FF2B5EF4-FFF2-40B4-BE49-F238E27FC236}">
                <a16:creationId xmlns:a16="http://schemas.microsoft.com/office/drawing/2014/main" id="{EC1515F0-51B0-FB33-5A7D-9DB89356D5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9072" y="8194382"/>
            <a:ext cx="3138928" cy="20926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a:off x="1044466" y="3891381"/>
            <a:ext cx="4980803" cy="4078917"/>
            <a:chOff x="0" y="0"/>
            <a:chExt cx="6568383" cy="5379030"/>
          </a:xfrm>
        </p:grpSpPr>
        <p:sp>
          <p:nvSpPr>
            <p:cNvPr id="3" name="Freeform 3"/>
            <p:cNvSpPr/>
            <p:nvPr/>
          </p:nvSpPr>
          <p:spPr>
            <a:xfrm>
              <a:off x="31750" y="31750"/>
              <a:ext cx="6504883" cy="5315530"/>
            </a:xfrm>
            <a:custGeom>
              <a:avLst/>
              <a:gdLst/>
              <a:ahLst/>
              <a:cxnLst/>
              <a:rect l="l" t="t" r="r" b="b"/>
              <a:pathLst>
                <a:path w="6504883" h="5315530">
                  <a:moveTo>
                    <a:pt x="6412173" y="5315530"/>
                  </a:moveTo>
                  <a:lnTo>
                    <a:pt x="92710" y="5315530"/>
                  </a:lnTo>
                  <a:cubicBezTo>
                    <a:pt x="41910" y="5315530"/>
                    <a:pt x="0" y="5273620"/>
                    <a:pt x="0" y="5222820"/>
                  </a:cubicBezTo>
                  <a:lnTo>
                    <a:pt x="0" y="92710"/>
                  </a:lnTo>
                  <a:cubicBezTo>
                    <a:pt x="0" y="41910"/>
                    <a:pt x="41910" y="0"/>
                    <a:pt x="92710" y="0"/>
                  </a:cubicBezTo>
                  <a:lnTo>
                    <a:pt x="6410902" y="0"/>
                  </a:lnTo>
                  <a:cubicBezTo>
                    <a:pt x="6461702" y="0"/>
                    <a:pt x="6503612" y="41910"/>
                    <a:pt x="6503612" y="92710"/>
                  </a:cubicBezTo>
                  <a:lnTo>
                    <a:pt x="6503612" y="5221550"/>
                  </a:lnTo>
                  <a:cubicBezTo>
                    <a:pt x="6504883" y="5273620"/>
                    <a:pt x="6462973" y="5315530"/>
                    <a:pt x="6412173" y="5315530"/>
                  </a:cubicBezTo>
                  <a:close/>
                </a:path>
              </a:pathLst>
            </a:custGeom>
            <a:solidFill>
              <a:srgbClr val="DFD8CA"/>
            </a:solidFill>
          </p:spPr>
          <p:txBody>
            <a:bodyPr/>
            <a:lstStyle/>
            <a:p>
              <a:endParaRPr lang="en-US"/>
            </a:p>
          </p:txBody>
        </p:sp>
        <p:sp>
          <p:nvSpPr>
            <p:cNvPr id="4" name="Freeform 4"/>
            <p:cNvSpPr/>
            <p:nvPr/>
          </p:nvSpPr>
          <p:spPr>
            <a:xfrm>
              <a:off x="0" y="0"/>
              <a:ext cx="6568383" cy="5379030"/>
            </a:xfrm>
            <a:custGeom>
              <a:avLst/>
              <a:gdLst/>
              <a:ahLst/>
              <a:cxnLst/>
              <a:rect l="l" t="t" r="r" b="b"/>
              <a:pathLst>
                <a:path w="6568383" h="5379030">
                  <a:moveTo>
                    <a:pt x="6443923" y="59690"/>
                  </a:moveTo>
                  <a:cubicBezTo>
                    <a:pt x="6479482" y="59690"/>
                    <a:pt x="6508693" y="88900"/>
                    <a:pt x="6508693" y="124460"/>
                  </a:cubicBezTo>
                  <a:lnTo>
                    <a:pt x="6508693" y="5254570"/>
                  </a:lnTo>
                  <a:cubicBezTo>
                    <a:pt x="6508693" y="5290130"/>
                    <a:pt x="6479482" y="5319340"/>
                    <a:pt x="6443923" y="5319340"/>
                  </a:cubicBezTo>
                  <a:lnTo>
                    <a:pt x="124460" y="5319340"/>
                  </a:lnTo>
                  <a:cubicBezTo>
                    <a:pt x="88900" y="5319340"/>
                    <a:pt x="59690" y="5290130"/>
                    <a:pt x="59690" y="5254570"/>
                  </a:cubicBezTo>
                  <a:lnTo>
                    <a:pt x="59690" y="124460"/>
                  </a:lnTo>
                  <a:cubicBezTo>
                    <a:pt x="59690" y="88900"/>
                    <a:pt x="88900" y="59690"/>
                    <a:pt x="124460" y="59690"/>
                  </a:cubicBezTo>
                  <a:lnTo>
                    <a:pt x="6443923" y="59690"/>
                  </a:lnTo>
                  <a:moveTo>
                    <a:pt x="6443923" y="0"/>
                  </a:moveTo>
                  <a:lnTo>
                    <a:pt x="124460" y="0"/>
                  </a:lnTo>
                  <a:cubicBezTo>
                    <a:pt x="55880" y="0"/>
                    <a:pt x="0" y="55880"/>
                    <a:pt x="0" y="124460"/>
                  </a:cubicBezTo>
                  <a:lnTo>
                    <a:pt x="0" y="5254570"/>
                  </a:lnTo>
                  <a:cubicBezTo>
                    <a:pt x="0" y="5323150"/>
                    <a:pt x="55880" y="5379030"/>
                    <a:pt x="124460" y="5379030"/>
                  </a:cubicBezTo>
                  <a:lnTo>
                    <a:pt x="6443923" y="5379030"/>
                  </a:lnTo>
                  <a:cubicBezTo>
                    <a:pt x="6512502" y="5379030"/>
                    <a:pt x="6568383" y="5323150"/>
                    <a:pt x="6568383" y="5254570"/>
                  </a:cubicBezTo>
                  <a:lnTo>
                    <a:pt x="6568383" y="124460"/>
                  </a:lnTo>
                  <a:cubicBezTo>
                    <a:pt x="6568383" y="55880"/>
                    <a:pt x="6512502" y="0"/>
                    <a:pt x="6443923" y="0"/>
                  </a:cubicBezTo>
                  <a:close/>
                </a:path>
              </a:pathLst>
            </a:custGeom>
            <a:solidFill>
              <a:srgbClr val="000000"/>
            </a:solidFill>
          </p:spPr>
          <p:txBody>
            <a:bodyPr/>
            <a:lstStyle/>
            <a:p>
              <a:endParaRPr lang="en-US"/>
            </a:p>
          </p:txBody>
        </p:sp>
      </p:grpSp>
      <p:grpSp>
        <p:nvGrpSpPr>
          <p:cNvPr id="5" name="Group 5"/>
          <p:cNvGrpSpPr/>
          <p:nvPr/>
        </p:nvGrpSpPr>
        <p:grpSpPr>
          <a:xfrm>
            <a:off x="6653598" y="3891381"/>
            <a:ext cx="4980803" cy="4078917"/>
            <a:chOff x="0" y="0"/>
            <a:chExt cx="6568383" cy="5379030"/>
          </a:xfrm>
        </p:grpSpPr>
        <p:sp>
          <p:nvSpPr>
            <p:cNvPr id="6" name="Freeform 6"/>
            <p:cNvSpPr/>
            <p:nvPr/>
          </p:nvSpPr>
          <p:spPr>
            <a:xfrm>
              <a:off x="31750" y="31750"/>
              <a:ext cx="6504883" cy="5315530"/>
            </a:xfrm>
            <a:custGeom>
              <a:avLst/>
              <a:gdLst/>
              <a:ahLst/>
              <a:cxnLst/>
              <a:rect l="l" t="t" r="r" b="b"/>
              <a:pathLst>
                <a:path w="6504883" h="5315530">
                  <a:moveTo>
                    <a:pt x="6412173" y="5315530"/>
                  </a:moveTo>
                  <a:lnTo>
                    <a:pt x="92710" y="5315530"/>
                  </a:lnTo>
                  <a:cubicBezTo>
                    <a:pt x="41910" y="5315530"/>
                    <a:pt x="0" y="5273620"/>
                    <a:pt x="0" y="5222820"/>
                  </a:cubicBezTo>
                  <a:lnTo>
                    <a:pt x="0" y="92710"/>
                  </a:lnTo>
                  <a:cubicBezTo>
                    <a:pt x="0" y="41910"/>
                    <a:pt x="41910" y="0"/>
                    <a:pt x="92710" y="0"/>
                  </a:cubicBezTo>
                  <a:lnTo>
                    <a:pt x="6410902" y="0"/>
                  </a:lnTo>
                  <a:cubicBezTo>
                    <a:pt x="6461702" y="0"/>
                    <a:pt x="6503612" y="41910"/>
                    <a:pt x="6503612" y="92710"/>
                  </a:cubicBezTo>
                  <a:lnTo>
                    <a:pt x="6503612" y="5221550"/>
                  </a:lnTo>
                  <a:cubicBezTo>
                    <a:pt x="6504883" y="5273620"/>
                    <a:pt x="6462973" y="5315530"/>
                    <a:pt x="6412173" y="5315530"/>
                  </a:cubicBezTo>
                  <a:close/>
                </a:path>
              </a:pathLst>
            </a:custGeom>
            <a:solidFill>
              <a:srgbClr val="DFD8CA"/>
            </a:solidFill>
          </p:spPr>
          <p:txBody>
            <a:bodyPr/>
            <a:lstStyle/>
            <a:p>
              <a:endParaRPr lang="en-US"/>
            </a:p>
          </p:txBody>
        </p:sp>
        <p:sp>
          <p:nvSpPr>
            <p:cNvPr id="7" name="Freeform 7"/>
            <p:cNvSpPr/>
            <p:nvPr/>
          </p:nvSpPr>
          <p:spPr>
            <a:xfrm>
              <a:off x="0" y="0"/>
              <a:ext cx="6568383" cy="5379030"/>
            </a:xfrm>
            <a:custGeom>
              <a:avLst/>
              <a:gdLst/>
              <a:ahLst/>
              <a:cxnLst/>
              <a:rect l="l" t="t" r="r" b="b"/>
              <a:pathLst>
                <a:path w="6568383" h="5379030">
                  <a:moveTo>
                    <a:pt x="6443923" y="59690"/>
                  </a:moveTo>
                  <a:cubicBezTo>
                    <a:pt x="6479482" y="59690"/>
                    <a:pt x="6508693" y="88900"/>
                    <a:pt x="6508693" y="124460"/>
                  </a:cubicBezTo>
                  <a:lnTo>
                    <a:pt x="6508693" y="5254570"/>
                  </a:lnTo>
                  <a:cubicBezTo>
                    <a:pt x="6508693" y="5290130"/>
                    <a:pt x="6479482" y="5319340"/>
                    <a:pt x="6443923" y="5319340"/>
                  </a:cubicBezTo>
                  <a:lnTo>
                    <a:pt x="124460" y="5319340"/>
                  </a:lnTo>
                  <a:cubicBezTo>
                    <a:pt x="88900" y="5319340"/>
                    <a:pt x="59690" y="5290130"/>
                    <a:pt x="59690" y="5254570"/>
                  </a:cubicBezTo>
                  <a:lnTo>
                    <a:pt x="59690" y="124460"/>
                  </a:lnTo>
                  <a:cubicBezTo>
                    <a:pt x="59690" y="88900"/>
                    <a:pt x="88900" y="59690"/>
                    <a:pt x="124460" y="59690"/>
                  </a:cubicBezTo>
                  <a:lnTo>
                    <a:pt x="6443923" y="59690"/>
                  </a:lnTo>
                  <a:moveTo>
                    <a:pt x="6443923" y="0"/>
                  </a:moveTo>
                  <a:lnTo>
                    <a:pt x="124460" y="0"/>
                  </a:lnTo>
                  <a:cubicBezTo>
                    <a:pt x="55880" y="0"/>
                    <a:pt x="0" y="55880"/>
                    <a:pt x="0" y="124460"/>
                  </a:cubicBezTo>
                  <a:lnTo>
                    <a:pt x="0" y="5254570"/>
                  </a:lnTo>
                  <a:cubicBezTo>
                    <a:pt x="0" y="5323150"/>
                    <a:pt x="55880" y="5379030"/>
                    <a:pt x="124460" y="5379030"/>
                  </a:cubicBezTo>
                  <a:lnTo>
                    <a:pt x="6443923" y="5379030"/>
                  </a:lnTo>
                  <a:cubicBezTo>
                    <a:pt x="6512502" y="5379030"/>
                    <a:pt x="6568383" y="5323150"/>
                    <a:pt x="6568383" y="5254570"/>
                  </a:cubicBezTo>
                  <a:lnTo>
                    <a:pt x="6568383" y="124460"/>
                  </a:lnTo>
                  <a:cubicBezTo>
                    <a:pt x="6568383" y="55880"/>
                    <a:pt x="6512502" y="0"/>
                    <a:pt x="6443923" y="0"/>
                  </a:cubicBezTo>
                  <a:close/>
                </a:path>
              </a:pathLst>
            </a:custGeom>
            <a:solidFill>
              <a:srgbClr val="000000"/>
            </a:solidFill>
          </p:spPr>
          <p:txBody>
            <a:bodyPr/>
            <a:lstStyle/>
            <a:p>
              <a:endParaRPr lang="en-US"/>
            </a:p>
          </p:txBody>
        </p:sp>
      </p:grpSp>
      <p:grpSp>
        <p:nvGrpSpPr>
          <p:cNvPr id="8" name="Group 8"/>
          <p:cNvGrpSpPr/>
          <p:nvPr/>
        </p:nvGrpSpPr>
        <p:grpSpPr>
          <a:xfrm>
            <a:off x="12278497" y="3891381"/>
            <a:ext cx="4980803" cy="4078917"/>
            <a:chOff x="0" y="0"/>
            <a:chExt cx="6568383" cy="5379030"/>
          </a:xfrm>
        </p:grpSpPr>
        <p:sp>
          <p:nvSpPr>
            <p:cNvPr id="9" name="Freeform 9"/>
            <p:cNvSpPr/>
            <p:nvPr/>
          </p:nvSpPr>
          <p:spPr>
            <a:xfrm>
              <a:off x="31750" y="31750"/>
              <a:ext cx="6504883" cy="5315530"/>
            </a:xfrm>
            <a:custGeom>
              <a:avLst/>
              <a:gdLst/>
              <a:ahLst/>
              <a:cxnLst/>
              <a:rect l="l" t="t" r="r" b="b"/>
              <a:pathLst>
                <a:path w="6504883" h="5315530">
                  <a:moveTo>
                    <a:pt x="6412173" y="5315530"/>
                  </a:moveTo>
                  <a:lnTo>
                    <a:pt x="92710" y="5315530"/>
                  </a:lnTo>
                  <a:cubicBezTo>
                    <a:pt x="41910" y="5315530"/>
                    <a:pt x="0" y="5273620"/>
                    <a:pt x="0" y="5222820"/>
                  </a:cubicBezTo>
                  <a:lnTo>
                    <a:pt x="0" y="92710"/>
                  </a:lnTo>
                  <a:cubicBezTo>
                    <a:pt x="0" y="41910"/>
                    <a:pt x="41910" y="0"/>
                    <a:pt x="92710" y="0"/>
                  </a:cubicBezTo>
                  <a:lnTo>
                    <a:pt x="6410902" y="0"/>
                  </a:lnTo>
                  <a:cubicBezTo>
                    <a:pt x="6461702" y="0"/>
                    <a:pt x="6503612" y="41910"/>
                    <a:pt x="6503612" y="92710"/>
                  </a:cubicBezTo>
                  <a:lnTo>
                    <a:pt x="6503612" y="5221550"/>
                  </a:lnTo>
                  <a:cubicBezTo>
                    <a:pt x="6504883" y="5273620"/>
                    <a:pt x="6462973" y="5315530"/>
                    <a:pt x="6412173" y="5315530"/>
                  </a:cubicBezTo>
                  <a:close/>
                </a:path>
              </a:pathLst>
            </a:custGeom>
            <a:solidFill>
              <a:srgbClr val="DFD8CA"/>
            </a:solidFill>
          </p:spPr>
          <p:txBody>
            <a:bodyPr/>
            <a:lstStyle/>
            <a:p>
              <a:endParaRPr lang="en-US"/>
            </a:p>
          </p:txBody>
        </p:sp>
        <p:sp>
          <p:nvSpPr>
            <p:cNvPr id="10" name="Freeform 10"/>
            <p:cNvSpPr/>
            <p:nvPr/>
          </p:nvSpPr>
          <p:spPr>
            <a:xfrm>
              <a:off x="0" y="0"/>
              <a:ext cx="6568383" cy="5379030"/>
            </a:xfrm>
            <a:custGeom>
              <a:avLst/>
              <a:gdLst/>
              <a:ahLst/>
              <a:cxnLst/>
              <a:rect l="l" t="t" r="r" b="b"/>
              <a:pathLst>
                <a:path w="6568383" h="5379030">
                  <a:moveTo>
                    <a:pt x="6443923" y="59690"/>
                  </a:moveTo>
                  <a:cubicBezTo>
                    <a:pt x="6479482" y="59690"/>
                    <a:pt x="6508693" y="88900"/>
                    <a:pt x="6508693" y="124460"/>
                  </a:cubicBezTo>
                  <a:lnTo>
                    <a:pt x="6508693" y="5254570"/>
                  </a:lnTo>
                  <a:cubicBezTo>
                    <a:pt x="6508693" y="5290130"/>
                    <a:pt x="6479482" y="5319340"/>
                    <a:pt x="6443923" y="5319340"/>
                  </a:cubicBezTo>
                  <a:lnTo>
                    <a:pt x="124460" y="5319340"/>
                  </a:lnTo>
                  <a:cubicBezTo>
                    <a:pt x="88900" y="5319340"/>
                    <a:pt x="59690" y="5290130"/>
                    <a:pt x="59690" y="5254570"/>
                  </a:cubicBezTo>
                  <a:lnTo>
                    <a:pt x="59690" y="124460"/>
                  </a:lnTo>
                  <a:cubicBezTo>
                    <a:pt x="59690" y="88900"/>
                    <a:pt x="88900" y="59690"/>
                    <a:pt x="124460" y="59690"/>
                  </a:cubicBezTo>
                  <a:lnTo>
                    <a:pt x="6443923" y="59690"/>
                  </a:lnTo>
                  <a:moveTo>
                    <a:pt x="6443923" y="0"/>
                  </a:moveTo>
                  <a:lnTo>
                    <a:pt x="124460" y="0"/>
                  </a:lnTo>
                  <a:cubicBezTo>
                    <a:pt x="55880" y="0"/>
                    <a:pt x="0" y="55880"/>
                    <a:pt x="0" y="124460"/>
                  </a:cubicBezTo>
                  <a:lnTo>
                    <a:pt x="0" y="5254570"/>
                  </a:lnTo>
                  <a:cubicBezTo>
                    <a:pt x="0" y="5323150"/>
                    <a:pt x="55880" y="5379030"/>
                    <a:pt x="124460" y="5379030"/>
                  </a:cubicBezTo>
                  <a:lnTo>
                    <a:pt x="6443923" y="5379030"/>
                  </a:lnTo>
                  <a:cubicBezTo>
                    <a:pt x="6512502" y="5379030"/>
                    <a:pt x="6568383" y="5323150"/>
                    <a:pt x="6568383" y="5254570"/>
                  </a:cubicBezTo>
                  <a:lnTo>
                    <a:pt x="6568383" y="124460"/>
                  </a:lnTo>
                  <a:cubicBezTo>
                    <a:pt x="6568383" y="55880"/>
                    <a:pt x="6512502" y="0"/>
                    <a:pt x="6443923" y="0"/>
                  </a:cubicBezTo>
                  <a:close/>
                </a:path>
              </a:pathLst>
            </a:custGeom>
            <a:solidFill>
              <a:srgbClr val="000000"/>
            </a:solidFill>
          </p:spPr>
          <p:txBody>
            <a:bodyPr/>
            <a:lstStyle/>
            <a:p>
              <a:endParaRPr lang="en-US"/>
            </a:p>
          </p:txBody>
        </p:sp>
      </p:grpSp>
      <p:grpSp>
        <p:nvGrpSpPr>
          <p:cNvPr id="11" name="Group 11"/>
          <p:cNvGrpSpPr/>
          <p:nvPr/>
        </p:nvGrpSpPr>
        <p:grpSpPr>
          <a:xfrm>
            <a:off x="6972489" y="7568016"/>
            <a:ext cx="4343022" cy="781940"/>
            <a:chOff x="0" y="0"/>
            <a:chExt cx="5727315" cy="1031175"/>
          </a:xfrm>
        </p:grpSpPr>
        <p:sp>
          <p:nvSpPr>
            <p:cNvPr id="12" name="Freeform 12"/>
            <p:cNvSpPr/>
            <p:nvPr/>
          </p:nvSpPr>
          <p:spPr>
            <a:xfrm>
              <a:off x="31750" y="31750"/>
              <a:ext cx="5663815" cy="967675"/>
            </a:xfrm>
            <a:custGeom>
              <a:avLst/>
              <a:gdLst/>
              <a:ahLst/>
              <a:cxnLst/>
              <a:rect l="l" t="t" r="r" b="b"/>
              <a:pathLst>
                <a:path w="5663815" h="967675">
                  <a:moveTo>
                    <a:pt x="5571105" y="967675"/>
                  </a:moveTo>
                  <a:lnTo>
                    <a:pt x="92710" y="967675"/>
                  </a:lnTo>
                  <a:cubicBezTo>
                    <a:pt x="41910" y="967675"/>
                    <a:pt x="0" y="925765"/>
                    <a:pt x="0" y="874965"/>
                  </a:cubicBezTo>
                  <a:lnTo>
                    <a:pt x="0" y="92710"/>
                  </a:lnTo>
                  <a:cubicBezTo>
                    <a:pt x="0" y="41910"/>
                    <a:pt x="41910" y="0"/>
                    <a:pt x="92710" y="0"/>
                  </a:cubicBezTo>
                  <a:lnTo>
                    <a:pt x="5569835" y="0"/>
                  </a:lnTo>
                  <a:cubicBezTo>
                    <a:pt x="5620635" y="0"/>
                    <a:pt x="5662545" y="41910"/>
                    <a:pt x="5662545" y="92710"/>
                  </a:cubicBezTo>
                  <a:lnTo>
                    <a:pt x="5662545" y="873695"/>
                  </a:lnTo>
                  <a:cubicBezTo>
                    <a:pt x="5663815" y="925765"/>
                    <a:pt x="5621905" y="967675"/>
                    <a:pt x="5571105" y="967675"/>
                  </a:cubicBezTo>
                  <a:close/>
                </a:path>
              </a:pathLst>
            </a:custGeom>
            <a:solidFill>
              <a:srgbClr val="000000"/>
            </a:solidFill>
          </p:spPr>
          <p:txBody>
            <a:bodyPr/>
            <a:lstStyle/>
            <a:p>
              <a:endParaRPr lang="en-US"/>
            </a:p>
          </p:txBody>
        </p:sp>
        <p:sp>
          <p:nvSpPr>
            <p:cNvPr id="13" name="Freeform 13"/>
            <p:cNvSpPr/>
            <p:nvPr/>
          </p:nvSpPr>
          <p:spPr>
            <a:xfrm>
              <a:off x="0" y="0"/>
              <a:ext cx="5727316" cy="1031175"/>
            </a:xfrm>
            <a:custGeom>
              <a:avLst/>
              <a:gdLst/>
              <a:ahLst/>
              <a:cxnLst/>
              <a:rect l="l" t="t" r="r" b="b"/>
              <a:pathLst>
                <a:path w="5727316" h="1031175">
                  <a:moveTo>
                    <a:pt x="5602855" y="59690"/>
                  </a:moveTo>
                  <a:cubicBezTo>
                    <a:pt x="5638415" y="59690"/>
                    <a:pt x="5667625" y="88900"/>
                    <a:pt x="5667625" y="124460"/>
                  </a:cubicBezTo>
                  <a:lnTo>
                    <a:pt x="5667625" y="906715"/>
                  </a:lnTo>
                  <a:cubicBezTo>
                    <a:pt x="5667625" y="942275"/>
                    <a:pt x="5638415" y="971485"/>
                    <a:pt x="5602855" y="971485"/>
                  </a:cubicBezTo>
                  <a:lnTo>
                    <a:pt x="124460" y="971485"/>
                  </a:lnTo>
                  <a:cubicBezTo>
                    <a:pt x="88900" y="971485"/>
                    <a:pt x="59690" y="942275"/>
                    <a:pt x="59690" y="906715"/>
                  </a:cubicBezTo>
                  <a:lnTo>
                    <a:pt x="59690" y="124460"/>
                  </a:lnTo>
                  <a:cubicBezTo>
                    <a:pt x="59690" y="88900"/>
                    <a:pt x="88900" y="59690"/>
                    <a:pt x="124460" y="59690"/>
                  </a:cubicBezTo>
                  <a:lnTo>
                    <a:pt x="5602855" y="59690"/>
                  </a:lnTo>
                  <a:moveTo>
                    <a:pt x="5602855" y="0"/>
                  </a:moveTo>
                  <a:lnTo>
                    <a:pt x="124460" y="0"/>
                  </a:lnTo>
                  <a:cubicBezTo>
                    <a:pt x="55880" y="0"/>
                    <a:pt x="0" y="55880"/>
                    <a:pt x="0" y="124460"/>
                  </a:cubicBezTo>
                  <a:lnTo>
                    <a:pt x="0" y="906715"/>
                  </a:lnTo>
                  <a:cubicBezTo>
                    <a:pt x="0" y="975295"/>
                    <a:pt x="55880" y="1031175"/>
                    <a:pt x="124460" y="1031175"/>
                  </a:cubicBezTo>
                  <a:lnTo>
                    <a:pt x="5602855" y="1031175"/>
                  </a:lnTo>
                  <a:cubicBezTo>
                    <a:pt x="5671435" y="1031175"/>
                    <a:pt x="5727316" y="975295"/>
                    <a:pt x="5727316" y="906715"/>
                  </a:cubicBezTo>
                  <a:lnTo>
                    <a:pt x="5727316" y="124460"/>
                  </a:lnTo>
                  <a:cubicBezTo>
                    <a:pt x="5727316" y="55880"/>
                    <a:pt x="5671435" y="0"/>
                    <a:pt x="5602855" y="0"/>
                  </a:cubicBezTo>
                  <a:close/>
                </a:path>
              </a:pathLst>
            </a:custGeom>
            <a:solidFill>
              <a:srgbClr val="000000"/>
            </a:solidFill>
          </p:spPr>
          <p:txBody>
            <a:bodyPr/>
            <a:lstStyle/>
            <a:p>
              <a:endParaRPr lang="en-US"/>
            </a:p>
          </p:txBody>
        </p:sp>
      </p:grpSp>
      <p:grpSp>
        <p:nvGrpSpPr>
          <p:cNvPr id="14" name="Group 14"/>
          <p:cNvGrpSpPr/>
          <p:nvPr/>
        </p:nvGrpSpPr>
        <p:grpSpPr>
          <a:xfrm>
            <a:off x="1440586" y="7568016"/>
            <a:ext cx="4188562" cy="781940"/>
            <a:chOff x="0" y="0"/>
            <a:chExt cx="5523623" cy="1031175"/>
          </a:xfrm>
        </p:grpSpPr>
        <p:sp>
          <p:nvSpPr>
            <p:cNvPr id="15" name="Freeform 15"/>
            <p:cNvSpPr/>
            <p:nvPr/>
          </p:nvSpPr>
          <p:spPr>
            <a:xfrm>
              <a:off x="31750" y="31750"/>
              <a:ext cx="5460123" cy="967675"/>
            </a:xfrm>
            <a:custGeom>
              <a:avLst/>
              <a:gdLst/>
              <a:ahLst/>
              <a:cxnLst/>
              <a:rect l="l" t="t" r="r" b="b"/>
              <a:pathLst>
                <a:path w="5460123" h="967675">
                  <a:moveTo>
                    <a:pt x="5367413" y="967675"/>
                  </a:moveTo>
                  <a:lnTo>
                    <a:pt x="92710" y="967675"/>
                  </a:lnTo>
                  <a:cubicBezTo>
                    <a:pt x="41910" y="967675"/>
                    <a:pt x="0" y="925765"/>
                    <a:pt x="0" y="874965"/>
                  </a:cubicBezTo>
                  <a:lnTo>
                    <a:pt x="0" y="92710"/>
                  </a:lnTo>
                  <a:cubicBezTo>
                    <a:pt x="0" y="41910"/>
                    <a:pt x="41910" y="0"/>
                    <a:pt x="92710" y="0"/>
                  </a:cubicBezTo>
                  <a:lnTo>
                    <a:pt x="5366143" y="0"/>
                  </a:lnTo>
                  <a:cubicBezTo>
                    <a:pt x="5416943" y="0"/>
                    <a:pt x="5458854" y="41910"/>
                    <a:pt x="5458854" y="92710"/>
                  </a:cubicBezTo>
                  <a:lnTo>
                    <a:pt x="5458854" y="873695"/>
                  </a:lnTo>
                  <a:cubicBezTo>
                    <a:pt x="5460123" y="925765"/>
                    <a:pt x="5418213" y="967675"/>
                    <a:pt x="5367413" y="967675"/>
                  </a:cubicBezTo>
                  <a:close/>
                </a:path>
              </a:pathLst>
            </a:custGeom>
            <a:solidFill>
              <a:srgbClr val="F9C041"/>
            </a:solidFill>
          </p:spPr>
          <p:txBody>
            <a:bodyPr/>
            <a:lstStyle/>
            <a:p>
              <a:endParaRPr lang="en-US"/>
            </a:p>
          </p:txBody>
        </p:sp>
        <p:sp>
          <p:nvSpPr>
            <p:cNvPr id="16" name="Freeform 16"/>
            <p:cNvSpPr/>
            <p:nvPr/>
          </p:nvSpPr>
          <p:spPr>
            <a:xfrm>
              <a:off x="0" y="0"/>
              <a:ext cx="5523624" cy="1031175"/>
            </a:xfrm>
            <a:custGeom>
              <a:avLst/>
              <a:gdLst/>
              <a:ahLst/>
              <a:cxnLst/>
              <a:rect l="l" t="t" r="r" b="b"/>
              <a:pathLst>
                <a:path w="5523624" h="1031175">
                  <a:moveTo>
                    <a:pt x="5399163" y="59690"/>
                  </a:moveTo>
                  <a:cubicBezTo>
                    <a:pt x="5434723" y="59690"/>
                    <a:pt x="5463934" y="88900"/>
                    <a:pt x="5463934" y="124460"/>
                  </a:cubicBezTo>
                  <a:lnTo>
                    <a:pt x="5463934" y="906715"/>
                  </a:lnTo>
                  <a:cubicBezTo>
                    <a:pt x="5463934" y="942275"/>
                    <a:pt x="5434723" y="971485"/>
                    <a:pt x="5399163" y="971485"/>
                  </a:cubicBezTo>
                  <a:lnTo>
                    <a:pt x="124460" y="971485"/>
                  </a:lnTo>
                  <a:cubicBezTo>
                    <a:pt x="88900" y="971485"/>
                    <a:pt x="59690" y="942275"/>
                    <a:pt x="59690" y="906715"/>
                  </a:cubicBezTo>
                  <a:lnTo>
                    <a:pt x="59690" y="124460"/>
                  </a:lnTo>
                  <a:cubicBezTo>
                    <a:pt x="59690" y="88900"/>
                    <a:pt x="88900" y="59690"/>
                    <a:pt x="124460" y="59690"/>
                  </a:cubicBezTo>
                  <a:lnTo>
                    <a:pt x="5399163" y="59690"/>
                  </a:lnTo>
                  <a:moveTo>
                    <a:pt x="5399163" y="0"/>
                  </a:moveTo>
                  <a:lnTo>
                    <a:pt x="124460" y="0"/>
                  </a:lnTo>
                  <a:cubicBezTo>
                    <a:pt x="55880" y="0"/>
                    <a:pt x="0" y="55880"/>
                    <a:pt x="0" y="124460"/>
                  </a:cubicBezTo>
                  <a:lnTo>
                    <a:pt x="0" y="906715"/>
                  </a:lnTo>
                  <a:cubicBezTo>
                    <a:pt x="0" y="975295"/>
                    <a:pt x="55880" y="1031175"/>
                    <a:pt x="124460" y="1031175"/>
                  </a:cubicBezTo>
                  <a:lnTo>
                    <a:pt x="5399163" y="1031175"/>
                  </a:lnTo>
                  <a:cubicBezTo>
                    <a:pt x="5467743" y="1031175"/>
                    <a:pt x="5523624" y="975295"/>
                    <a:pt x="5523624" y="906715"/>
                  </a:cubicBezTo>
                  <a:lnTo>
                    <a:pt x="5523624" y="124460"/>
                  </a:lnTo>
                  <a:cubicBezTo>
                    <a:pt x="5523624" y="55880"/>
                    <a:pt x="5467743" y="0"/>
                    <a:pt x="5399163" y="0"/>
                  </a:cubicBezTo>
                  <a:close/>
                </a:path>
              </a:pathLst>
            </a:custGeom>
            <a:solidFill>
              <a:srgbClr val="000000"/>
            </a:solidFill>
          </p:spPr>
          <p:txBody>
            <a:bodyPr/>
            <a:lstStyle/>
            <a:p>
              <a:endParaRPr lang="en-US"/>
            </a:p>
          </p:txBody>
        </p:sp>
      </p:grpSp>
      <p:grpSp>
        <p:nvGrpSpPr>
          <p:cNvPr id="17" name="Group 17"/>
          <p:cNvGrpSpPr/>
          <p:nvPr/>
        </p:nvGrpSpPr>
        <p:grpSpPr>
          <a:xfrm>
            <a:off x="12658851" y="7568016"/>
            <a:ext cx="4188562" cy="781940"/>
            <a:chOff x="0" y="0"/>
            <a:chExt cx="5523623" cy="1031175"/>
          </a:xfrm>
        </p:grpSpPr>
        <p:sp>
          <p:nvSpPr>
            <p:cNvPr id="18" name="Freeform 18"/>
            <p:cNvSpPr/>
            <p:nvPr/>
          </p:nvSpPr>
          <p:spPr>
            <a:xfrm>
              <a:off x="31750" y="31750"/>
              <a:ext cx="5460123" cy="967675"/>
            </a:xfrm>
            <a:custGeom>
              <a:avLst/>
              <a:gdLst/>
              <a:ahLst/>
              <a:cxnLst/>
              <a:rect l="l" t="t" r="r" b="b"/>
              <a:pathLst>
                <a:path w="5460123" h="967675">
                  <a:moveTo>
                    <a:pt x="5367413" y="967675"/>
                  </a:moveTo>
                  <a:lnTo>
                    <a:pt x="92710" y="967675"/>
                  </a:lnTo>
                  <a:cubicBezTo>
                    <a:pt x="41910" y="967675"/>
                    <a:pt x="0" y="925765"/>
                    <a:pt x="0" y="874965"/>
                  </a:cubicBezTo>
                  <a:lnTo>
                    <a:pt x="0" y="92710"/>
                  </a:lnTo>
                  <a:cubicBezTo>
                    <a:pt x="0" y="41910"/>
                    <a:pt x="41910" y="0"/>
                    <a:pt x="92710" y="0"/>
                  </a:cubicBezTo>
                  <a:lnTo>
                    <a:pt x="5366143" y="0"/>
                  </a:lnTo>
                  <a:cubicBezTo>
                    <a:pt x="5416943" y="0"/>
                    <a:pt x="5458854" y="41910"/>
                    <a:pt x="5458854" y="92710"/>
                  </a:cubicBezTo>
                  <a:lnTo>
                    <a:pt x="5458854" y="873695"/>
                  </a:lnTo>
                  <a:cubicBezTo>
                    <a:pt x="5460123" y="925765"/>
                    <a:pt x="5418213" y="967675"/>
                    <a:pt x="5367413" y="967675"/>
                  </a:cubicBezTo>
                  <a:close/>
                </a:path>
              </a:pathLst>
            </a:custGeom>
            <a:solidFill>
              <a:srgbClr val="F9C041"/>
            </a:solidFill>
          </p:spPr>
          <p:txBody>
            <a:bodyPr/>
            <a:lstStyle/>
            <a:p>
              <a:endParaRPr lang="en-US"/>
            </a:p>
          </p:txBody>
        </p:sp>
        <p:sp>
          <p:nvSpPr>
            <p:cNvPr id="19" name="Freeform 19"/>
            <p:cNvSpPr/>
            <p:nvPr/>
          </p:nvSpPr>
          <p:spPr>
            <a:xfrm>
              <a:off x="0" y="0"/>
              <a:ext cx="5523624" cy="1031175"/>
            </a:xfrm>
            <a:custGeom>
              <a:avLst/>
              <a:gdLst/>
              <a:ahLst/>
              <a:cxnLst/>
              <a:rect l="l" t="t" r="r" b="b"/>
              <a:pathLst>
                <a:path w="5523624" h="1031175">
                  <a:moveTo>
                    <a:pt x="5399163" y="59690"/>
                  </a:moveTo>
                  <a:cubicBezTo>
                    <a:pt x="5434723" y="59690"/>
                    <a:pt x="5463934" y="88900"/>
                    <a:pt x="5463934" y="124460"/>
                  </a:cubicBezTo>
                  <a:lnTo>
                    <a:pt x="5463934" y="906715"/>
                  </a:lnTo>
                  <a:cubicBezTo>
                    <a:pt x="5463934" y="942275"/>
                    <a:pt x="5434723" y="971485"/>
                    <a:pt x="5399163" y="971485"/>
                  </a:cubicBezTo>
                  <a:lnTo>
                    <a:pt x="124460" y="971485"/>
                  </a:lnTo>
                  <a:cubicBezTo>
                    <a:pt x="88900" y="971485"/>
                    <a:pt x="59690" y="942275"/>
                    <a:pt x="59690" y="906715"/>
                  </a:cubicBezTo>
                  <a:lnTo>
                    <a:pt x="59690" y="124460"/>
                  </a:lnTo>
                  <a:cubicBezTo>
                    <a:pt x="59690" y="88900"/>
                    <a:pt x="88900" y="59690"/>
                    <a:pt x="124460" y="59690"/>
                  </a:cubicBezTo>
                  <a:lnTo>
                    <a:pt x="5399163" y="59690"/>
                  </a:lnTo>
                  <a:moveTo>
                    <a:pt x="5399163" y="0"/>
                  </a:moveTo>
                  <a:lnTo>
                    <a:pt x="124460" y="0"/>
                  </a:lnTo>
                  <a:cubicBezTo>
                    <a:pt x="55880" y="0"/>
                    <a:pt x="0" y="55880"/>
                    <a:pt x="0" y="124460"/>
                  </a:cubicBezTo>
                  <a:lnTo>
                    <a:pt x="0" y="906715"/>
                  </a:lnTo>
                  <a:cubicBezTo>
                    <a:pt x="0" y="975295"/>
                    <a:pt x="55880" y="1031175"/>
                    <a:pt x="124460" y="1031175"/>
                  </a:cubicBezTo>
                  <a:lnTo>
                    <a:pt x="5399163" y="1031175"/>
                  </a:lnTo>
                  <a:cubicBezTo>
                    <a:pt x="5467743" y="1031175"/>
                    <a:pt x="5523624" y="975295"/>
                    <a:pt x="5523624" y="906715"/>
                  </a:cubicBezTo>
                  <a:lnTo>
                    <a:pt x="5523624" y="124460"/>
                  </a:lnTo>
                  <a:cubicBezTo>
                    <a:pt x="5523624" y="55880"/>
                    <a:pt x="5467743" y="0"/>
                    <a:pt x="5399163" y="0"/>
                  </a:cubicBezTo>
                  <a:close/>
                </a:path>
              </a:pathLst>
            </a:custGeom>
            <a:solidFill>
              <a:srgbClr val="000000"/>
            </a:solidFill>
          </p:spPr>
          <p:txBody>
            <a:bodyPr/>
            <a:lstStyle/>
            <a:p>
              <a:endParaRPr lang="en-US"/>
            </a:p>
          </p:txBody>
        </p:sp>
      </p:grpSp>
      <p:sp>
        <p:nvSpPr>
          <p:cNvPr id="20" name="Freeform 20"/>
          <p:cNvSpPr/>
          <p:nvPr/>
        </p:nvSpPr>
        <p:spPr>
          <a:xfrm>
            <a:off x="-4064" y="0"/>
            <a:ext cx="18375247" cy="1564604"/>
          </a:xfrm>
          <a:custGeom>
            <a:avLst/>
            <a:gdLst/>
            <a:ahLst/>
            <a:cxnLst/>
            <a:rect l="l" t="t" r="r" b="b"/>
            <a:pathLst>
              <a:path w="18375247" h="1564604">
                <a:moveTo>
                  <a:pt x="0" y="0"/>
                </a:moveTo>
                <a:lnTo>
                  <a:pt x="18375247" y="0"/>
                </a:lnTo>
                <a:lnTo>
                  <a:pt x="18375247" y="1564604"/>
                </a:lnTo>
                <a:lnTo>
                  <a:pt x="0" y="1564604"/>
                </a:lnTo>
                <a:lnTo>
                  <a:pt x="0" y="0"/>
                </a:lnTo>
                <a:close/>
              </a:path>
            </a:pathLst>
          </a:custGeom>
          <a:blipFill>
            <a:blip r:embed="rId3"/>
            <a:stretch>
              <a:fillRect t="-227" b="-227"/>
            </a:stretch>
          </a:blipFill>
        </p:spPr>
        <p:txBody>
          <a:bodyPr/>
          <a:lstStyle/>
          <a:p>
            <a:endParaRPr lang="en-US"/>
          </a:p>
        </p:txBody>
      </p:sp>
      <p:sp>
        <p:nvSpPr>
          <p:cNvPr id="21" name="Freeform 21"/>
          <p:cNvSpPr/>
          <p:nvPr/>
        </p:nvSpPr>
        <p:spPr>
          <a:xfrm>
            <a:off x="12394829" y="4531309"/>
            <a:ext cx="4748139" cy="2596638"/>
          </a:xfrm>
          <a:custGeom>
            <a:avLst/>
            <a:gdLst/>
            <a:ahLst/>
            <a:cxnLst/>
            <a:rect l="l" t="t" r="r" b="b"/>
            <a:pathLst>
              <a:path w="4748139" h="2596638">
                <a:moveTo>
                  <a:pt x="0" y="0"/>
                </a:moveTo>
                <a:lnTo>
                  <a:pt x="4748139" y="0"/>
                </a:lnTo>
                <a:lnTo>
                  <a:pt x="4748139" y="2596639"/>
                </a:lnTo>
                <a:lnTo>
                  <a:pt x="0" y="2596639"/>
                </a:lnTo>
                <a:lnTo>
                  <a:pt x="0" y="0"/>
                </a:lnTo>
                <a:close/>
              </a:path>
            </a:pathLst>
          </a:custGeom>
          <a:blipFill>
            <a:blip r:embed="rId4"/>
            <a:stretch>
              <a:fillRect/>
            </a:stretch>
          </a:blipFill>
        </p:spPr>
        <p:txBody>
          <a:bodyPr/>
          <a:lstStyle/>
          <a:p>
            <a:endParaRPr lang="en-US"/>
          </a:p>
        </p:txBody>
      </p:sp>
      <p:sp>
        <p:nvSpPr>
          <p:cNvPr id="22" name="Freeform 22"/>
          <p:cNvSpPr/>
          <p:nvPr/>
        </p:nvSpPr>
        <p:spPr>
          <a:xfrm>
            <a:off x="1160798" y="4577605"/>
            <a:ext cx="4748139" cy="2504046"/>
          </a:xfrm>
          <a:custGeom>
            <a:avLst/>
            <a:gdLst/>
            <a:ahLst/>
            <a:cxnLst/>
            <a:rect l="l" t="t" r="r" b="b"/>
            <a:pathLst>
              <a:path w="4748139" h="2504046">
                <a:moveTo>
                  <a:pt x="0" y="0"/>
                </a:moveTo>
                <a:lnTo>
                  <a:pt x="4748139" y="0"/>
                </a:lnTo>
                <a:lnTo>
                  <a:pt x="4748139" y="2504047"/>
                </a:lnTo>
                <a:lnTo>
                  <a:pt x="0" y="2504047"/>
                </a:lnTo>
                <a:lnTo>
                  <a:pt x="0" y="0"/>
                </a:lnTo>
                <a:close/>
              </a:path>
            </a:pathLst>
          </a:custGeom>
          <a:blipFill>
            <a:blip r:embed="rId5"/>
            <a:stretch>
              <a:fillRect/>
            </a:stretch>
          </a:blipFill>
        </p:spPr>
        <p:txBody>
          <a:bodyPr/>
          <a:lstStyle/>
          <a:p>
            <a:endParaRPr lang="en-US"/>
          </a:p>
        </p:txBody>
      </p:sp>
      <p:sp>
        <p:nvSpPr>
          <p:cNvPr id="23" name="Freeform 23"/>
          <p:cNvSpPr/>
          <p:nvPr/>
        </p:nvSpPr>
        <p:spPr>
          <a:xfrm>
            <a:off x="6778600" y="4046458"/>
            <a:ext cx="4730800" cy="3346790"/>
          </a:xfrm>
          <a:custGeom>
            <a:avLst/>
            <a:gdLst/>
            <a:ahLst/>
            <a:cxnLst/>
            <a:rect l="l" t="t" r="r" b="b"/>
            <a:pathLst>
              <a:path w="4730800" h="3346790">
                <a:moveTo>
                  <a:pt x="0" y="0"/>
                </a:moveTo>
                <a:lnTo>
                  <a:pt x="4730800" y="0"/>
                </a:lnTo>
                <a:lnTo>
                  <a:pt x="4730800" y="3346790"/>
                </a:lnTo>
                <a:lnTo>
                  <a:pt x="0" y="3346790"/>
                </a:lnTo>
                <a:lnTo>
                  <a:pt x="0" y="0"/>
                </a:lnTo>
                <a:close/>
              </a:path>
            </a:pathLst>
          </a:custGeom>
          <a:blipFill>
            <a:blip r:embed="rId6"/>
            <a:stretch>
              <a:fillRect/>
            </a:stretch>
          </a:blipFill>
        </p:spPr>
        <p:txBody>
          <a:bodyPr/>
          <a:lstStyle/>
          <a:p>
            <a:endParaRPr lang="en-US"/>
          </a:p>
        </p:txBody>
      </p:sp>
      <p:sp>
        <p:nvSpPr>
          <p:cNvPr id="24" name="TextBox 24"/>
          <p:cNvSpPr txBox="1"/>
          <p:nvPr/>
        </p:nvSpPr>
        <p:spPr>
          <a:xfrm>
            <a:off x="1028700" y="2115843"/>
            <a:ext cx="16230600" cy="1526059"/>
          </a:xfrm>
          <a:prstGeom prst="rect">
            <a:avLst/>
          </a:prstGeom>
        </p:spPr>
        <p:txBody>
          <a:bodyPr lIns="0" tIns="0" rIns="0" bIns="0" rtlCol="0" anchor="t">
            <a:spAutoFit/>
          </a:bodyPr>
          <a:lstStyle/>
          <a:p>
            <a:pPr algn="ctr">
              <a:lnSpc>
                <a:spcPts val="11883"/>
              </a:lnSpc>
            </a:pPr>
            <a:r>
              <a:rPr lang="en-US" sz="10500" b="1" dirty="0">
                <a:solidFill>
                  <a:srgbClr val="000000"/>
                </a:solidFill>
                <a:latin typeface="Bebas Neue Bold"/>
                <a:ea typeface="Bebas Neue Bold"/>
                <a:cs typeface="Bebas Neue Bold"/>
                <a:sym typeface="Bebas Neue Bold"/>
              </a:rPr>
              <a:t>BEGIN WITH THE END IN MIND</a:t>
            </a:r>
          </a:p>
        </p:txBody>
      </p:sp>
      <p:sp>
        <p:nvSpPr>
          <p:cNvPr id="25" name="TextBox 25"/>
          <p:cNvSpPr txBox="1"/>
          <p:nvPr/>
        </p:nvSpPr>
        <p:spPr>
          <a:xfrm>
            <a:off x="1635400" y="7672800"/>
            <a:ext cx="3798935" cy="537845"/>
          </a:xfrm>
          <a:prstGeom prst="rect">
            <a:avLst/>
          </a:prstGeom>
        </p:spPr>
        <p:txBody>
          <a:bodyPr lIns="0" tIns="0" rIns="0" bIns="0" rtlCol="0" anchor="t">
            <a:spAutoFit/>
          </a:bodyPr>
          <a:lstStyle/>
          <a:p>
            <a:pPr algn="ctr">
              <a:lnSpc>
                <a:spcPts val="4480"/>
              </a:lnSpc>
            </a:pPr>
            <a:r>
              <a:rPr lang="en-US" sz="3200" b="1" spc="320" dirty="0">
                <a:solidFill>
                  <a:srgbClr val="000000"/>
                </a:solidFill>
                <a:latin typeface="Bebas Neue Bold"/>
                <a:ea typeface="Bebas Neue Bold"/>
                <a:cs typeface="Bebas Neue Bold"/>
                <a:sym typeface="Bebas Neue Bold"/>
              </a:rPr>
              <a:t>Academic Success</a:t>
            </a:r>
          </a:p>
        </p:txBody>
      </p:sp>
      <p:sp>
        <p:nvSpPr>
          <p:cNvPr id="26" name="TextBox 26"/>
          <p:cNvSpPr txBox="1"/>
          <p:nvPr/>
        </p:nvSpPr>
        <p:spPr>
          <a:xfrm>
            <a:off x="7244533" y="7672800"/>
            <a:ext cx="3798935" cy="537845"/>
          </a:xfrm>
          <a:prstGeom prst="rect">
            <a:avLst/>
          </a:prstGeom>
        </p:spPr>
        <p:txBody>
          <a:bodyPr lIns="0" tIns="0" rIns="0" bIns="0" rtlCol="0" anchor="t">
            <a:spAutoFit/>
          </a:bodyPr>
          <a:lstStyle/>
          <a:p>
            <a:pPr algn="ctr">
              <a:lnSpc>
                <a:spcPts val="4480"/>
              </a:lnSpc>
            </a:pPr>
            <a:r>
              <a:rPr lang="en-US" sz="3200" spc="320" dirty="0">
                <a:solidFill>
                  <a:srgbClr val="FBF3E4"/>
                </a:solidFill>
                <a:latin typeface="Bebas Neue"/>
                <a:ea typeface="Bebas Neue"/>
                <a:cs typeface="Bebas Neue"/>
                <a:sym typeface="Bebas Neue"/>
              </a:rPr>
              <a:t>Engagement</a:t>
            </a:r>
          </a:p>
        </p:txBody>
      </p:sp>
      <p:sp>
        <p:nvSpPr>
          <p:cNvPr id="27" name="TextBox 27"/>
          <p:cNvSpPr txBox="1"/>
          <p:nvPr/>
        </p:nvSpPr>
        <p:spPr>
          <a:xfrm>
            <a:off x="12853665" y="7672800"/>
            <a:ext cx="3798935" cy="544195"/>
          </a:xfrm>
          <a:prstGeom prst="rect">
            <a:avLst/>
          </a:prstGeom>
        </p:spPr>
        <p:txBody>
          <a:bodyPr lIns="0" tIns="0" rIns="0" bIns="0" rtlCol="0" anchor="t">
            <a:spAutoFit/>
          </a:bodyPr>
          <a:lstStyle/>
          <a:p>
            <a:pPr algn="ctr">
              <a:lnSpc>
                <a:spcPts val="4480"/>
              </a:lnSpc>
            </a:pPr>
            <a:r>
              <a:rPr lang="en-US" sz="3200" b="1" spc="320" dirty="0">
                <a:solidFill>
                  <a:srgbClr val="000000"/>
                </a:solidFill>
                <a:latin typeface="Bebas Neue Bold"/>
                <a:ea typeface="Bebas Neue Bold"/>
                <a:cs typeface="Bebas Neue Bold"/>
                <a:sym typeface="Bebas Neue Bold"/>
              </a:rPr>
              <a:t>Graduation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9093" y="2550486"/>
            <a:ext cx="11143894" cy="1599214"/>
          </a:xfrm>
          <a:prstGeom prst="rect">
            <a:avLst/>
          </a:prstGeom>
        </p:spPr>
        <p:txBody>
          <a:bodyPr lIns="0" tIns="0" rIns="0" bIns="0" rtlCol="0" anchor="t">
            <a:spAutoFit/>
          </a:bodyPr>
          <a:lstStyle/>
          <a:p>
            <a:pPr algn="ctr">
              <a:lnSpc>
                <a:spcPts val="11883"/>
              </a:lnSpc>
            </a:pPr>
            <a:r>
              <a:rPr lang="en-US" sz="11883" b="1" dirty="0">
                <a:solidFill>
                  <a:srgbClr val="000000"/>
                </a:solidFill>
                <a:latin typeface="Bebas Neue Bold"/>
                <a:ea typeface="Bebas Neue Bold"/>
                <a:cs typeface="Bebas Neue Bold"/>
                <a:sym typeface="Bebas Neue Bold"/>
              </a:rPr>
              <a:t>NEEDED FOR SUCCESS</a:t>
            </a:r>
          </a:p>
        </p:txBody>
      </p:sp>
      <p:sp>
        <p:nvSpPr>
          <p:cNvPr id="4" name="AutoShape 4"/>
          <p:cNvSpPr/>
          <p:nvPr/>
        </p:nvSpPr>
        <p:spPr>
          <a:xfrm rot="2017">
            <a:off x="932109" y="6091237"/>
            <a:ext cx="16230603" cy="0"/>
          </a:xfrm>
          <a:prstGeom prst="line">
            <a:avLst/>
          </a:prstGeom>
          <a:ln w="19050"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2408951" y="4114800"/>
            <a:ext cx="13276920" cy="1819275"/>
          </a:xfrm>
          <a:prstGeom prst="rect">
            <a:avLst/>
          </a:prstGeom>
        </p:spPr>
        <p:txBody>
          <a:bodyPr lIns="0" tIns="0" rIns="0" bIns="0" rtlCol="0" anchor="t">
            <a:spAutoFit/>
          </a:bodyPr>
          <a:lstStyle/>
          <a:p>
            <a:pPr algn="ctr">
              <a:lnSpc>
                <a:spcPts val="4800"/>
              </a:lnSpc>
            </a:pPr>
            <a:r>
              <a:rPr lang="en-US" sz="3000" dirty="0">
                <a:solidFill>
                  <a:srgbClr val="000000"/>
                </a:solidFill>
                <a:latin typeface="Poppins"/>
                <a:ea typeface="Poppins"/>
                <a:cs typeface="Poppins"/>
                <a:sym typeface="Poppins"/>
              </a:rPr>
              <a:t>Which of these are strengths?</a:t>
            </a:r>
          </a:p>
          <a:p>
            <a:pPr algn="ctr">
              <a:lnSpc>
                <a:spcPts val="4800"/>
              </a:lnSpc>
            </a:pPr>
            <a:r>
              <a:rPr lang="en-US" sz="3000" dirty="0">
                <a:solidFill>
                  <a:srgbClr val="000000"/>
                </a:solidFill>
                <a:latin typeface="Poppins"/>
                <a:ea typeface="Poppins"/>
                <a:cs typeface="Poppins"/>
                <a:sym typeface="Poppins"/>
              </a:rPr>
              <a:t>Which of these are works in progress?</a:t>
            </a:r>
          </a:p>
          <a:p>
            <a:pPr algn="ctr">
              <a:lnSpc>
                <a:spcPts val="4800"/>
              </a:lnSpc>
            </a:pPr>
            <a:r>
              <a:rPr lang="en-US" sz="3000" dirty="0">
                <a:solidFill>
                  <a:srgbClr val="000000"/>
                </a:solidFill>
                <a:latin typeface="Poppins"/>
                <a:ea typeface="Poppins"/>
                <a:cs typeface="Poppins"/>
                <a:sym typeface="Poppins"/>
              </a:rPr>
              <a:t>Other skills that come to mind?</a:t>
            </a:r>
          </a:p>
        </p:txBody>
      </p:sp>
      <p:grpSp>
        <p:nvGrpSpPr>
          <p:cNvPr id="6" name="Group 6"/>
          <p:cNvGrpSpPr/>
          <p:nvPr/>
        </p:nvGrpSpPr>
        <p:grpSpPr>
          <a:xfrm>
            <a:off x="6677387" y="7281547"/>
            <a:ext cx="5012346" cy="781940"/>
            <a:chOff x="0" y="0"/>
            <a:chExt cx="6609980" cy="1031175"/>
          </a:xfrm>
        </p:grpSpPr>
        <p:sp>
          <p:nvSpPr>
            <p:cNvPr id="7" name="Freeform 7"/>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000000"/>
            </a:solidFill>
          </p:spPr>
          <p:txBody>
            <a:bodyPr/>
            <a:lstStyle/>
            <a:p>
              <a:endParaRPr lang="en-US"/>
            </a:p>
          </p:txBody>
        </p:sp>
        <p:sp>
          <p:nvSpPr>
            <p:cNvPr id="8" name="Freeform 8"/>
            <p:cNvSpPr/>
            <p:nvPr/>
          </p:nvSpPr>
          <p:spPr>
            <a:xfrm>
              <a:off x="0" y="0"/>
              <a:ext cx="6609980" cy="1031175"/>
            </a:xfrm>
            <a:custGeom>
              <a:avLst/>
              <a:gdLst/>
              <a:ahLst/>
              <a:cxnLst/>
              <a:rect l="l" t="t" r="r" b="b"/>
              <a:pathLst>
                <a:path w="6609980" h="1031175">
                  <a:moveTo>
                    <a:pt x="6485520" y="59690"/>
                  </a:moveTo>
                  <a:cubicBezTo>
                    <a:pt x="6521079" y="59690"/>
                    <a:pt x="6550290" y="88900"/>
                    <a:pt x="6550290" y="124460"/>
                  </a:cubicBezTo>
                  <a:lnTo>
                    <a:pt x="6550290" y="906715"/>
                  </a:lnTo>
                  <a:cubicBezTo>
                    <a:pt x="6550290"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80" y="975295"/>
                    <a:pt x="6609980" y="906715"/>
                  </a:cubicBezTo>
                  <a:lnTo>
                    <a:pt x="6609980" y="124460"/>
                  </a:lnTo>
                  <a:cubicBezTo>
                    <a:pt x="6609980" y="55880"/>
                    <a:pt x="6554100" y="0"/>
                    <a:pt x="6485520" y="0"/>
                  </a:cubicBezTo>
                  <a:close/>
                </a:path>
              </a:pathLst>
            </a:custGeom>
            <a:solidFill>
              <a:srgbClr val="000000"/>
            </a:solidFill>
          </p:spPr>
          <p:txBody>
            <a:bodyPr/>
            <a:lstStyle/>
            <a:p>
              <a:endParaRPr lang="en-US"/>
            </a:p>
          </p:txBody>
        </p:sp>
      </p:grpSp>
      <p:grpSp>
        <p:nvGrpSpPr>
          <p:cNvPr id="9" name="Group 9"/>
          <p:cNvGrpSpPr/>
          <p:nvPr/>
        </p:nvGrpSpPr>
        <p:grpSpPr>
          <a:xfrm>
            <a:off x="6677387" y="8454457"/>
            <a:ext cx="5012346" cy="781940"/>
            <a:chOff x="0" y="0"/>
            <a:chExt cx="6609980" cy="1031175"/>
          </a:xfrm>
        </p:grpSpPr>
        <p:sp>
          <p:nvSpPr>
            <p:cNvPr id="10" name="Freeform 10"/>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000000"/>
            </a:solidFill>
          </p:spPr>
          <p:txBody>
            <a:bodyPr/>
            <a:lstStyle/>
            <a:p>
              <a:endParaRPr lang="en-US"/>
            </a:p>
          </p:txBody>
        </p:sp>
        <p:sp>
          <p:nvSpPr>
            <p:cNvPr id="11" name="Freeform 11"/>
            <p:cNvSpPr/>
            <p:nvPr/>
          </p:nvSpPr>
          <p:spPr>
            <a:xfrm>
              <a:off x="0" y="0"/>
              <a:ext cx="6609980" cy="1031175"/>
            </a:xfrm>
            <a:custGeom>
              <a:avLst/>
              <a:gdLst/>
              <a:ahLst/>
              <a:cxnLst/>
              <a:rect l="l" t="t" r="r" b="b"/>
              <a:pathLst>
                <a:path w="6609980" h="1031175">
                  <a:moveTo>
                    <a:pt x="6485520" y="59690"/>
                  </a:moveTo>
                  <a:cubicBezTo>
                    <a:pt x="6521079" y="59690"/>
                    <a:pt x="6550290" y="88900"/>
                    <a:pt x="6550290" y="124460"/>
                  </a:cubicBezTo>
                  <a:lnTo>
                    <a:pt x="6550290" y="906715"/>
                  </a:lnTo>
                  <a:cubicBezTo>
                    <a:pt x="6550290"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80" y="975295"/>
                    <a:pt x="6609980" y="906715"/>
                  </a:cubicBezTo>
                  <a:lnTo>
                    <a:pt x="6609980" y="124460"/>
                  </a:lnTo>
                  <a:cubicBezTo>
                    <a:pt x="6609980" y="55880"/>
                    <a:pt x="6554100" y="0"/>
                    <a:pt x="6485520" y="0"/>
                  </a:cubicBezTo>
                  <a:close/>
                </a:path>
              </a:pathLst>
            </a:custGeom>
            <a:solidFill>
              <a:srgbClr val="000000"/>
            </a:solidFill>
          </p:spPr>
          <p:txBody>
            <a:bodyPr/>
            <a:lstStyle/>
            <a:p>
              <a:endParaRPr lang="en-US"/>
            </a:p>
          </p:txBody>
        </p:sp>
      </p:grpSp>
      <p:grpSp>
        <p:nvGrpSpPr>
          <p:cNvPr id="12" name="Group 12"/>
          <p:cNvGrpSpPr/>
          <p:nvPr/>
        </p:nvGrpSpPr>
        <p:grpSpPr>
          <a:xfrm>
            <a:off x="1103065" y="6679344"/>
            <a:ext cx="5012346" cy="781940"/>
            <a:chOff x="0" y="0"/>
            <a:chExt cx="6609980" cy="1031175"/>
          </a:xfrm>
        </p:grpSpPr>
        <p:sp>
          <p:nvSpPr>
            <p:cNvPr id="13" name="Freeform 13"/>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F9C041"/>
            </a:solidFill>
          </p:spPr>
          <p:txBody>
            <a:bodyPr/>
            <a:lstStyle/>
            <a:p>
              <a:endParaRPr lang="en-US"/>
            </a:p>
          </p:txBody>
        </p:sp>
        <p:sp>
          <p:nvSpPr>
            <p:cNvPr id="14" name="Freeform 14"/>
            <p:cNvSpPr/>
            <p:nvPr/>
          </p:nvSpPr>
          <p:spPr>
            <a:xfrm>
              <a:off x="0" y="0"/>
              <a:ext cx="6609980" cy="1031175"/>
            </a:xfrm>
            <a:custGeom>
              <a:avLst/>
              <a:gdLst/>
              <a:ahLst/>
              <a:cxnLst/>
              <a:rect l="l" t="t" r="r" b="b"/>
              <a:pathLst>
                <a:path w="6609980" h="1031175">
                  <a:moveTo>
                    <a:pt x="6485520" y="59690"/>
                  </a:moveTo>
                  <a:cubicBezTo>
                    <a:pt x="6521079" y="59690"/>
                    <a:pt x="6550290" y="88900"/>
                    <a:pt x="6550290" y="124460"/>
                  </a:cubicBezTo>
                  <a:lnTo>
                    <a:pt x="6550290" y="906715"/>
                  </a:lnTo>
                  <a:cubicBezTo>
                    <a:pt x="6550290"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80" y="975295"/>
                    <a:pt x="6609980" y="906715"/>
                  </a:cubicBezTo>
                  <a:lnTo>
                    <a:pt x="6609980" y="124460"/>
                  </a:lnTo>
                  <a:cubicBezTo>
                    <a:pt x="6609980" y="55880"/>
                    <a:pt x="6554100" y="0"/>
                    <a:pt x="6485520" y="0"/>
                  </a:cubicBezTo>
                  <a:close/>
                </a:path>
              </a:pathLst>
            </a:custGeom>
            <a:solidFill>
              <a:srgbClr val="000000"/>
            </a:solidFill>
          </p:spPr>
          <p:txBody>
            <a:bodyPr/>
            <a:lstStyle/>
            <a:p>
              <a:endParaRPr lang="en-US"/>
            </a:p>
          </p:txBody>
        </p:sp>
      </p:grpSp>
      <p:grpSp>
        <p:nvGrpSpPr>
          <p:cNvPr id="15" name="Group 15"/>
          <p:cNvGrpSpPr/>
          <p:nvPr/>
        </p:nvGrpSpPr>
        <p:grpSpPr>
          <a:xfrm>
            <a:off x="1028694" y="8063487"/>
            <a:ext cx="5012346" cy="781940"/>
            <a:chOff x="0" y="0"/>
            <a:chExt cx="6609980" cy="1031175"/>
          </a:xfrm>
        </p:grpSpPr>
        <p:sp>
          <p:nvSpPr>
            <p:cNvPr id="16" name="Freeform 16"/>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F9C041"/>
            </a:solidFill>
          </p:spPr>
          <p:txBody>
            <a:bodyPr/>
            <a:lstStyle/>
            <a:p>
              <a:endParaRPr lang="en-US"/>
            </a:p>
          </p:txBody>
        </p:sp>
        <p:sp>
          <p:nvSpPr>
            <p:cNvPr id="17" name="Freeform 17"/>
            <p:cNvSpPr/>
            <p:nvPr/>
          </p:nvSpPr>
          <p:spPr>
            <a:xfrm>
              <a:off x="0" y="0"/>
              <a:ext cx="6609980" cy="1031175"/>
            </a:xfrm>
            <a:custGeom>
              <a:avLst/>
              <a:gdLst/>
              <a:ahLst/>
              <a:cxnLst/>
              <a:rect l="l" t="t" r="r" b="b"/>
              <a:pathLst>
                <a:path w="6609980" h="1031175">
                  <a:moveTo>
                    <a:pt x="6485520" y="59690"/>
                  </a:moveTo>
                  <a:cubicBezTo>
                    <a:pt x="6521079" y="59690"/>
                    <a:pt x="6550290" y="88900"/>
                    <a:pt x="6550290" y="124460"/>
                  </a:cubicBezTo>
                  <a:lnTo>
                    <a:pt x="6550290" y="906715"/>
                  </a:lnTo>
                  <a:cubicBezTo>
                    <a:pt x="6550290"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80" y="975295"/>
                    <a:pt x="6609980" y="906715"/>
                  </a:cubicBezTo>
                  <a:lnTo>
                    <a:pt x="6609980" y="124460"/>
                  </a:lnTo>
                  <a:cubicBezTo>
                    <a:pt x="6609980" y="55880"/>
                    <a:pt x="6554100" y="0"/>
                    <a:pt x="6485520" y="0"/>
                  </a:cubicBezTo>
                  <a:close/>
                </a:path>
              </a:pathLst>
            </a:custGeom>
            <a:solidFill>
              <a:srgbClr val="000000"/>
            </a:solidFill>
          </p:spPr>
          <p:txBody>
            <a:bodyPr/>
            <a:lstStyle/>
            <a:p>
              <a:endParaRPr lang="en-US"/>
            </a:p>
          </p:txBody>
        </p:sp>
      </p:grpSp>
      <p:grpSp>
        <p:nvGrpSpPr>
          <p:cNvPr id="18" name="Group 18"/>
          <p:cNvGrpSpPr/>
          <p:nvPr/>
        </p:nvGrpSpPr>
        <p:grpSpPr>
          <a:xfrm>
            <a:off x="12246959" y="6679344"/>
            <a:ext cx="5012346" cy="781940"/>
            <a:chOff x="0" y="0"/>
            <a:chExt cx="6609980" cy="1031175"/>
          </a:xfrm>
        </p:grpSpPr>
        <p:sp>
          <p:nvSpPr>
            <p:cNvPr id="19" name="Freeform 19"/>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F9C041"/>
            </a:solidFill>
          </p:spPr>
          <p:txBody>
            <a:bodyPr/>
            <a:lstStyle/>
            <a:p>
              <a:endParaRPr lang="en-US"/>
            </a:p>
          </p:txBody>
        </p:sp>
        <p:sp>
          <p:nvSpPr>
            <p:cNvPr id="20" name="Freeform 20"/>
            <p:cNvSpPr/>
            <p:nvPr/>
          </p:nvSpPr>
          <p:spPr>
            <a:xfrm>
              <a:off x="0" y="0"/>
              <a:ext cx="6609980" cy="1031175"/>
            </a:xfrm>
            <a:custGeom>
              <a:avLst/>
              <a:gdLst/>
              <a:ahLst/>
              <a:cxnLst/>
              <a:rect l="l" t="t" r="r" b="b"/>
              <a:pathLst>
                <a:path w="6609980" h="1031175">
                  <a:moveTo>
                    <a:pt x="6485520" y="59690"/>
                  </a:moveTo>
                  <a:cubicBezTo>
                    <a:pt x="6521079" y="59690"/>
                    <a:pt x="6550290" y="88900"/>
                    <a:pt x="6550290" y="124460"/>
                  </a:cubicBezTo>
                  <a:lnTo>
                    <a:pt x="6550290" y="906715"/>
                  </a:lnTo>
                  <a:cubicBezTo>
                    <a:pt x="6550290"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80" y="975295"/>
                    <a:pt x="6609980" y="906715"/>
                  </a:cubicBezTo>
                  <a:lnTo>
                    <a:pt x="6609980" y="124460"/>
                  </a:lnTo>
                  <a:cubicBezTo>
                    <a:pt x="6609980" y="55880"/>
                    <a:pt x="6554100" y="0"/>
                    <a:pt x="6485520" y="0"/>
                  </a:cubicBezTo>
                  <a:close/>
                </a:path>
              </a:pathLst>
            </a:custGeom>
            <a:solidFill>
              <a:srgbClr val="000000"/>
            </a:solidFill>
          </p:spPr>
          <p:txBody>
            <a:bodyPr/>
            <a:lstStyle/>
            <a:p>
              <a:endParaRPr lang="en-US"/>
            </a:p>
          </p:txBody>
        </p:sp>
      </p:grpSp>
      <p:grpSp>
        <p:nvGrpSpPr>
          <p:cNvPr id="21" name="Group 21"/>
          <p:cNvGrpSpPr/>
          <p:nvPr/>
        </p:nvGrpSpPr>
        <p:grpSpPr>
          <a:xfrm>
            <a:off x="12246959" y="8063487"/>
            <a:ext cx="5012346" cy="781940"/>
            <a:chOff x="0" y="0"/>
            <a:chExt cx="6609980" cy="1031175"/>
          </a:xfrm>
        </p:grpSpPr>
        <p:sp>
          <p:nvSpPr>
            <p:cNvPr id="22" name="Freeform 22"/>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F9C041"/>
            </a:solidFill>
          </p:spPr>
          <p:txBody>
            <a:bodyPr/>
            <a:lstStyle/>
            <a:p>
              <a:endParaRPr lang="en-US"/>
            </a:p>
          </p:txBody>
        </p:sp>
        <p:sp>
          <p:nvSpPr>
            <p:cNvPr id="23" name="Freeform 23"/>
            <p:cNvSpPr/>
            <p:nvPr/>
          </p:nvSpPr>
          <p:spPr>
            <a:xfrm>
              <a:off x="0" y="0"/>
              <a:ext cx="6609980" cy="1031175"/>
            </a:xfrm>
            <a:custGeom>
              <a:avLst/>
              <a:gdLst/>
              <a:ahLst/>
              <a:cxnLst/>
              <a:rect l="l" t="t" r="r" b="b"/>
              <a:pathLst>
                <a:path w="6609980" h="1031175">
                  <a:moveTo>
                    <a:pt x="6485520" y="59690"/>
                  </a:moveTo>
                  <a:cubicBezTo>
                    <a:pt x="6521079" y="59690"/>
                    <a:pt x="6550290" y="88900"/>
                    <a:pt x="6550290" y="124460"/>
                  </a:cubicBezTo>
                  <a:lnTo>
                    <a:pt x="6550290" y="906715"/>
                  </a:lnTo>
                  <a:cubicBezTo>
                    <a:pt x="6550290"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80" y="975295"/>
                    <a:pt x="6609980" y="906715"/>
                  </a:cubicBezTo>
                  <a:lnTo>
                    <a:pt x="6609980" y="124460"/>
                  </a:lnTo>
                  <a:cubicBezTo>
                    <a:pt x="6609980" y="55880"/>
                    <a:pt x="6554100" y="0"/>
                    <a:pt x="6485520" y="0"/>
                  </a:cubicBezTo>
                  <a:close/>
                </a:path>
              </a:pathLst>
            </a:custGeom>
            <a:solidFill>
              <a:srgbClr val="000000"/>
            </a:solidFill>
          </p:spPr>
          <p:txBody>
            <a:bodyPr/>
            <a:lstStyle/>
            <a:p>
              <a:endParaRPr lang="en-US"/>
            </a:p>
          </p:txBody>
        </p:sp>
      </p:grpSp>
      <p:sp>
        <p:nvSpPr>
          <p:cNvPr id="24" name="TextBox 24"/>
          <p:cNvSpPr txBox="1"/>
          <p:nvPr/>
        </p:nvSpPr>
        <p:spPr>
          <a:xfrm>
            <a:off x="1635400" y="6772816"/>
            <a:ext cx="3798935" cy="541020"/>
          </a:xfrm>
          <a:prstGeom prst="rect">
            <a:avLst/>
          </a:prstGeom>
        </p:spPr>
        <p:txBody>
          <a:bodyPr lIns="0" tIns="0" rIns="0" bIns="0" rtlCol="0" anchor="t">
            <a:spAutoFit/>
          </a:bodyPr>
          <a:lstStyle/>
          <a:p>
            <a:pPr algn="ctr">
              <a:lnSpc>
                <a:spcPts val="4480"/>
              </a:lnSpc>
            </a:pPr>
            <a:r>
              <a:rPr lang="en-US" sz="3200" b="1" spc="320">
                <a:solidFill>
                  <a:srgbClr val="000000"/>
                </a:solidFill>
                <a:latin typeface="Bebas Neue Bold"/>
                <a:ea typeface="Bebas Neue Bold"/>
                <a:cs typeface="Bebas Neue Bold"/>
                <a:sym typeface="Bebas Neue Bold"/>
              </a:rPr>
              <a:t>ORGANIZATION</a:t>
            </a:r>
          </a:p>
        </p:txBody>
      </p:sp>
      <p:sp>
        <p:nvSpPr>
          <p:cNvPr id="25" name="TextBox 25"/>
          <p:cNvSpPr txBox="1"/>
          <p:nvPr/>
        </p:nvSpPr>
        <p:spPr>
          <a:xfrm>
            <a:off x="12853665" y="6771229"/>
            <a:ext cx="3798935" cy="541020"/>
          </a:xfrm>
          <a:prstGeom prst="rect">
            <a:avLst/>
          </a:prstGeom>
        </p:spPr>
        <p:txBody>
          <a:bodyPr lIns="0" tIns="0" rIns="0" bIns="0" rtlCol="0" anchor="t">
            <a:spAutoFit/>
          </a:bodyPr>
          <a:lstStyle/>
          <a:p>
            <a:pPr algn="ctr">
              <a:lnSpc>
                <a:spcPts val="4480"/>
              </a:lnSpc>
            </a:pPr>
            <a:r>
              <a:rPr lang="en-US" sz="3200" b="1" spc="320">
                <a:solidFill>
                  <a:srgbClr val="000000"/>
                </a:solidFill>
                <a:latin typeface="Bebas Neue Bold"/>
                <a:ea typeface="Bebas Neue Bold"/>
                <a:cs typeface="Bebas Neue Bold"/>
                <a:sym typeface="Bebas Neue Bold"/>
              </a:rPr>
              <a:t>AUTONOMY</a:t>
            </a:r>
          </a:p>
        </p:txBody>
      </p:sp>
      <p:sp>
        <p:nvSpPr>
          <p:cNvPr id="26" name="TextBox 26"/>
          <p:cNvSpPr txBox="1"/>
          <p:nvPr/>
        </p:nvSpPr>
        <p:spPr>
          <a:xfrm>
            <a:off x="7284092" y="7375020"/>
            <a:ext cx="3798935" cy="541020"/>
          </a:xfrm>
          <a:prstGeom prst="rect">
            <a:avLst/>
          </a:prstGeom>
        </p:spPr>
        <p:txBody>
          <a:bodyPr lIns="0" tIns="0" rIns="0" bIns="0" rtlCol="0" anchor="t">
            <a:spAutoFit/>
          </a:bodyPr>
          <a:lstStyle/>
          <a:p>
            <a:pPr algn="ctr">
              <a:lnSpc>
                <a:spcPts val="4480"/>
              </a:lnSpc>
            </a:pPr>
            <a:r>
              <a:rPr lang="en-US" sz="3200" b="1" spc="320">
                <a:solidFill>
                  <a:srgbClr val="FBF3E4"/>
                </a:solidFill>
                <a:latin typeface="Bebas Neue Bold"/>
                <a:ea typeface="Bebas Neue Bold"/>
                <a:cs typeface="Bebas Neue Bold"/>
                <a:sym typeface="Bebas Neue Bold"/>
              </a:rPr>
              <a:t>INITIATIVE</a:t>
            </a:r>
          </a:p>
        </p:txBody>
      </p:sp>
      <p:sp>
        <p:nvSpPr>
          <p:cNvPr id="27" name="TextBox 27"/>
          <p:cNvSpPr txBox="1"/>
          <p:nvPr/>
        </p:nvSpPr>
        <p:spPr>
          <a:xfrm>
            <a:off x="7284092" y="8547930"/>
            <a:ext cx="3798935" cy="541020"/>
          </a:xfrm>
          <a:prstGeom prst="rect">
            <a:avLst/>
          </a:prstGeom>
        </p:spPr>
        <p:txBody>
          <a:bodyPr lIns="0" tIns="0" rIns="0" bIns="0" rtlCol="0" anchor="t">
            <a:spAutoFit/>
          </a:bodyPr>
          <a:lstStyle/>
          <a:p>
            <a:pPr algn="ctr">
              <a:lnSpc>
                <a:spcPts val="4480"/>
              </a:lnSpc>
            </a:pPr>
            <a:r>
              <a:rPr lang="en-US" sz="3200" b="1" spc="320">
                <a:solidFill>
                  <a:srgbClr val="FBF3E4"/>
                </a:solidFill>
                <a:latin typeface="Bebas Neue Bold"/>
                <a:ea typeface="Bebas Neue Bold"/>
                <a:cs typeface="Bebas Neue Bold"/>
                <a:sym typeface="Bebas Neue Bold"/>
              </a:rPr>
              <a:t>MOTIVATION</a:t>
            </a:r>
          </a:p>
        </p:txBody>
      </p:sp>
      <p:sp>
        <p:nvSpPr>
          <p:cNvPr id="28" name="TextBox 28"/>
          <p:cNvSpPr txBox="1"/>
          <p:nvPr/>
        </p:nvSpPr>
        <p:spPr>
          <a:xfrm>
            <a:off x="12853665" y="8155372"/>
            <a:ext cx="3798935" cy="541020"/>
          </a:xfrm>
          <a:prstGeom prst="rect">
            <a:avLst/>
          </a:prstGeom>
        </p:spPr>
        <p:txBody>
          <a:bodyPr lIns="0" tIns="0" rIns="0" bIns="0" rtlCol="0" anchor="t">
            <a:spAutoFit/>
          </a:bodyPr>
          <a:lstStyle/>
          <a:p>
            <a:pPr algn="ctr">
              <a:lnSpc>
                <a:spcPts val="4480"/>
              </a:lnSpc>
            </a:pPr>
            <a:r>
              <a:rPr lang="en-US" sz="3200" b="1" spc="320">
                <a:solidFill>
                  <a:srgbClr val="000000"/>
                </a:solidFill>
                <a:latin typeface="Bebas Neue Bold"/>
                <a:ea typeface="Bebas Neue Bold"/>
                <a:cs typeface="Bebas Neue Bold"/>
                <a:sym typeface="Bebas Neue Bold"/>
              </a:rPr>
              <a:t>RESILIENCE</a:t>
            </a:r>
          </a:p>
        </p:txBody>
      </p:sp>
      <p:sp>
        <p:nvSpPr>
          <p:cNvPr id="29" name="TextBox 29"/>
          <p:cNvSpPr txBox="1"/>
          <p:nvPr/>
        </p:nvSpPr>
        <p:spPr>
          <a:xfrm>
            <a:off x="1635400" y="8155372"/>
            <a:ext cx="3798935" cy="541020"/>
          </a:xfrm>
          <a:prstGeom prst="rect">
            <a:avLst/>
          </a:prstGeom>
        </p:spPr>
        <p:txBody>
          <a:bodyPr lIns="0" tIns="0" rIns="0" bIns="0" rtlCol="0" anchor="t">
            <a:spAutoFit/>
          </a:bodyPr>
          <a:lstStyle/>
          <a:p>
            <a:pPr algn="ctr">
              <a:lnSpc>
                <a:spcPts val="4480"/>
              </a:lnSpc>
            </a:pPr>
            <a:r>
              <a:rPr lang="en-US" sz="3200" b="1" spc="320">
                <a:solidFill>
                  <a:srgbClr val="000000"/>
                </a:solidFill>
                <a:latin typeface="Bebas Neue Bold"/>
                <a:ea typeface="Bebas Neue Bold"/>
                <a:cs typeface="Bebas Neue Bold"/>
                <a:sym typeface="Bebas Neue Bold"/>
              </a:rPr>
              <a:t>TIME MANAGEMENT</a:t>
            </a:r>
          </a:p>
        </p:txBody>
      </p:sp>
      <p:sp>
        <p:nvSpPr>
          <p:cNvPr id="30" name="Freeform 30"/>
          <p:cNvSpPr/>
          <p:nvPr/>
        </p:nvSpPr>
        <p:spPr>
          <a:xfrm>
            <a:off x="-4063" y="0"/>
            <a:ext cx="18292064" cy="1564604"/>
          </a:xfrm>
          <a:custGeom>
            <a:avLst/>
            <a:gdLst/>
            <a:ahLst/>
            <a:cxnLst/>
            <a:rect l="l" t="t" r="r" b="b"/>
            <a:pathLst>
              <a:path w="18375247" h="1564604">
                <a:moveTo>
                  <a:pt x="0" y="0"/>
                </a:moveTo>
                <a:lnTo>
                  <a:pt x="18375247" y="0"/>
                </a:lnTo>
                <a:lnTo>
                  <a:pt x="18375247" y="1564604"/>
                </a:lnTo>
                <a:lnTo>
                  <a:pt x="0" y="1564604"/>
                </a:lnTo>
                <a:lnTo>
                  <a:pt x="0" y="0"/>
                </a:lnTo>
                <a:close/>
              </a:path>
            </a:pathLst>
          </a:custGeom>
          <a:blipFill>
            <a:blip r:embed="rId2"/>
            <a:stretch>
              <a:fillRect t="-227" b="-227"/>
            </a:stretch>
          </a:blipFill>
        </p:spPr>
        <p:txBody>
          <a:bodyPr/>
          <a:lstStyle/>
          <a:p>
            <a:endParaRPr lang="en-US"/>
          </a:p>
        </p:txBody>
      </p:sp>
      <p:sp>
        <p:nvSpPr>
          <p:cNvPr id="32" name="TextBox 31">
            <a:extLst>
              <a:ext uri="{FF2B5EF4-FFF2-40B4-BE49-F238E27FC236}">
                <a16:creationId xmlns:a16="http://schemas.microsoft.com/office/drawing/2014/main" id="{D9039D2B-B297-D10C-E9AA-BD9B61EFB164}"/>
              </a:ext>
            </a:extLst>
          </p:cNvPr>
          <p:cNvSpPr txBox="1"/>
          <p:nvPr/>
        </p:nvSpPr>
        <p:spPr>
          <a:xfrm>
            <a:off x="3119416" y="1126797"/>
            <a:ext cx="5795094" cy="1569660"/>
          </a:xfrm>
          <a:prstGeom prst="rect">
            <a:avLst/>
          </a:prstGeom>
          <a:noFill/>
        </p:spPr>
        <p:txBody>
          <a:bodyPr wrap="square">
            <a:spAutoFit/>
          </a:bodyPr>
          <a:lstStyle/>
          <a:p>
            <a:pPr algn="ctr"/>
            <a:r>
              <a:rPr lang="en-US" sz="9600" dirty="0">
                <a:solidFill>
                  <a:srgbClr val="F9C041"/>
                </a:solidFill>
                <a:latin typeface="Brittany"/>
                <a:ea typeface="Brittany"/>
                <a:cs typeface="Brittany"/>
                <a:sym typeface="Brittany"/>
              </a:rPr>
              <a:t>Skills</a:t>
            </a:r>
            <a:endParaRPr lang="en-US" dirty="0"/>
          </a:p>
        </p:txBody>
      </p:sp>
      <p:pic>
        <p:nvPicPr>
          <p:cNvPr id="34" name="Picture 33">
            <a:extLst>
              <a:ext uri="{FF2B5EF4-FFF2-40B4-BE49-F238E27FC236}">
                <a16:creationId xmlns:a16="http://schemas.microsoft.com/office/drawing/2014/main" id="{D4485704-00A9-D0A7-B4FE-6E92D81E7052}"/>
              </a:ext>
            </a:extLst>
          </p:cNvPr>
          <p:cNvPicPr>
            <a:picLocks noChangeAspect="1"/>
          </p:cNvPicPr>
          <p:nvPr/>
        </p:nvPicPr>
        <p:blipFill>
          <a:blip r:embed="rId3"/>
          <a:stretch>
            <a:fillRect/>
          </a:stretch>
        </p:blipFill>
        <p:spPr>
          <a:xfrm>
            <a:off x="14271479" y="3412072"/>
            <a:ext cx="3772409" cy="24674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146008"/>
            <a:ext cx="6634337" cy="7804384"/>
            <a:chOff x="0" y="0"/>
            <a:chExt cx="8748963" cy="10291951"/>
          </a:xfrm>
        </p:grpSpPr>
        <p:sp>
          <p:nvSpPr>
            <p:cNvPr id="3" name="Freeform 3"/>
            <p:cNvSpPr/>
            <p:nvPr/>
          </p:nvSpPr>
          <p:spPr>
            <a:xfrm>
              <a:off x="31750" y="31750"/>
              <a:ext cx="8685464" cy="10228451"/>
            </a:xfrm>
            <a:custGeom>
              <a:avLst/>
              <a:gdLst/>
              <a:ahLst/>
              <a:cxnLst/>
              <a:rect l="l" t="t" r="r" b="b"/>
              <a:pathLst>
                <a:path w="8685464" h="10228451">
                  <a:moveTo>
                    <a:pt x="8592753" y="10228451"/>
                  </a:moveTo>
                  <a:lnTo>
                    <a:pt x="92710" y="10228451"/>
                  </a:lnTo>
                  <a:cubicBezTo>
                    <a:pt x="41910" y="10228451"/>
                    <a:pt x="0" y="10186541"/>
                    <a:pt x="0" y="10135741"/>
                  </a:cubicBezTo>
                  <a:lnTo>
                    <a:pt x="0" y="92710"/>
                  </a:lnTo>
                  <a:cubicBezTo>
                    <a:pt x="0" y="41910"/>
                    <a:pt x="41910" y="0"/>
                    <a:pt x="92710" y="0"/>
                  </a:cubicBezTo>
                  <a:lnTo>
                    <a:pt x="8591483" y="0"/>
                  </a:lnTo>
                  <a:cubicBezTo>
                    <a:pt x="8642283" y="0"/>
                    <a:pt x="8684193" y="41910"/>
                    <a:pt x="8684193" y="92710"/>
                  </a:cubicBezTo>
                  <a:lnTo>
                    <a:pt x="8684193" y="10134471"/>
                  </a:lnTo>
                  <a:cubicBezTo>
                    <a:pt x="8685464" y="10186541"/>
                    <a:pt x="8643553" y="10228451"/>
                    <a:pt x="8592753" y="10228451"/>
                  </a:cubicBezTo>
                  <a:close/>
                </a:path>
              </a:pathLst>
            </a:custGeom>
            <a:solidFill>
              <a:srgbClr val="F9C041"/>
            </a:solidFill>
          </p:spPr>
          <p:txBody>
            <a:bodyPr/>
            <a:lstStyle/>
            <a:p>
              <a:endParaRPr lang="en-US"/>
            </a:p>
          </p:txBody>
        </p:sp>
        <p:sp>
          <p:nvSpPr>
            <p:cNvPr id="4" name="Freeform 4"/>
            <p:cNvSpPr/>
            <p:nvPr/>
          </p:nvSpPr>
          <p:spPr>
            <a:xfrm>
              <a:off x="0" y="0"/>
              <a:ext cx="8748964" cy="10291951"/>
            </a:xfrm>
            <a:custGeom>
              <a:avLst/>
              <a:gdLst/>
              <a:ahLst/>
              <a:cxnLst/>
              <a:rect l="l" t="t" r="r" b="b"/>
              <a:pathLst>
                <a:path w="8748964" h="10291951">
                  <a:moveTo>
                    <a:pt x="8624503" y="59690"/>
                  </a:moveTo>
                  <a:cubicBezTo>
                    <a:pt x="8660064" y="59690"/>
                    <a:pt x="8689273" y="88900"/>
                    <a:pt x="8689273" y="124460"/>
                  </a:cubicBezTo>
                  <a:lnTo>
                    <a:pt x="8689273" y="10167491"/>
                  </a:lnTo>
                  <a:cubicBezTo>
                    <a:pt x="8689273" y="10203051"/>
                    <a:pt x="8660064" y="10232261"/>
                    <a:pt x="8624503" y="10232261"/>
                  </a:cubicBezTo>
                  <a:lnTo>
                    <a:pt x="124460" y="10232261"/>
                  </a:lnTo>
                  <a:cubicBezTo>
                    <a:pt x="88900" y="10232261"/>
                    <a:pt x="59690" y="10203051"/>
                    <a:pt x="59690" y="10167491"/>
                  </a:cubicBezTo>
                  <a:lnTo>
                    <a:pt x="59690" y="124460"/>
                  </a:lnTo>
                  <a:cubicBezTo>
                    <a:pt x="59690" y="88900"/>
                    <a:pt x="88900" y="59690"/>
                    <a:pt x="124460" y="59690"/>
                  </a:cubicBezTo>
                  <a:lnTo>
                    <a:pt x="8624504" y="59690"/>
                  </a:lnTo>
                  <a:moveTo>
                    <a:pt x="8624504" y="0"/>
                  </a:moveTo>
                  <a:lnTo>
                    <a:pt x="124460" y="0"/>
                  </a:lnTo>
                  <a:cubicBezTo>
                    <a:pt x="55880" y="0"/>
                    <a:pt x="0" y="55880"/>
                    <a:pt x="0" y="124460"/>
                  </a:cubicBezTo>
                  <a:lnTo>
                    <a:pt x="0" y="10167491"/>
                  </a:lnTo>
                  <a:cubicBezTo>
                    <a:pt x="0" y="10236071"/>
                    <a:pt x="55880" y="10291951"/>
                    <a:pt x="124460" y="10291951"/>
                  </a:cubicBezTo>
                  <a:lnTo>
                    <a:pt x="8624504" y="10291951"/>
                  </a:lnTo>
                  <a:cubicBezTo>
                    <a:pt x="8693083" y="10291951"/>
                    <a:pt x="8748964" y="10236071"/>
                    <a:pt x="8748964" y="10167491"/>
                  </a:cubicBezTo>
                  <a:lnTo>
                    <a:pt x="8748964" y="124460"/>
                  </a:lnTo>
                  <a:cubicBezTo>
                    <a:pt x="8748964" y="55880"/>
                    <a:pt x="8693083" y="0"/>
                    <a:pt x="8624504" y="0"/>
                  </a:cubicBezTo>
                  <a:close/>
                </a:path>
              </a:pathLst>
            </a:custGeom>
            <a:solidFill>
              <a:srgbClr val="000000"/>
            </a:solidFill>
          </p:spPr>
          <p:txBody>
            <a:bodyPr/>
            <a:lstStyle/>
            <a:p>
              <a:endParaRPr lang="en-US"/>
            </a:p>
          </p:txBody>
        </p:sp>
      </p:grpSp>
      <p:sp>
        <p:nvSpPr>
          <p:cNvPr id="5" name="Freeform 5"/>
          <p:cNvSpPr/>
          <p:nvPr/>
        </p:nvSpPr>
        <p:spPr>
          <a:xfrm>
            <a:off x="2189894" y="2825558"/>
            <a:ext cx="4311949" cy="6454104"/>
          </a:xfrm>
          <a:custGeom>
            <a:avLst/>
            <a:gdLst/>
            <a:ahLst/>
            <a:cxnLst/>
            <a:rect l="l" t="t" r="r" b="b"/>
            <a:pathLst>
              <a:path w="4311949" h="6454104">
                <a:moveTo>
                  <a:pt x="0" y="0"/>
                </a:moveTo>
                <a:lnTo>
                  <a:pt x="4311949" y="0"/>
                </a:lnTo>
                <a:lnTo>
                  <a:pt x="4311949" y="6454104"/>
                </a:lnTo>
                <a:lnTo>
                  <a:pt x="0" y="6454104"/>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093037" y="2317458"/>
            <a:ext cx="8078461" cy="2489201"/>
          </a:xfrm>
          <a:prstGeom prst="rect">
            <a:avLst/>
          </a:prstGeom>
        </p:spPr>
        <p:txBody>
          <a:bodyPr lIns="0" tIns="0" rIns="0" bIns="0" rtlCol="0" anchor="t">
            <a:spAutoFit/>
          </a:bodyPr>
          <a:lstStyle/>
          <a:p>
            <a:pPr algn="ctr">
              <a:lnSpc>
                <a:spcPts val="9500"/>
              </a:lnSpc>
            </a:pPr>
            <a:r>
              <a:rPr lang="en-US" sz="9500" b="1">
                <a:solidFill>
                  <a:srgbClr val="000000"/>
                </a:solidFill>
                <a:latin typeface="Bebas Neue Bold"/>
                <a:ea typeface="Bebas Neue Bold"/>
                <a:cs typeface="Bebas Neue Bold"/>
                <a:sym typeface="Bebas Neue Bold"/>
              </a:rPr>
              <a:t>CAMPUS RESOURCES FOR SUCCESS</a:t>
            </a:r>
          </a:p>
        </p:txBody>
      </p:sp>
      <p:sp>
        <p:nvSpPr>
          <p:cNvPr id="7" name="TextBox 7"/>
          <p:cNvSpPr txBox="1"/>
          <p:nvPr/>
        </p:nvSpPr>
        <p:spPr>
          <a:xfrm>
            <a:off x="8471836" y="5216233"/>
            <a:ext cx="9320864" cy="3517900"/>
          </a:xfrm>
          <a:prstGeom prst="rect">
            <a:avLst/>
          </a:prstGeom>
        </p:spPr>
        <p:txBody>
          <a:bodyPr lIns="0" tIns="0" rIns="0" bIns="0" rtlCol="0" anchor="t">
            <a:spAutoFit/>
          </a:bodyPr>
          <a:lstStyle/>
          <a:p>
            <a:pPr algn="ctr">
              <a:lnSpc>
                <a:spcPts val="5600"/>
              </a:lnSpc>
            </a:pPr>
            <a:r>
              <a:rPr lang="en-US" sz="3500">
                <a:solidFill>
                  <a:srgbClr val="000000"/>
                </a:solidFill>
                <a:latin typeface="Poppins"/>
                <a:ea typeface="Poppins"/>
                <a:cs typeface="Poppins"/>
                <a:sym typeface="Poppins"/>
              </a:rPr>
              <a:t>Academic Advising</a:t>
            </a:r>
          </a:p>
          <a:p>
            <a:pPr algn="ctr">
              <a:lnSpc>
                <a:spcPts val="5600"/>
              </a:lnSpc>
            </a:pPr>
            <a:r>
              <a:rPr lang="en-US" sz="3500">
                <a:solidFill>
                  <a:srgbClr val="000000"/>
                </a:solidFill>
                <a:latin typeface="Poppins"/>
                <a:ea typeface="Poppins"/>
                <a:cs typeface="Poppins"/>
                <a:sym typeface="Poppins"/>
              </a:rPr>
              <a:t>Academic Transition Courses</a:t>
            </a:r>
          </a:p>
          <a:p>
            <a:pPr algn="ctr">
              <a:lnSpc>
                <a:spcPts val="5600"/>
              </a:lnSpc>
            </a:pPr>
            <a:r>
              <a:rPr lang="en-US" sz="3500">
                <a:solidFill>
                  <a:srgbClr val="000000"/>
                </a:solidFill>
                <a:latin typeface="Poppins"/>
                <a:ea typeface="Poppins"/>
                <a:cs typeface="Poppins"/>
                <a:sym typeface="Poppins"/>
              </a:rPr>
              <a:t>Academic Support Resources</a:t>
            </a:r>
          </a:p>
          <a:p>
            <a:pPr algn="ctr">
              <a:lnSpc>
                <a:spcPts val="5600"/>
              </a:lnSpc>
            </a:pPr>
            <a:r>
              <a:rPr lang="en-US" sz="3500">
                <a:solidFill>
                  <a:srgbClr val="000000"/>
                </a:solidFill>
                <a:latin typeface="Poppins"/>
                <a:ea typeface="Poppins"/>
                <a:cs typeface="Poppins"/>
                <a:sym typeface="Poppins"/>
              </a:rPr>
              <a:t>Campus Engagement</a:t>
            </a:r>
          </a:p>
          <a:p>
            <a:pPr algn="ctr">
              <a:lnSpc>
                <a:spcPts val="5600"/>
              </a:lnSpc>
            </a:pPr>
            <a:r>
              <a:rPr lang="en-US" sz="3500">
                <a:solidFill>
                  <a:srgbClr val="000000"/>
                </a:solidFill>
                <a:latin typeface="Poppins"/>
                <a:ea typeface="Poppins"/>
                <a:cs typeface="Poppins"/>
                <a:sym typeface="Poppins"/>
              </a:rPr>
              <a:t>High Impact Experiences</a:t>
            </a:r>
          </a:p>
        </p:txBody>
      </p:sp>
      <p:sp>
        <p:nvSpPr>
          <p:cNvPr id="8" name="Freeform 8"/>
          <p:cNvSpPr/>
          <p:nvPr/>
        </p:nvSpPr>
        <p:spPr>
          <a:xfrm>
            <a:off x="-4064" y="0"/>
            <a:ext cx="18375247" cy="1564604"/>
          </a:xfrm>
          <a:custGeom>
            <a:avLst/>
            <a:gdLst/>
            <a:ahLst/>
            <a:cxnLst/>
            <a:rect l="l" t="t" r="r" b="b"/>
            <a:pathLst>
              <a:path w="18375247" h="1564604">
                <a:moveTo>
                  <a:pt x="0" y="0"/>
                </a:moveTo>
                <a:lnTo>
                  <a:pt x="18375247" y="0"/>
                </a:lnTo>
                <a:lnTo>
                  <a:pt x="18375247" y="1564604"/>
                </a:lnTo>
                <a:lnTo>
                  <a:pt x="0" y="1564604"/>
                </a:lnTo>
                <a:lnTo>
                  <a:pt x="0" y="0"/>
                </a:lnTo>
                <a:close/>
              </a:path>
            </a:pathLst>
          </a:custGeom>
          <a:blipFill>
            <a:blip r:embed="rId3"/>
            <a:stretch>
              <a:fillRect t="-227" b="-227"/>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78409" y="1929399"/>
            <a:ext cx="7048515" cy="7911185"/>
            <a:chOff x="0" y="0"/>
            <a:chExt cx="9295157" cy="10432793"/>
          </a:xfrm>
        </p:grpSpPr>
        <p:sp>
          <p:nvSpPr>
            <p:cNvPr id="3" name="Freeform 3"/>
            <p:cNvSpPr/>
            <p:nvPr/>
          </p:nvSpPr>
          <p:spPr>
            <a:xfrm>
              <a:off x="31750" y="31750"/>
              <a:ext cx="9231657" cy="10369293"/>
            </a:xfrm>
            <a:custGeom>
              <a:avLst/>
              <a:gdLst/>
              <a:ahLst/>
              <a:cxnLst/>
              <a:rect l="l" t="t" r="r" b="b"/>
              <a:pathLst>
                <a:path w="9231657" h="10369293">
                  <a:moveTo>
                    <a:pt x="9138947" y="10369293"/>
                  </a:moveTo>
                  <a:lnTo>
                    <a:pt x="92710" y="10369293"/>
                  </a:lnTo>
                  <a:cubicBezTo>
                    <a:pt x="41910" y="10369293"/>
                    <a:pt x="0" y="10327383"/>
                    <a:pt x="0" y="10276583"/>
                  </a:cubicBezTo>
                  <a:lnTo>
                    <a:pt x="0" y="92710"/>
                  </a:lnTo>
                  <a:cubicBezTo>
                    <a:pt x="0" y="41910"/>
                    <a:pt x="41910" y="0"/>
                    <a:pt x="92710" y="0"/>
                  </a:cubicBezTo>
                  <a:lnTo>
                    <a:pt x="9137677" y="0"/>
                  </a:lnTo>
                  <a:cubicBezTo>
                    <a:pt x="9188477" y="0"/>
                    <a:pt x="9230387" y="41910"/>
                    <a:pt x="9230387" y="92710"/>
                  </a:cubicBezTo>
                  <a:lnTo>
                    <a:pt x="9230387" y="10275313"/>
                  </a:lnTo>
                  <a:cubicBezTo>
                    <a:pt x="9231657" y="10327383"/>
                    <a:pt x="9189747" y="10369293"/>
                    <a:pt x="9138947" y="10369293"/>
                  </a:cubicBezTo>
                  <a:close/>
                </a:path>
              </a:pathLst>
            </a:custGeom>
            <a:solidFill>
              <a:srgbClr val="F9C041"/>
            </a:solidFill>
          </p:spPr>
          <p:txBody>
            <a:bodyPr/>
            <a:lstStyle/>
            <a:p>
              <a:endParaRPr lang="en-US"/>
            </a:p>
          </p:txBody>
        </p:sp>
        <p:sp>
          <p:nvSpPr>
            <p:cNvPr id="4" name="Freeform 4"/>
            <p:cNvSpPr/>
            <p:nvPr/>
          </p:nvSpPr>
          <p:spPr>
            <a:xfrm>
              <a:off x="0" y="0"/>
              <a:ext cx="9295157" cy="10432793"/>
            </a:xfrm>
            <a:custGeom>
              <a:avLst/>
              <a:gdLst/>
              <a:ahLst/>
              <a:cxnLst/>
              <a:rect l="l" t="t" r="r" b="b"/>
              <a:pathLst>
                <a:path w="9295157" h="10432793">
                  <a:moveTo>
                    <a:pt x="9170697" y="59690"/>
                  </a:moveTo>
                  <a:cubicBezTo>
                    <a:pt x="9206257" y="59690"/>
                    <a:pt x="9235467" y="88900"/>
                    <a:pt x="9235467" y="124460"/>
                  </a:cubicBezTo>
                  <a:lnTo>
                    <a:pt x="9235467" y="10308333"/>
                  </a:lnTo>
                  <a:cubicBezTo>
                    <a:pt x="9235467" y="10343893"/>
                    <a:pt x="9206257" y="10373102"/>
                    <a:pt x="9170697" y="10373102"/>
                  </a:cubicBezTo>
                  <a:lnTo>
                    <a:pt x="124460" y="10373102"/>
                  </a:lnTo>
                  <a:cubicBezTo>
                    <a:pt x="88900" y="10373102"/>
                    <a:pt x="59690" y="10343893"/>
                    <a:pt x="59690" y="10308333"/>
                  </a:cubicBezTo>
                  <a:lnTo>
                    <a:pt x="59690" y="124460"/>
                  </a:lnTo>
                  <a:cubicBezTo>
                    <a:pt x="59690" y="88900"/>
                    <a:pt x="88900" y="59690"/>
                    <a:pt x="124460" y="59690"/>
                  </a:cubicBezTo>
                  <a:lnTo>
                    <a:pt x="9170697" y="59690"/>
                  </a:lnTo>
                  <a:moveTo>
                    <a:pt x="9170697" y="0"/>
                  </a:moveTo>
                  <a:lnTo>
                    <a:pt x="124460" y="0"/>
                  </a:lnTo>
                  <a:cubicBezTo>
                    <a:pt x="55880" y="0"/>
                    <a:pt x="0" y="55880"/>
                    <a:pt x="0" y="124460"/>
                  </a:cubicBezTo>
                  <a:lnTo>
                    <a:pt x="0" y="10308333"/>
                  </a:lnTo>
                  <a:cubicBezTo>
                    <a:pt x="0" y="10376913"/>
                    <a:pt x="55880" y="10432793"/>
                    <a:pt x="124460" y="10432793"/>
                  </a:cubicBezTo>
                  <a:lnTo>
                    <a:pt x="9170697" y="10432793"/>
                  </a:lnTo>
                  <a:cubicBezTo>
                    <a:pt x="9239277" y="10432793"/>
                    <a:pt x="9295157" y="10376913"/>
                    <a:pt x="9295157" y="10308333"/>
                  </a:cubicBezTo>
                  <a:lnTo>
                    <a:pt x="9295157" y="124460"/>
                  </a:lnTo>
                  <a:cubicBezTo>
                    <a:pt x="9295157" y="55880"/>
                    <a:pt x="9239277" y="0"/>
                    <a:pt x="9170697" y="0"/>
                  </a:cubicBezTo>
                  <a:close/>
                </a:path>
              </a:pathLst>
            </a:custGeom>
            <a:solidFill>
              <a:srgbClr val="000000"/>
            </a:solidFill>
          </p:spPr>
          <p:txBody>
            <a:bodyPr/>
            <a:lstStyle/>
            <a:p>
              <a:endParaRPr lang="en-US"/>
            </a:p>
          </p:txBody>
        </p:sp>
      </p:grpSp>
      <p:sp>
        <p:nvSpPr>
          <p:cNvPr id="5" name="Freeform 5"/>
          <p:cNvSpPr/>
          <p:nvPr/>
        </p:nvSpPr>
        <p:spPr>
          <a:xfrm>
            <a:off x="-4064" y="0"/>
            <a:ext cx="18375247" cy="1564604"/>
          </a:xfrm>
          <a:custGeom>
            <a:avLst/>
            <a:gdLst/>
            <a:ahLst/>
            <a:cxnLst/>
            <a:rect l="l" t="t" r="r" b="b"/>
            <a:pathLst>
              <a:path w="18375247" h="1564604">
                <a:moveTo>
                  <a:pt x="0" y="0"/>
                </a:moveTo>
                <a:lnTo>
                  <a:pt x="18375247" y="0"/>
                </a:lnTo>
                <a:lnTo>
                  <a:pt x="18375247" y="1564604"/>
                </a:lnTo>
                <a:lnTo>
                  <a:pt x="0" y="1564604"/>
                </a:lnTo>
                <a:lnTo>
                  <a:pt x="0" y="0"/>
                </a:lnTo>
                <a:close/>
              </a:path>
            </a:pathLst>
          </a:custGeom>
          <a:blipFill>
            <a:blip r:embed="rId2"/>
            <a:stretch>
              <a:fillRect t="-227" b="-227"/>
            </a:stretch>
          </a:blipFill>
        </p:spPr>
        <p:txBody>
          <a:bodyPr/>
          <a:lstStyle/>
          <a:p>
            <a:endParaRPr lang="en-US"/>
          </a:p>
        </p:txBody>
      </p:sp>
      <p:sp>
        <p:nvSpPr>
          <p:cNvPr id="6" name="Freeform 6"/>
          <p:cNvSpPr/>
          <p:nvPr/>
        </p:nvSpPr>
        <p:spPr>
          <a:xfrm>
            <a:off x="10282237" y="2388706"/>
            <a:ext cx="5377162" cy="6992570"/>
          </a:xfrm>
          <a:custGeom>
            <a:avLst/>
            <a:gdLst/>
            <a:ahLst/>
            <a:cxnLst/>
            <a:rect l="l" t="t" r="r" b="b"/>
            <a:pathLst>
              <a:path w="5377162" h="6992570">
                <a:moveTo>
                  <a:pt x="0" y="0"/>
                </a:moveTo>
                <a:lnTo>
                  <a:pt x="5377162" y="0"/>
                </a:lnTo>
                <a:lnTo>
                  <a:pt x="5377162" y="6992571"/>
                </a:lnTo>
                <a:lnTo>
                  <a:pt x="0" y="6992571"/>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1416377" y="3043518"/>
            <a:ext cx="6012740" cy="1597240"/>
          </a:xfrm>
          <a:prstGeom prst="rect">
            <a:avLst/>
          </a:prstGeom>
        </p:spPr>
        <p:txBody>
          <a:bodyPr lIns="0" tIns="0" rIns="0" bIns="0" rtlCol="0" anchor="t">
            <a:spAutoFit/>
          </a:bodyPr>
          <a:lstStyle/>
          <a:p>
            <a:pPr algn="l">
              <a:lnSpc>
                <a:spcPts val="11883"/>
              </a:lnSpc>
            </a:pPr>
            <a:r>
              <a:rPr lang="en-US" sz="11883" b="1">
                <a:solidFill>
                  <a:srgbClr val="000000"/>
                </a:solidFill>
                <a:latin typeface="Bebas Neue Bold"/>
                <a:ea typeface="Bebas Neue Bold"/>
                <a:cs typeface="Bebas Neue Bold"/>
                <a:sym typeface="Bebas Neue Bold"/>
              </a:rPr>
              <a:t>ADVISING</a:t>
            </a:r>
          </a:p>
        </p:txBody>
      </p:sp>
      <p:sp>
        <p:nvSpPr>
          <p:cNvPr id="8" name="TextBox 8"/>
          <p:cNvSpPr txBox="1"/>
          <p:nvPr/>
        </p:nvSpPr>
        <p:spPr>
          <a:xfrm>
            <a:off x="1028700" y="1937659"/>
            <a:ext cx="4537872" cy="1189827"/>
          </a:xfrm>
          <a:prstGeom prst="rect">
            <a:avLst/>
          </a:prstGeom>
        </p:spPr>
        <p:txBody>
          <a:bodyPr lIns="0" tIns="0" rIns="0" bIns="0" rtlCol="0" anchor="t">
            <a:spAutoFit/>
          </a:bodyPr>
          <a:lstStyle/>
          <a:p>
            <a:pPr algn="l">
              <a:lnSpc>
                <a:spcPts val="8968"/>
              </a:lnSpc>
            </a:pPr>
            <a:r>
              <a:rPr lang="en-US" sz="8968">
                <a:solidFill>
                  <a:srgbClr val="F9C041"/>
                </a:solidFill>
                <a:latin typeface="Brittany"/>
                <a:ea typeface="Brittany"/>
                <a:cs typeface="Brittany"/>
                <a:sym typeface="Brittany"/>
              </a:rPr>
              <a:t>Academic</a:t>
            </a:r>
          </a:p>
        </p:txBody>
      </p:sp>
      <p:sp>
        <p:nvSpPr>
          <p:cNvPr id="9" name="TextBox 9"/>
          <p:cNvSpPr txBox="1"/>
          <p:nvPr/>
        </p:nvSpPr>
        <p:spPr>
          <a:xfrm>
            <a:off x="1028700" y="4531145"/>
            <a:ext cx="8207760" cy="4850131"/>
          </a:xfrm>
          <a:prstGeom prst="rect">
            <a:avLst/>
          </a:prstGeom>
        </p:spPr>
        <p:txBody>
          <a:bodyPr lIns="0" tIns="0" rIns="0" bIns="0" rtlCol="0" anchor="t">
            <a:spAutoFit/>
          </a:bodyPr>
          <a:lstStyle/>
          <a:p>
            <a:pPr algn="l">
              <a:lnSpc>
                <a:spcPts val="3839"/>
              </a:lnSpc>
            </a:pPr>
            <a:r>
              <a:rPr lang="en-US" sz="2399">
                <a:solidFill>
                  <a:srgbClr val="000000"/>
                </a:solidFill>
                <a:latin typeface="Poppins"/>
                <a:ea typeface="Poppins"/>
                <a:cs typeface="Poppins"/>
                <a:sym typeface="Poppins"/>
              </a:rPr>
              <a:t>Required at UMBC every semester</a:t>
            </a:r>
          </a:p>
          <a:p>
            <a:pPr algn="l">
              <a:lnSpc>
                <a:spcPts val="3839"/>
              </a:lnSpc>
            </a:pPr>
            <a:endParaRPr lang="en-US" sz="2399">
              <a:solidFill>
                <a:srgbClr val="000000"/>
              </a:solidFill>
              <a:latin typeface="Poppins"/>
              <a:ea typeface="Poppins"/>
              <a:cs typeface="Poppins"/>
              <a:sym typeface="Poppins"/>
            </a:endParaRPr>
          </a:p>
          <a:p>
            <a:pPr algn="l">
              <a:lnSpc>
                <a:spcPts val="3839"/>
              </a:lnSpc>
            </a:pPr>
            <a:r>
              <a:rPr lang="en-US" sz="2399">
                <a:solidFill>
                  <a:srgbClr val="000000"/>
                </a:solidFill>
                <a:latin typeface="Poppins"/>
                <a:ea typeface="Poppins"/>
                <a:cs typeface="Poppins"/>
                <a:sym typeface="Poppins"/>
              </a:rPr>
              <a:t>Understanding the Advising Relationship </a:t>
            </a:r>
          </a:p>
          <a:p>
            <a:pPr algn="l">
              <a:lnSpc>
                <a:spcPts val="3839"/>
              </a:lnSpc>
            </a:pPr>
            <a:endParaRPr lang="en-US" sz="2399">
              <a:solidFill>
                <a:srgbClr val="000000"/>
              </a:solidFill>
              <a:latin typeface="Poppins"/>
              <a:ea typeface="Poppins"/>
              <a:cs typeface="Poppins"/>
              <a:sym typeface="Poppins"/>
            </a:endParaRPr>
          </a:p>
          <a:p>
            <a:pPr algn="l">
              <a:lnSpc>
                <a:spcPts val="3839"/>
              </a:lnSpc>
            </a:pPr>
            <a:r>
              <a:rPr lang="en-US" sz="2399">
                <a:solidFill>
                  <a:srgbClr val="000000"/>
                </a:solidFill>
                <a:latin typeface="Poppins"/>
                <a:ea typeface="Poppins"/>
                <a:cs typeface="Poppins"/>
                <a:sym typeface="Poppins"/>
              </a:rPr>
              <a:t>Starts at Orientation</a:t>
            </a:r>
          </a:p>
          <a:p>
            <a:pPr algn="l">
              <a:lnSpc>
                <a:spcPts val="3839"/>
              </a:lnSpc>
            </a:pPr>
            <a:endParaRPr lang="en-US" sz="2399">
              <a:solidFill>
                <a:srgbClr val="000000"/>
              </a:solidFill>
              <a:latin typeface="Poppins"/>
              <a:ea typeface="Poppins"/>
              <a:cs typeface="Poppins"/>
              <a:sym typeface="Poppins"/>
            </a:endParaRPr>
          </a:p>
          <a:p>
            <a:pPr algn="l">
              <a:lnSpc>
                <a:spcPts val="3839"/>
              </a:lnSpc>
            </a:pPr>
            <a:r>
              <a:rPr lang="en-US" sz="2399">
                <a:solidFill>
                  <a:srgbClr val="000000"/>
                </a:solidFill>
                <a:latin typeface="Poppins"/>
                <a:ea typeface="Poppins"/>
                <a:cs typeface="Poppins"/>
                <a:sym typeface="Poppins"/>
              </a:rPr>
              <a:t>Professional Advisors + Faculty Advisors</a:t>
            </a:r>
          </a:p>
          <a:p>
            <a:pPr algn="l">
              <a:lnSpc>
                <a:spcPts val="3839"/>
              </a:lnSpc>
            </a:pPr>
            <a:endParaRPr lang="en-US" sz="2399">
              <a:solidFill>
                <a:srgbClr val="000000"/>
              </a:solidFill>
              <a:latin typeface="Poppins"/>
              <a:ea typeface="Poppins"/>
              <a:cs typeface="Poppins"/>
              <a:sym typeface="Poppins"/>
            </a:endParaRPr>
          </a:p>
          <a:p>
            <a:pPr algn="l">
              <a:lnSpc>
                <a:spcPts val="3839"/>
              </a:lnSpc>
            </a:pPr>
            <a:r>
              <a:rPr lang="en-US" sz="2399">
                <a:solidFill>
                  <a:srgbClr val="000000"/>
                </a:solidFill>
                <a:latin typeface="Poppins"/>
                <a:ea typeface="Poppins"/>
                <a:cs typeface="Poppins"/>
                <a:sym typeface="Poppins"/>
              </a:rPr>
              <a:t>Office for Academic &amp; Pre-Professional Advising (OAPA)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96046"/>
            <a:ext cx="16230600" cy="1597240"/>
          </a:xfrm>
          <a:prstGeom prst="rect">
            <a:avLst/>
          </a:prstGeom>
        </p:spPr>
        <p:txBody>
          <a:bodyPr lIns="0" tIns="0" rIns="0" bIns="0" rtlCol="0" anchor="t">
            <a:spAutoFit/>
          </a:bodyPr>
          <a:lstStyle/>
          <a:p>
            <a:pPr algn="ctr">
              <a:lnSpc>
                <a:spcPts val="11883"/>
              </a:lnSpc>
            </a:pPr>
            <a:r>
              <a:rPr lang="en-US" sz="11883" b="1">
                <a:solidFill>
                  <a:srgbClr val="000000"/>
                </a:solidFill>
                <a:latin typeface="Bebas Neue Bold"/>
                <a:ea typeface="Bebas Neue Bold"/>
                <a:cs typeface="Bebas Neue Bold"/>
                <a:sym typeface="Bebas Neue Bold"/>
              </a:rPr>
              <a:t>ACADEMIC TRANSITION COURSES</a:t>
            </a:r>
          </a:p>
        </p:txBody>
      </p:sp>
      <p:grpSp>
        <p:nvGrpSpPr>
          <p:cNvPr id="3" name="Group 3"/>
          <p:cNvGrpSpPr/>
          <p:nvPr/>
        </p:nvGrpSpPr>
        <p:grpSpPr>
          <a:xfrm>
            <a:off x="1028700" y="4122171"/>
            <a:ext cx="16230600" cy="4252280"/>
            <a:chOff x="0" y="0"/>
            <a:chExt cx="21403936" cy="5607650"/>
          </a:xfrm>
        </p:grpSpPr>
        <p:sp>
          <p:nvSpPr>
            <p:cNvPr id="4" name="Freeform 4"/>
            <p:cNvSpPr/>
            <p:nvPr/>
          </p:nvSpPr>
          <p:spPr>
            <a:xfrm>
              <a:off x="31750" y="31750"/>
              <a:ext cx="21340435" cy="5544150"/>
            </a:xfrm>
            <a:custGeom>
              <a:avLst/>
              <a:gdLst/>
              <a:ahLst/>
              <a:cxnLst/>
              <a:rect l="l" t="t" r="r" b="b"/>
              <a:pathLst>
                <a:path w="21340435" h="5544150">
                  <a:moveTo>
                    <a:pt x="21247726" y="5544150"/>
                  </a:moveTo>
                  <a:lnTo>
                    <a:pt x="92710" y="5544150"/>
                  </a:lnTo>
                  <a:cubicBezTo>
                    <a:pt x="41910" y="5544150"/>
                    <a:pt x="0" y="5502240"/>
                    <a:pt x="0" y="5451440"/>
                  </a:cubicBezTo>
                  <a:lnTo>
                    <a:pt x="0" y="92710"/>
                  </a:lnTo>
                  <a:cubicBezTo>
                    <a:pt x="0" y="41910"/>
                    <a:pt x="41910" y="0"/>
                    <a:pt x="92710" y="0"/>
                  </a:cubicBezTo>
                  <a:lnTo>
                    <a:pt x="21246457" y="0"/>
                  </a:lnTo>
                  <a:cubicBezTo>
                    <a:pt x="21297257" y="0"/>
                    <a:pt x="21339166" y="41910"/>
                    <a:pt x="21339166" y="92710"/>
                  </a:cubicBezTo>
                  <a:lnTo>
                    <a:pt x="21339166" y="5450170"/>
                  </a:lnTo>
                  <a:cubicBezTo>
                    <a:pt x="21340435" y="5502240"/>
                    <a:pt x="21298526" y="5544150"/>
                    <a:pt x="21247726" y="5544150"/>
                  </a:cubicBezTo>
                  <a:close/>
                </a:path>
              </a:pathLst>
            </a:custGeom>
            <a:solidFill>
              <a:srgbClr val="D9D9D9"/>
            </a:solidFill>
          </p:spPr>
          <p:txBody>
            <a:bodyPr/>
            <a:lstStyle/>
            <a:p>
              <a:endParaRPr lang="en-US"/>
            </a:p>
          </p:txBody>
        </p:sp>
        <p:sp>
          <p:nvSpPr>
            <p:cNvPr id="5" name="Freeform 5"/>
            <p:cNvSpPr/>
            <p:nvPr/>
          </p:nvSpPr>
          <p:spPr>
            <a:xfrm>
              <a:off x="0" y="0"/>
              <a:ext cx="21403935" cy="5607650"/>
            </a:xfrm>
            <a:custGeom>
              <a:avLst/>
              <a:gdLst/>
              <a:ahLst/>
              <a:cxnLst/>
              <a:rect l="l" t="t" r="r" b="b"/>
              <a:pathLst>
                <a:path w="21403935" h="5607650">
                  <a:moveTo>
                    <a:pt x="21279476" y="59690"/>
                  </a:moveTo>
                  <a:cubicBezTo>
                    <a:pt x="21315035" y="59690"/>
                    <a:pt x="21344246" y="88900"/>
                    <a:pt x="21344246" y="124460"/>
                  </a:cubicBezTo>
                  <a:lnTo>
                    <a:pt x="21344246" y="5483191"/>
                  </a:lnTo>
                  <a:cubicBezTo>
                    <a:pt x="21344246" y="5518750"/>
                    <a:pt x="21315035" y="5547960"/>
                    <a:pt x="21279476" y="5547960"/>
                  </a:cubicBezTo>
                  <a:lnTo>
                    <a:pt x="124460" y="5547960"/>
                  </a:lnTo>
                  <a:cubicBezTo>
                    <a:pt x="88900" y="5547960"/>
                    <a:pt x="59690" y="5518750"/>
                    <a:pt x="59690" y="5483191"/>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5483191"/>
                  </a:lnTo>
                  <a:cubicBezTo>
                    <a:pt x="0" y="5551770"/>
                    <a:pt x="55880" y="5607650"/>
                    <a:pt x="124460" y="5607650"/>
                  </a:cubicBezTo>
                  <a:lnTo>
                    <a:pt x="21279476" y="5607650"/>
                  </a:lnTo>
                  <a:cubicBezTo>
                    <a:pt x="21348057" y="5607650"/>
                    <a:pt x="21403935" y="5551770"/>
                    <a:pt x="21403935" y="5483191"/>
                  </a:cubicBezTo>
                  <a:lnTo>
                    <a:pt x="21403935" y="124460"/>
                  </a:lnTo>
                  <a:cubicBezTo>
                    <a:pt x="21403935" y="55880"/>
                    <a:pt x="21348057" y="0"/>
                    <a:pt x="21279476" y="0"/>
                  </a:cubicBezTo>
                  <a:close/>
                </a:path>
              </a:pathLst>
            </a:custGeom>
            <a:solidFill>
              <a:srgbClr val="000000"/>
            </a:solidFill>
          </p:spPr>
          <p:txBody>
            <a:bodyPr/>
            <a:lstStyle/>
            <a:p>
              <a:endParaRPr lang="en-US"/>
            </a:p>
          </p:txBody>
        </p:sp>
      </p:grpSp>
      <p:sp>
        <p:nvSpPr>
          <p:cNvPr id="6" name="TextBox 6"/>
          <p:cNvSpPr txBox="1"/>
          <p:nvPr/>
        </p:nvSpPr>
        <p:spPr>
          <a:xfrm>
            <a:off x="2709072" y="4470380"/>
            <a:ext cx="2397343" cy="582930"/>
          </a:xfrm>
          <a:prstGeom prst="rect">
            <a:avLst/>
          </a:prstGeom>
        </p:spPr>
        <p:txBody>
          <a:bodyPr lIns="0" tIns="0" rIns="0" bIns="0" rtlCol="0" anchor="t">
            <a:spAutoFit/>
          </a:bodyPr>
          <a:lstStyle/>
          <a:p>
            <a:pPr algn="ctr">
              <a:lnSpc>
                <a:spcPts val="4200"/>
              </a:lnSpc>
            </a:pPr>
            <a:r>
              <a:rPr lang="en-US" sz="4200" b="1">
                <a:solidFill>
                  <a:srgbClr val="000000"/>
                </a:solidFill>
                <a:latin typeface="Bebas Neue Bold"/>
                <a:ea typeface="Bebas Neue Bold"/>
                <a:cs typeface="Bebas Neue Bold"/>
                <a:sym typeface="Bebas Neue Bold"/>
              </a:rPr>
              <a:t>FYS</a:t>
            </a:r>
          </a:p>
        </p:txBody>
      </p:sp>
      <p:sp>
        <p:nvSpPr>
          <p:cNvPr id="7" name="TextBox 7"/>
          <p:cNvSpPr txBox="1"/>
          <p:nvPr/>
        </p:nvSpPr>
        <p:spPr>
          <a:xfrm>
            <a:off x="7945329" y="4470380"/>
            <a:ext cx="2397343" cy="579755"/>
          </a:xfrm>
          <a:prstGeom prst="rect">
            <a:avLst/>
          </a:prstGeom>
        </p:spPr>
        <p:txBody>
          <a:bodyPr lIns="0" tIns="0" rIns="0" bIns="0" rtlCol="0" anchor="t">
            <a:spAutoFit/>
          </a:bodyPr>
          <a:lstStyle/>
          <a:p>
            <a:pPr algn="ctr">
              <a:lnSpc>
                <a:spcPts val="4200"/>
              </a:lnSpc>
            </a:pPr>
            <a:r>
              <a:rPr lang="en-US" sz="4200" b="1">
                <a:solidFill>
                  <a:srgbClr val="000000"/>
                </a:solidFill>
                <a:latin typeface="Bebas Neue Bold"/>
                <a:ea typeface="Bebas Neue Bold"/>
                <a:cs typeface="Bebas Neue Bold"/>
                <a:sym typeface="Bebas Neue Bold"/>
              </a:rPr>
              <a:t>UNIV101</a:t>
            </a:r>
          </a:p>
        </p:txBody>
      </p:sp>
      <p:sp>
        <p:nvSpPr>
          <p:cNvPr id="8" name="TextBox 8"/>
          <p:cNvSpPr txBox="1"/>
          <p:nvPr/>
        </p:nvSpPr>
        <p:spPr>
          <a:xfrm>
            <a:off x="12750122" y="4470380"/>
            <a:ext cx="2397343" cy="579755"/>
          </a:xfrm>
          <a:prstGeom prst="rect">
            <a:avLst/>
          </a:prstGeom>
        </p:spPr>
        <p:txBody>
          <a:bodyPr lIns="0" tIns="0" rIns="0" bIns="0" rtlCol="0" anchor="t">
            <a:spAutoFit/>
          </a:bodyPr>
          <a:lstStyle/>
          <a:p>
            <a:pPr algn="ctr">
              <a:lnSpc>
                <a:spcPts val="4200"/>
              </a:lnSpc>
            </a:pPr>
            <a:r>
              <a:rPr lang="en-US" sz="4200" b="1">
                <a:solidFill>
                  <a:srgbClr val="000000"/>
                </a:solidFill>
                <a:latin typeface="Bebas Neue Bold"/>
                <a:ea typeface="Bebas Neue Bold"/>
                <a:cs typeface="Bebas Neue Bold"/>
                <a:sym typeface="Bebas Neue Bold"/>
              </a:rPr>
              <a:t>UNIV301</a:t>
            </a:r>
          </a:p>
        </p:txBody>
      </p:sp>
      <p:sp>
        <p:nvSpPr>
          <p:cNvPr id="9" name="AutoShape 9"/>
          <p:cNvSpPr/>
          <p:nvPr/>
        </p:nvSpPr>
        <p:spPr>
          <a:xfrm rot="2017">
            <a:off x="1028704" y="5273076"/>
            <a:ext cx="16230603" cy="0"/>
          </a:xfrm>
          <a:prstGeom prst="line">
            <a:avLst/>
          </a:prstGeom>
          <a:ln w="19050" cap="flat">
            <a:solidFill>
              <a:srgbClr val="000000"/>
            </a:solidFill>
            <a:prstDash val="solid"/>
            <a:headEnd type="none" w="sm" len="sm"/>
            <a:tailEnd type="none" w="sm" len="sm"/>
          </a:ln>
        </p:spPr>
        <p:txBody>
          <a:bodyPr/>
          <a:lstStyle/>
          <a:p>
            <a:endParaRPr lang="en-US"/>
          </a:p>
        </p:txBody>
      </p:sp>
      <p:sp>
        <p:nvSpPr>
          <p:cNvPr id="10" name="TextBox 10"/>
          <p:cNvSpPr txBox="1"/>
          <p:nvPr/>
        </p:nvSpPr>
        <p:spPr>
          <a:xfrm>
            <a:off x="1862152" y="6759486"/>
            <a:ext cx="4091183" cy="1442085"/>
          </a:xfrm>
          <a:prstGeom prst="rect">
            <a:avLst/>
          </a:prstGeom>
        </p:spPr>
        <p:txBody>
          <a:bodyPr lIns="0" tIns="0" rIns="0" bIns="0" rtlCol="0" anchor="t">
            <a:spAutoFit/>
          </a:bodyPr>
          <a:lstStyle/>
          <a:p>
            <a:pPr algn="ctr">
              <a:lnSpc>
                <a:spcPts val="2879"/>
              </a:lnSpc>
            </a:pPr>
            <a:r>
              <a:rPr lang="en-US" sz="1799">
                <a:solidFill>
                  <a:srgbClr val="000000"/>
                </a:solidFill>
                <a:latin typeface="Poppins"/>
                <a:ea typeface="Poppins"/>
                <a:cs typeface="Poppins"/>
                <a:sym typeface="Poppins"/>
              </a:rPr>
              <a:t>3-Credit</a:t>
            </a:r>
          </a:p>
          <a:p>
            <a:pPr algn="ctr">
              <a:lnSpc>
                <a:spcPts val="2879"/>
              </a:lnSpc>
            </a:pPr>
            <a:r>
              <a:rPr lang="en-US" sz="1799">
                <a:solidFill>
                  <a:srgbClr val="000000"/>
                </a:solidFill>
                <a:latin typeface="Poppins"/>
                <a:ea typeface="Poppins"/>
                <a:cs typeface="Poppins"/>
                <a:sym typeface="Poppins"/>
              </a:rPr>
              <a:t>Gen Ed Program (GEP) Designation</a:t>
            </a:r>
          </a:p>
          <a:p>
            <a:pPr algn="ctr">
              <a:lnSpc>
                <a:spcPts val="2879"/>
              </a:lnSpc>
            </a:pPr>
            <a:r>
              <a:rPr lang="en-US" sz="1799">
                <a:solidFill>
                  <a:srgbClr val="000000"/>
                </a:solidFill>
                <a:latin typeface="Poppins"/>
                <a:ea typeface="Poppins"/>
                <a:cs typeface="Poppins"/>
                <a:sym typeface="Poppins"/>
              </a:rPr>
              <a:t>Small/Interactive Classroom</a:t>
            </a:r>
          </a:p>
          <a:p>
            <a:pPr algn="ctr">
              <a:lnSpc>
                <a:spcPts val="2879"/>
              </a:lnSpc>
            </a:pPr>
            <a:r>
              <a:rPr lang="en-US" sz="1799">
                <a:solidFill>
                  <a:srgbClr val="000000"/>
                </a:solidFill>
                <a:latin typeface="Poppins"/>
                <a:ea typeface="Poppins"/>
                <a:cs typeface="Poppins"/>
                <a:sym typeface="Poppins"/>
              </a:rPr>
              <a:t>Faculty Led</a:t>
            </a:r>
          </a:p>
        </p:txBody>
      </p:sp>
      <p:sp>
        <p:nvSpPr>
          <p:cNvPr id="11" name="TextBox 11"/>
          <p:cNvSpPr txBox="1"/>
          <p:nvPr/>
        </p:nvSpPr>
        <p:spPr>
          <a:xfrm>
            <a:off x="7353201" y="6759486"/>
            <a:ext cx="3862583" cy="1442085"/>
          </a:xfrm>
          <a:prstGeom prst="rect">
            <a:avLst/>
          </a:prstGeom>
        </p:spPr>
        <p:txBody>
          <a:bodyPr lIns="0" tIns="0" rIns="0" bIns="0" rtlCol="0" anchor="t">
            <a:spAutoFit/>
          </a:bodyPr>
          <a:lstStyle/>
          <a:p>
            <a:pPr algn="ctr">
              <a:lnSpc>
                <a:spcPts val="2879"/>
              </a:lnSpc>
            </a:pPr>
            <a:r>
              <a:rPr lang="en-US" sz="1799">
                <a:solidFill>
                  <a:srgbClr val="000000"/>
                </a:solidFill>
                <a:latin typeface="Poppins"/>
                <a:ea typeface="Poppins"/>
                <a:cs typeface="Poppins"/>
                <a:sym typeface="Poppins"/>
              </a:rPr>
              <a:t>2-Credit</a:t>
            </a:r>
          </a:p>
          <a:p>
            <a:pPr algn="ctr">
              <a:lnSpc>
                <a:spcPts val="2879"/>
              </a:lnSpc>
            </a:pPr>
            <a:r>
              <a:rPr lang="en-US" sz="1799">
                <a:solidFill>
                  <a:srgbClr val="000000"/>
                </a:solidFill>
                <a:latin typeface="Poppins"/>
                <a:ea typeface="Poppins"/>
                <a:cs typeface="Poppins"/>
                <a:sym typeface="Poppins"/>
              </a:rPr>
              <a:t>Freshmen Transition Course</a:t>
            </a:r>
          </a:p>
          <a:p>
            <a:pPr algn="ctr">
              <a:lnSpc>
                <a:spcPts val="2879"/>
              </a:lnSpc>
            </a:pPr>
            <a:r>
              <a:rPr lang="en-US" sz="1799">
                <a:solidFill>
                  <a:srgbClr val="000000"/>
                </a:solidFill>
                <a:latin typeface="Poppins"/>
                <a:ea typeface="Poppins"/>
                <a:cs typeface="Poppins"/>
                <a:sym typeface="Poppins"/>
              </a:rPr>
              <a:t>Small/Interactive Classroom</a:t>
            </a:r>
          </a:p>
          <a:p>
            <a:pPr algn="ctr">
              <a:lnSpc>
                <a:spcPts val="2879"/>
              </a:lnSpc>
            </a:pPr>
            <a:r>
              <a:rPr lang="en-US" sz="1799">
                <a:solidFill>
                  <a:srgbClr val="000000"/>
                </a:solidFill>
                <a:latin typeface="Poppins"/>
                <a:ea typeface="Poppins"/>
                <a:cs typeface="Poppins"/>
                <a:sym typeface="Poppins"/>
              </a:rPr>
              <a:t>Instructor/Teaching Assistant Led</a:t>
            </a:r>
          </a:p>
        </p:txBody>
      </p:sp>
      <p:sp>
        <p:nvSpPr>
          <p:cNvPr id="12" name="TextBox 12"/>
          <p:cNvSpPr txBox="1"/>
          <p:nvPr/>
        </p:nvSpPr>
        <p:spPr>
          <a:xfrm>
            <a:off x="12017502" y="6759486"/>
            <a:ext cx="3862583" cy="1442085"/>
          </a:xfrm>
          <a:prstGeom prst="rect">
            <a:avLst/>
          </a:prstGeom>
        </p:spPr>
        <p:txBody>
          <a:bodyPr lIns="0" tIns="0" rIns="0" bIns="0" rtlCol="0" anchor="t">
            <a:spAutoFit/>
          </a:bodyPr>
          <a:lstStyle/>
          <a:p>
            <a:pPr algn="ctr">
              <a:lnSpc>
                <a:spcPts val="2879"/>
              </a:lnSpc>
            </a:pPr>
            <a:r>
              <a:rPr lang="en-US" sz="1799">
                <a:solidFill>
                  <a:srgbClr val="000000"/>
                </a:solidFill>
                <a:latin typeface="Poppins"/>
                <a:ea typeface="Poppins"/>
                <a:cs typeface="Poppins"/>
                <a:sym typeface="Poppins"/>
              </a:rPr>
              <a:t>2-Credit</a:t>
            </a:r>
          </a:p>
          <a:p>
            <a:pPr algn="ctr">
              <a:lnSpc>
                <a:spcPts val="2879"/>
              </a:lnSpc>
            </a:pPr>
            <a:r>
              <a:rPr lang="en-US" sz="1799">
                <a:solidFill>
                  <a:srgbClr val="000000"/>
                </a:solidFill>
                <a:latin typeface="Poppins"/>
                <a:ea typeface="Poppins"/>
                <a:cs typeface="Poppins"/>
                <a:sym typeface="Poppins"/>
              </a:rPr>
              <a:t>Transfer Transition Course</a:t>
            </a:r>
          </a:p>
          <a:p>
            <a:pPr algn="ctr">
              <a:lnSpc>
                <a:spcPts val="2879"/>
              </a:lnSpc>
            </a:pPr>
            <a:r>
              <a:rPr lang="en-US" sz="1799">
                <a:solidFill>
                  <a:srgbClr val="000000"/>
                </a:solidFill>
                <a:latin typeface="Poppins"/>
                <a:ea typeface="Poppins"/>
                <a:cs typeface="Poppins"/>
                <a:sym typeface="Poppins"/>
              </a:rPr>
              <a:t>Small/Interactive Class</a:t>
            </a:r>
          </a:p>
          <a:p>
            <a:pPr algn="ctr">
              <a:lnSpc>
                <a:spcPts val="2879"/>
              </a:lnSpc>
            </a:pPr>
            <a:r>
              <a:rPr lang="en-US" sz="1799">
                <a:solidFill>
                  <a:srgbClr val="000000"/>
                </a:solidFill>
                <a:latin typeface="Poppins"/>
                <a:ea typeface="Poppins"/>
                <a:cs typeface="Poppins"/>
                <a:sym typeface="Poppins"/>
              </a:rPr>
              <a:t>Instructor/Teaching Assistant Led</a:t>
            </a:r>
          </a:p>
        </p:txBody>
      </p:sp>
      <p:grpSp>
        <p:nvGrpSpPr>
          <p:cNvPr id="13" name="Group 13"/>
          <p:cNvGrpSpPr/>
          <p:nvPr/>
        </p:nvGrpSpPr>
        <p:grpSpPr>
          <a:xfrm>
            <a:off x="3767252" y="5143500"/>
            <a:ext cx="280984" cy="278202"/>
            <a:chOff x="0" y="0"/>
            <a:chExt cx="1008785" cy="998798"/>
          </a:xfrm>
        </p:grpSpPr>
        <p:sp>
          <p:nvSpPr>
            <p:cNvPr id="14" name="Freeform 14"/>
            <p:cNvSpPr/>
            <p:nvPr/>
          </p:nvSpPr>
          <p:spPr>
            <a:xfrm>
              <a:off x="31750" y="31750"/>
              <a:ext cx="945285" cy="935298"/>
            </a:xfrm>
            <a:custGeom>
              <a:avLst/>
              <a:gdLst/>
              <a:ahLst/>
              <a:cxnLst/>
              <a:rect l="l" t="t" r="r" b="b"/>
              <a:pathLst>
                <a:path w="945285" h="935298">
                  <a:moveTo>
                    <a:pt x="852575" y="935298"/>
                  </a:moveTo>
                  <a:lnTo>
                    <a:pt x="92710" y="935298"/>
                  </a:lnTo>
                  <a:cubicBezTo>
                    <a:pt x="41910" y="935298"/>
                    <a:pt x="0" y="893388"/>
                    <a:pt x="0" y="842588"/>
                  </a:cubicBezTo>
                  <a:lnTo>
                    <a:pt x="0" y="92710"/>
                  </a:lnTo>
                  <a:cubicBezTo>
                    <a:pt x="0" y="41910"/>
                    <a:pt x="41910" y="0"/>
                    <a:pt x="92710" y="0"/>
                  </a:cubicBezTo>
                  <a:lnTo>
                    <a:pt x="851305" y="0"/>
                  </a:lnTo>
                  <a:cubicBezTo>
                    <a:pt x="902105" y="0"/>
                    <a:pt x="944015" y="41910"/>
                    <a:pt x="944015" y="92710"/>
                  </a:cubicBezTo>
                  <a:lnTo>
                    <a:pt x="944015" y="841319"/>
                  </a:lnTo>
                  <a:cubicBezTo>
                    <a:pt x="945285" y="893388"/>
                    <a:pt x="903375" y="935298"/>
                    <a:pt x="852575" y="935298"/>
                  </a:cubicBezTo>
                  <a:close/>
                </a:path>
              </a:pathLst>
            </a:custGeom>
            <a:solidFill>
              <a:srgbClr val="F9C041"/>
            </a:solidFill>
          </p:spPr>
          <p:txBody>
            <a:bodyPr/>
            <a:lstStyle/>
            <a:p>
              <a:endParaRPr lang="en-US"/>
            </a:p>
          </p:txBody>
        </p:sp>
        <p:sp>
          <p:nvSpPr>
            <p:cNvPr id="15" name="Freeform 15"/>
            <p:cNvSpPr/>
            <p:nvPr/>
          </p:nvSpPr>
          <p:spPr>
            <a:xfrm>
              <a:off x="0" y="0"/>
              <a:ext cx="1008785" cy="998799"/>
            </a:xfrm>
            <a:custGeom>
              <a:avLst/>
              <a:gdLst/>
              <a:ahLst/>
              <a:cxnLst/>
              <a:rect l="l" t="t" r="r" b="b"/>
              <a:pathLst>
                <a:path w="1008785" h="998799">
                  <a:moveTo>
                    <a:pt x="884325" y="59690"/>
                  </a:moveTo>
                  <a:cubicBezTo>
                    <a:pt x="919885" y="59690"/>
                    <a:pt x="949095" y="88900"/>
                    <a:pt x="949095" y="124460"/>
                  </a:cubicBezTo>
                  <a:lnTo>
                    <a:pt x="949095" y="874339"/>
                  </a:lnTo>
                  <a:cubicBezTo>
                    <a:pt x="949095" y="909899"/>
                    <a:pt x="919885" y="939108"/>
                    <a:pt x="884325" y="939108"/>
                  </a:cubicBezTo>
                  <a:lnTo>
                    <a:pt x="124460" y="939108"/>
                  </a:lnTo>
                  <a:cubicBezTo>
                    <a:pt x="88900" y="939108"/>
                    <a:pt x="59690" y="909899"/>
                    <a:pt x="59690" y="874339"/>
                  </a:cubicBezTo>
                  <a:lnTo>
                    <a:pt x="59690" y="124460"/>
                  </a:lnTo>
                  <a:cubicBezTo>
                    <a:pt x="59690" y="88900"/>
                    <a:pt x="88900" y="59690"/>
                    <a:pt x="124460" y="59690"/>
                  </a:cubicBezTo>
                  <a:lnTo>
                    <a:pt x="884325" y="59690"/>
                  </a:lnTo>
                  <a:moveTo>
                    <a:pt x="884325" y="0"/>
                  </a:moveTo>
                  <a:lnTo>
                    <a:pt x="124460" y="0"/>
                  </a:lnTo>
                  <a:cubicBezTo>
                    <a:pt x="55880" y="0"/>
                    <a:pt x="0" y="55880"/>
                    <a:pt x="0" y="124460"/>
                  </a:cubicBezTo>
                  <a:lnTo>
                    <a:pt x="0" y="874339"/>
                  </a:lnTo>
                  <a:cubicBezTo>
                    <a:pt x="0" y="942919"/>
                    <a:pt x="55880" y="998799"/>
                    <a:pt x="124460" y="998799"/>
                  </a:cubicBezTo>
                  <a:lnTo>
                    <a:pt x="884325" y="998799"/>
                  </a:lnTo>
                  <a:cubicBezTo>
                    <a:pt x="952905" y="998799"/>
                    <a:pt x="1008785" y="942919"/>
                    <a:pt x="1008785" y="874339"/>
                  </a:cubicBezTo>
                  <a:lnTo>
                    <a:pt x="1008785" y="124460"/>
                  </a:lnTo>
                  <a:cubicBezTo>
                    <a:pt x="1008785" y="55880"/>
                    <a:pt x="952905" y="0"/>
                    <a:pt x="884325" y="0"/>
                  </a:cubicBezTo>
                  <a:close/>
                </a:path>
              </a:pathLst>
            </a:custGeom>
            <a:solidFill>
              <a:srgbClr val="000000"/>
            </a:solidFill>
          </p:spPr>
          <p:txBody>
            <a:bodyPr/>
            <a:lstStyle/>
            <a:p>
              <a:endParaRPr lang="en-US"/>
            </a:p>
          </p:txBody>
        </p:sp>
      </p:grpSp>
      <p:grpSp>
        <p:nvGrpSpPr>
          <p:cNvPr id="16" name="Group 16"/>
          <p:cNvGrpSpPr/>
          <p:nvPr/>
        </p:nvGrpSpPr>
        <p:grpSpPr>
          <a:xfrm>
            <a:off x="9003508" y="5143500"/>
            <a:ext cx="280984" cy="278202"/>
            <a:chOff x="0" y="0"/>
            <a:chExt cx="1008785" cy="998798"/>
          </a:xfrm>
        </p:grpSpPr>
        <p:sp>
          <p:nvSpPr>
            <p:cNvPr id="17" name="Freeform 17"/>
            <p:cNvSpPr/>
            <p:nvPr/>
          </p:nvSpPr>
          <p:spPr>
            <a:xfrm>
              <a:off x="31750" y="31750"/>
              <a:ext cx="945285" cy="935298"/>
            </a:xfrm>
            <a:custGeom>
              <a:avLst/>
              <a:gdLst/>
              <a:ahLst/>
              <a:cxnLst/>
              <a:rect l="l" t="t" r="r" b="b"/>
              <a:pathLst>
                <a:path w="945285" h="935298">
                  <a:moveTo>
                    <a:pt x="852575" y="935298"/>
                  </a:moveTo>
                  <a:lnTo>
                    <a:pt x="92710" y="935298"/>
                  </a:lnTo>
                  <a:cubicBezTo>
                    <a:pt x="41910" y="935298"/>
                    <a:pt x="0" y="893388"/>
                    <a:pt x="0" y="842588"/>
                  </a:cubicBezTo>
                  <a:lnTo>
                    <a:pt x="0" y="92710"/>
                  </a:lnTo>
                  <a:cubicBezTo>
                    <a:pt x="0" y="41910"/>
                    <a:pt x="41910" y="0"/>
                    <a:pt x="92710" y="0"/>
                  </a:cubicBezTo>
                  <a:lnTo>
                    <a:pt x="851305" y="0"/>
                  </a:lnTo>
                  <a:cubicBezTo>
                    <a:pt x="902105" y="0"/>
                    <a:pt x="944015" y="41910"/>
                    <a:pt x="944015" y="92710"/>
                  </a:cubicBezTo>
                  <a:lnTo>
                    <a:pt x="944015" y="841319"/>
                  </a:lnTo>
                  <a:cubicBezTo>
                    <a:pt x="945285" y="893388"/>
                    <a:pt x="903375" y="935298"/>
                    <a:pt x="852575" y="935298"/>
                  </a:cubicBezTo>
                  <a:close/>
                </a:path>
              </a:pathLst>
            </a:custGeom>
            <a:solidFill>
              <a:srgbClr val="000000"/>
            </a:solidFill>
          </p:spPr>
          <p:txBody>
            <a:bodyPr/>
            <a:lstStyle/>
            <a:p>
              <a:endParaRPr lang="en-US"/>
            </a:p>
          </p:txBody>
        </p:sp>
        <p:sp>
          <p:nvSpPr>
            <p:cNvPr id="18" name="Freeform 18"/>
            <p:cNvSpPr/>
            <p:nvPr/>
          </p:nvSpPr>
          <p:spPr>
            <a:xfrm>
              <a:off x="0" y="0"/>
              <a:ext cx="1008785" cy="998799"/>
            </a:xfrm>
            <a:custGeom>
              <a:avLst/>
              <a:gdLst/>
              <a:ahLst/>
              <a:cxnLst/>
              <a:rect l="l" t="t" r="r" b="b"/>
              <a:pathLst>
                <a:path w="1008785" h="998799">
                  <a:moveTo>
                    <a:pt x="884325" y="59690"/>
                  </a:moveTo>
                  <a:cubicBezTo>
                    <a:pt x="919885" y="59690"/>
                    <a:pt x="949095" y="88900"/>
                    <a:pt x="949095" y="124460"/>
                  </a:cubicBezTo>
                  <a:lnTo>
                    <a:pt x="949095" y="874339"/>
                  </a:lnTo>
                  <a:cubicBezTo>
                    <a:pt x="949095" y="909899"/>
                    <a:pt x="919885" y="939108"/>
                    <a:pt x="884325" y="939108"/>
                  </a:cubicBezTo>
                  <a:lnTo>
                    <a:pt x="124460" y="939108"/>
                  </a:lnTo>
                  <a:cubicBezTo>
                    <a:pt x="88900" y="939108"/>
                    <a:pt x="59690" y="909899"/>
                    <a:pt x="59690" y="874339"/>
                  </a:cubicBezTo>
                  <a:lnTo>
                    <a:pt x="59690" y="124460"/>
                  </a:lnTo>
                  <a:cubicBezTo>
                    <a:pt x="59690" y="88900"/>
                    <a:pt x="88900" y="59690"/>
                    <a:pt x="124460" y="59690"/>
                  </a:cubicBezTo>
                  <a:lnTo>
                    <a:pt x="884325" y="59690"/>
                  </a:lnTo>
                  <a:moveTo>
                    <a:pt x="884325" y="0"/>
                  </a:moveTo>
                  <a:lnTo>
                    <a:pt x="124460" y="0"/>
                  </a:lnTo>
                  <a:cubicBezTo>
                    <a:pt x="55880" y="0"/>
                    <a:pt x="0" y="55880"/>
                    <a:pt x="0" y="124460"/>
                  </a:cubicBezTo>
                  <a:lnTo>
                    <a:pt x="0" y="874339"/>
                  </a:lnTo>
                  <a:cubicBezTo>
                    <a:pt x="0" y="942919"/>
                    <a:pt x="55880" y="998799"/>
                    <a:pt x="124460" y="998799"/>
                  </a:cubicBezTo>
                  <a:lnTo>
                    <a:pt x="884325" y="998799"/>
                  </a:lnTo>
                  <a:cubicBezTo>
                    <a:pt x="952905" y="998799"/>
                    <a:pt x="1008785" y="942919"/>
                    <a:pt x="1008785" y="874339"/>
                  </a:cubicBezTo>
                  <a:lnTo>
                    <a:pt x="1008785" y="124460"/>
                  </a:lnTo>
                  <a:cubicBezTo>
                    <a:pt x="1008785" y="55880"/>
                    <a:pt x="952905" y="0"/>
                    <a:pt x="884325" y="0"/>
                  </a:cubicBezTo>
                  <a:close/>
                </a:path>
              </a:pathLst>
            </a:custGeom>
            <a:solidFill>
              <a:srgbClr val="000000"/>
            </a:solidFill>
          </p:spPr>
          <p:txBody>
            <a:bodyPr/>
            <a:lstStyle/>
            <a:p>
              <a:endParaRPr lang="en-US"/>
            </a:p>
          </p:txBody>
        </p:sp>
      </p:grpSp>
      <p:grpSp>
        <p:nvGrpSpPr>
          <p:cNvPr id="19" name="Group 19"/>
          <p:cNvGrpSpPr/>
          <p:nvPr/>
        </p:nvGrpSpPr>
        <p:grpSpPr>
          <a:xfrm>
            <a:off x="13808301" y="5143500"/>
            <a:ext cx="280984" cy="278202"/>
            <a:chOff x="0" y="0"/>
            <a:chExt cx="1008785" cy="998798"/>
          </a:xfrm>
        </p:grpSpPr>
        <p:sp>
          <p:nvSpPr>
            <p:cNvPr id="20" name="Freeform 20"/>
            <p:cNvSpPr/>
            <p:nvPr/>
          </p:nvSpPr>
          <p:spPr>
            <a:xfrm>
              <a:off x="31750" y="31750"/>
              <a:ext cx="945285" cy="935298"/>
            </a:xfrm>
            <a:custGeom>
              <a:avLst/>
              <a:gdLst/>
              <a:ahLst/>
              <a:cxnLst/>
              <a:rect l="l" t="t" r="r" b="b"/>
              <a:pathLst>
                <a:path w="945285" h="935298">
                  <a:moveTo>
                    <a:pt x="852575" y="935298"/>
                  </a:moveTo>
                  <a:lnTo>
                    <a:pt x="92710" y="935298"/>
                  </a:lnTo>
                  <a:cubicBezTo>
                    <a:pt x="41910" y="935298"/>
                    <a:pt x="0" y="893388"/>
                    <a:pt x="0" y="842588"/>
                  </a:cubicBezTo>
                  <a:lnTo>
                    <a:pt x="0" y="92710"/>
                  </a:lnTo>
                  <a:cubicBezTo>
                    <a:pt x="0" y="41910"/>
                    <a:pt x="41910" y="0"/>
                    <a:pt x="92710" y="0"/>
                  </a:cubicBezTo>
                  <a:lnTo>
                    <a:pt x="851305" y="0"/>
                  </a:lnTo>
                  <a:cubicBezTo>
                    <a:pt x="902105" y="0"/>
                    <a:pt x="944015" y="41910"/>
                    <a:pt x="944015" y="92710"/>
                  </a:cubicBezTo>
                  <a:lnTo>
                    <a:pt x="944015" y="841319"/>
                  </a:lnTo>
                  <a:cubicBezTo>
                    <a:pt x="945285" y="893388"/>
                    <a:pt x="903375" y="935298"/>
                    <a:pt x="852575" y="935298"/>
                  </a:cubicBezTo>
                  <a:close/>
                </a:path>
              </a:pathLst>
            </a:custGeom>
            <a:solidFill>
              <a:srgbClr val="F9C041"/>
            </a:solidFill>
          </p:spPr>
          <p:txBody>
            <a:bodyPr/>
            <a:lstStyle/>
            <a:p>
              <a:endParaRPr lang="en-US"/>
            </a:p>
          </p:txBody>
        </p:sp>
        <p:sp>
          <p:nvSpPr>
            <p:cNvPr id="21" name="Freeform 21"/>
            <p:cNvSpPr/>
            <p:nvPr/>
          </p:nvSpPr>
          <p:spPr>
            <a:xfrm>
              <a:off x="0" y="0"/>
              <a:ext cx="1008785" cy="998799"/>
            </a:xfrm>
            <a:custGeom>
              <a:avLst/>
              <a:gdLst/>
              <a:ahLst/>
              <a:cxnLst/>
              <a:rect l="l" t="t" r="r" b="b"/>
              <a:pathLst>
                <a:path w="1008785" h="998799">
                  <a:moveTo>
                    <a:pt x="884325" y="59690"/>
                  </a:moveTo>
                  <a:cubicBezTo>
                    <a:pt x="919885" y="59690"/>
                    <a:pt x="949095" y="88900"/>
                    <a:pt x="949095" y="124460"/>
                  </a:cubicBezTo>
                  <a:lnTo>
                    <a:pt x="949095" y="874339"/>
                  </a:lnTo>
                  <a:cubicBezTo>
                    <a:pt x="949095" y="909899"/>
                    <a:pt x="919885" y="939108"/>
                    <a:pt x="884325" y="939108"/>
                  </a:cubicBezTo>
                  <a:lnTo>
                    <a:pt x="124460" y="939108"/>
                  </a:lnTo>
                  <a:cubicBezTo>
                    <a:pt x="88900" y="939108"/>
                    <a:pt x="59690" y="909899"/>
                    <a:pt x="59690" y="874339"/>
                  </a:cubicBezTo>
                  <a:lnTo>
                    <a:pt x="59690" y="124460"/>
                  </a:lnTo>
                  <a:cubicBezTo>
                    <a:pt x="59690" y="88900"/>
                    <a:pt x="88900" y="59690"/>
                    <a:pt x="124460" y="59690"/>
                  </a:cubicBezTo>
                  <a:lnTo>
                    <a:pt x="884325" y="59690"/>
                  </a:lnTo>
                  <a:moveTo>
                    <a:pt x="884325" y="0"/>
                  </a:moveTo>
                  <a:lnTo>
                    <a:pt x="124460" y="0"/>
                  </a:lnTo>
                  <a:cubicBezTo>
                    <a:pt x="55880" y="0"/>
                    <a:pt x="0" y="55880"/>
                    <a:pt x="0" y="124460"/>
                  </a:cubicBezTo>
                  <a:lnTo>
                    <a:pt x="0" y="874339"/>
                  </a:lnTo>
                  <a:cubicBezTo>
                    <a:pt x="0" y="942919"/>
                    <a:pt x="55880" y="998799"/>
                    <a:pt x="124460" y="998799"/>
                  </a:cubicBezTo>
                  <a:lnTo>
                    <a:pt x="884325" y="998799"/>
                  </a:lnTo>
                  <a:cubicBezTo>
                    <a:pt x="952905" y="998799"/>
                    <a:pt x="1008785" y="942919"/>
                    <a:pt x="1008785" y="874339"/>
                  </a:cubicBezTo>
                  <a:lnTo>
                    <a:pt x="1008785" y="124460"/>
                  </a:lnTo>
                  <a:cubicBezTo>
                    <a:pt x="1008785" y="55880"/>
                    <a:pt x="952905" y="0"/>
                    <a:pt x="884325" y="0"/>
                  </a:cubicBezTo>
                  <a:close/>
                </a:path>
              </a:pathLst>
            </a:custGeom>
            <a:solidFill>
              <a:srgbClr val="000000"/>
            </a:solidFill>
          </p:spPr>
          <p:txBody>
            <a:bodyPr/>
            <a:lstStyle/>
            <a:p>
              <a:endParaRPr lang="en-US"/>
            </a:p>
          </p:txBody>
        </p:sp>
      </p:grpSp>
      <p:sp>
        <p:nvSpPr>
          <p:cNvPr id="22" name="TextBox 22"/>
          <p:cNvSpPr txBox="1"/>
          <p:nvPr/>
        </p:nvSpPr>
        <p:spPr>
          <a:xfrm>
            <a:off x="2119627" y="5667125"/>
            <a:ext cx="3576232" cy="1178086"/>
          </a:xfrm>
          <a:prstGeom prst="rect">
            <a:avLst/>
          </a:prstGeom>
        </p:spPr>
        <p:txBody>
          <a:bodyPr lIns="0" tIns="0" rIns="0" bIns="0" rtlCol="0" anchor="t">
            <a:spAutoFit/>
          </a:bodyPr>
          <a:lstStyle/>
          <a:p>
            <a:pPr algn="ctr">
              <a:lnSpc>
                <a:spcPts val="4716"/>
              </a:lnSpc>
            </a:pPr>
            <a:r>
              <a:rPr lang="en-US" sz="3368" b="1">
                <a:solidFill>
                  <a:srgbClr val="000000"/>
                </a:solidFill>
                <a:latin typeface="Bebas Neue Bold"/>
                <a:ea typeface="Bebas Neue Bold"/>
                <a:cs typeface="Bebas Neue Bold"/>
                <a:sym typeface="Bebas Neue Bold"/>
              </a:rPr>
              <a:t>First-Year Seminar</a:t>
            </a:r>
          </a:p>
          <a:p>
            <a:pPr algn="ctr">
              <a:lnSpc>
                <a:spcPts val="4716"/>
              </a:lnSpc>
            </a:pPr>
            <a:r>
              <a:rPr lang="en-US" sz="3368" b="1">
                <a:solidFill>
                  <a:srgbClr val="000000"/>
                </a:solidFill>
                <a:latin typeface="Bebas Neue Bold"/>
                <a:ea typeface="Bebas Neue Bold"/>
                <a:cs typeface="Bebas Neue Bold"/>
                <a:sym typeface="Bebas Neue Bold"/>
              </a:rPr>
              <a:t>Freshmen &amp; Transfers</a:t>
            </a:r>
          </a:p>
        </p:txBody>
      </p:sp>
      <p:sp>
        <p:nvSpPr>
          <p:cNvPr id="23" name="TextBox 23"/>
          <p:cNvSpPr txBox="1"/>
          <p:nvPr/>
        </p:nvSpPr>
        <p:spPr>
          <a:xfrm>
            <a:off x="7048846" y="5667125"/>
            <a:ext cx="4269427" cy="1171736"/>
          </a:xfrm>
          <a:prstGeom prst="rect">
            <a:avLst/>
          </a:prstGeom>
        </p:spPr>
        <p:txBody>
          <a:bodyPr lIns="0" tIns="0" rIns="0" bIns="0" rtlCol="0" anchor="t">
            <a:spAutoFit/>
          </a:bodyPr>
          <a:lstStyle/>
          <a:p>
            <a:pPr algn="ctr">
              <a:lnSpc>
                <a:spcPts val="4716"/>
              </a:lnSpc>
            </a:pPr>
            <a:r>
              <a:rPr lang="en-US" sz="3368" b="1">
                <a:solidFill>
                  <a:srgbClr val="000000"/>
                </a:solidFill>
                <a:latin typeface="Bebas Neue Bold"/>
                <a:ea typeface="Bebas Neue Bold"/>
                <a:cs typeface="Bebas Neue Bold"/>
                <a:sym typeface="Bebas Neue Bold"/>
              </a:rPr>
              <a:t>Intro to the University</a:t>
            </a:r>
          </a:p>
          <a:p>
            <a:pPr algn="ctr">
              <a:lnSpc>
                <a:spcPts val="4716"/>
              </a:lnSpc>
            </a:pPr>
            <a:r>
              <a:rPr lang="en-US" sz="3368" b="1">
                <a:solidFill>
                  <a:srgbClr val="000000"/>
                </a:solidFill>
                <a:latin typeface="Bebas Neue Bold"/>
                <a:ea typeface="Bebas Neue Bold"/>
                <a:cs typeface="Bebas Neue Bold"/>
                <a:sym typeface="Bebas Neue Bold"/>
              </a:rPr>
              <a:t>For freshmen</a:t>
            </a:r>
          </a:p>
        </p:txBody>
      </p:sp>
      <p:sp>
        <p:nvSpPr>
          <p:cNvPr id="24" name="TextBox 24"/>
          <p:cNvSpPr txBox="1"/>
          <p:nvPr/>
        </p:nvSpPr>
        <p:spPr>
          <a:xfrm>
            <a:off x="12160677" y="5667125"/>
            <a:ext cx="3576232" cy="1171736"/>
          </a:xfrm>
          <a:prstGeom prst="rect">
            <a:avLst/>
          </a:prstGeom>
        </p:spPr>
        <p:txBody>
          <a:bodyPr lIns="0" tIns="0" rIns="0" bIns="0" rtlCol="0" anchor="t">
            <a:spAutoFit/>
          </a:bodyPr>
          <a:lstStyle/>
          <a:p>
            <a:pPr algn="ctr">
              <a:lnSpc>
                <a:spcPts val="4716"/>
              </a:lnSpc>
            </a:pPr>
            <a:r>
              <a:rPr lang="en-US" sz="3368" b="1">
                <a:solidFill>
                  <a:srgbClr val="000000"/>
                </a:solidFill>
                <a:latin typeface="Bebas Neue Bold"/>
                <a:ea typeface="Bebas Neue Bold"/>
                <a:cs typeface="Bebas Neue Bold"/>
                <a:sym typeface="Bebas Neue Bold"/>
              </a:rPr>
              <a:t>Intro to the University</a:t>
            </a:r>
          </a:p>
          <a:p>
            <a:pPr algn="ctr">
              <a:lnSpc>
                <a:spcPts val="4716"/>
              </a:lnSpc>
            </a:pPr>
            <a:r>
              <a:rPr lang="en-US" sz="3368" b="1">
                <a:solidFill>
                  <a:srgbClr val="000000"/>
                </a:solidFill>
                <a:latin typeface="Bebas Neue Bold"/>
                <a:ea typeface="Bebas Neue Bold"/>
                <a:cs typeface="Bebas Neue Bold"/>
                <a:sym typeface="Bebas Neue Bold"/>
              </a:rPr>
              <a:t>for transfers</a:t>
            </a:r>
          </a:p>
        </p:txBody>
      </p:sp>
      <p:sp>
        <p:nvSpPr>
          <p:cNvPr id="25" name="Freeform 25"/>
          <p:cNvSpPr/>
          <p:nvPr/>
        </p:nvSpPr>
        <p:spPr>
          <a:xfrm>
            <a:off x="-4064" y="0"/>
            <a:ext cx="18375247" cy="1564604"/>
          </a:xfrm>
          <a:custGeom>
            <a:avLst/>
            <a:gdLst/>
            <a:ahLst/>
            <a:cxnLst/>
            <a:rect l="l" t="t" r="r" b="b"/>
            <a:pathLst>
              <a:path w="18375247" h="1564604">
                <a:moveTo>
                  <a:pt x="0" y="0"/>
                </a:moveTo>
                <a:lnTo>
                  <a:pt x="18375247" y="0"/>
                </a:lnTo>
                <a:lnTo>
                  <a:pt x="18375247" y="1564604"/>
                </a:lnTo>
                <a:lnTo>
                  <a:pt x="0" y="1564604"/>
                </a:lnTo>
                <a:lnTo>
                  <a:pt x="0" y="0"/>
                </a:lnTo>
                <a:close/>
              </a:path>
            </a:pathLst>
          </a:custGeom>
          <a:blipFill>
            <a:blip r:embed="rId2"/>
            <a:stretch>
              <a:fillRect t="-227" b="-227"/>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5349" y="2866361"/>
            <a:ext cx="7910286" cy="6474139"/>
            <a:chOff x="0" y="0"/>
            <a:chExt cx="12574997" cy="10291951"/>
          </a:xfrm>
        </p:grpSpPr>
        <p:sp>
          <p:nvSpPr>
            <p:cNvPr id="3" name="Freeform 3"/>
            <p:cNvSpPr/>
            <p:nvPr/>
          </p:nvSpPr>
          <p:spPr>
            <a:xfrm>
              <a:off x="31750" y="31750"/>
              <a:ext cx="12511497" cy="10228451"/>
            </a:xfrm>
            <a:custGeom>
              <a:avLst/>
              <a:gdLst/>
              <a:ahLst/>
              <a:cxnLst/>
              <a:rect l="l" t="t" r="r" b="b"/>
              <a:pathLst>
                <a:path w="12511497" h="10228451">
                  <a:moveTo>
                    <a:pt x="12418787" y="10228451"/>
                  </a:moveTo>
                  <a:lnTo>
                    <a:pt x="92710" y="10228451"/>
                  </a:lnTo>
                  <a:cubicBezTo>
                    <a:pt x="41910" y="10228451"/>
                    <a:pt x="0" y="10186541"/>
                    <a:pt x="0" y="10135741"/>
                  </a:cubicBezTo>
                  <a:lnTo>
                    <a:pt x="0" y="92710"/>
                  </a:lnTo>
                  <a:cubicBezTo>
                    <a:pt x="0" y="41910"/>
                    <a:pt x="41910" y="0"/>
                    <a:pt x="92710" y="0"/>
                  </a:cubicBezTo>
                  <a:lnTo>
                    <a:pt x="12417517" y="0"/>
                  </a:lnTo>
                  <a:cubicBezTo>
                    <a:pt x="12468317" y="0"/>
                    <a:pt x="12510227" y="41910"/>
                    <a:pt x="12510227" y="92710"/>
                  </a:cubicBezTo>
                  <a:lnTo>
                    <a:pt x="12510227" y="10134471"/>
                  </a:lnTo>
                  <a:cubicBezTo>
                    <a:pt x="12511497" y="10186541"/>
                    <a:pt x="12469587" y="10228451"/>
                    <a:pt x="12418787" y="10228451"/>
                  </a:cubicBezTo>
                  <a:close/>
                </a:path>
              </a:pathLst>
            </a:custGeom>
            <a:solidFill>
              <a:srgbClr val="F9C041"/>
            </a:solidFill>
          </p:spPr>
          <p:txBody>
            <a:bodyPr/>
            <a:lstStyle/>
            <a:p>
              <a:endParaRPr lang="en-US"/>
            </a:p>
          </p:txBody>
        </p:sp>
        <p:sp>
          <p:nvSpPr>
            <p:cNvPr id="4" name="Freeform 4"/>
            <p:cNvSpPr/>
            <p:nvPr/>
          </p:nvSpPr>
          <p:spPr>
            <a:xfrm>
              <a:off x="0" y="0"/>
              <a:ext cx="12574998" cy="10291951"/>
            </a:xfrm>
            <a:custGeom>
              <a:avLst/>
              <a:gdLst/>
              <a:ahLst/>
              <a:cxnLst/>
              <a:rect l="l" t="t" r="r" b="b"/>
              <a:pathLst>
                <a:path w="12574998" h="10291951">
                  <a:moveTo>
                    <a:pt x="12450537" y="59690"/>
                  </a:moveTo>
                  <a:cubicBezTo>
                    <a:pt x="12486097" y="59690"/>
                    <a:pt x="12515307" y="88900"/>
                    <a:pt x="12515307" y="124460"/>
                  </a:cubicBezTo>
                  <a:lnTo>
                    <a:pt x="12515307" y="10167491"/>
                  </a:lnTo>
                  <a:cubicBezTo>
                    <a:pt x="12515307" y="10203051"/>
                    <a:pt x="12486097" y="10232261"/>
                    <a:pt x="12450537" y="10232261"/>
                  </a:cubicBezTo>
                  <a:lnTo>
                    <a:pt x="124460" y="10232261"/>
                  </a:lnTo>
                  <a:cubicBezTo>
                    <a:pt x="88900" y="10232261"/>
                    <a:pt x="59690" y="10203051"/>
                    <a:pt x="59690" y="10167491"/>
                  </a:cubicBezTo>
                  <a:lnTo>
                    <a:pt x="59690" y="124460"/>
                  </a:lnTo>
                  <a:cubicBezTo>
                    <a:pt x="59690" y="88900"/>
                    <a:pt x="88900" y="59690"/>
                    <a:pt x="124460" y="59690"/>
                  </a:cubicBezTo>
                  <a:lnTo>
                    <a:pt x="12450537" y="59690"/>
                  </a:lnTo>
                  <a:moveTo>
                    <a:pt x="12450537" y="0"/>
                  </a:moveTo>
                  <a:lnTo>
                    <a:pt x="124460" y="0"/>
                  </a:lnTo>
                  <a:cubicBezTo>
                    <a:pt x="55880" y="0"/>
                    <a:pt x="0" y="55880"/>
                    <a:pt x="0" y="124460"/>
                  </a:cubicBezTo>
                  <a:lnTo>
                    <a:pt x="0" y="10167491"/>
                  </a:lnTo>
                  <a:cubicBezTo>
                    <a:pt x="0" y="10236071"/>
                    <a:pt x="55880" y="10291951"/>
                    <a:pt x="124460" y="10291951"/>
                  </a:cubicBezTo>
                  <a:lnTo>
                    <a:pt x="12450537" y="10291951"/>
                  </a:lnTo>
                  <a:cubicBezTo>
                    <a:pt x="12519117" y="10291951"/>
                    <a:pt x="12574998" y="10236071"/>
                    <a:pt x="12574998" y="10167491"/>
                  </a:cubicBezTo>
                  <a:lnTo>
                    <a:pt x="12574998" y="124460"/>
                  </a:lnTo>
                  <a:cubicBezTo>
                    <a:pt x="12574998" y="55880"/>
                    <a:pt x="12519117" y="0"/>
                    <a:pt x="12450537" y="0"/>
                  </a:cubicBezTo>
                  <a:close/>
                </a:path>
              </a:pathLst>
            </a:custGeom>
            <a:solidFill>
              <a:srgbClr val="000000"/>
            </a:solidFill>
          </p:spPr>
          <p:txBody>
            <a:bodyPr/>
            <a:lstStyle/>
            <a:p>
              <a:endParaRPr lang="en-US"/>
            </a:p>
          </p:txBody>
        </p:sp>
      </p:grpSp>
      <p:sp>
        <p:nvSpPr>
          <p:cNvPr id="5" name="TextBox 5"/>
          <p:cNvSpPr txBox="1"/>
          <p:nvPr/>
        </p:nvSpPr>
        <p:spPr>
          <a:xfrm>
            <a:off x="8298725" y="1688429"/>
            <a:ext cx="9968564" cy="1028700"/>
          </a:xfrm>
          <a:prstGeom prst="rect">
            <a:avLst/>
          </a:prstGeom>
        </p:spPr>
        <p:txBody>
          <a:bodyPr lIns="0" tIns="0" rIns="0" bIns="0" rtlCol="0" anchor="t">
            <a:spAutoFit/>
          </a:bodyPr>
          <a:lstStyle/>
          <a:p>
            <a:pPr algn="ctr">
              <a:lnSpc>
                <a:spcPts val="7500"/>
              </a:lnSpc>
            </a:pPr>
            <a:r>
              <a:rPr lang="en-US" sz="7500" b="1">
                <a:solidFill>
                  <a:srgbClr val="000000"/>
                </a:solidFill>
                <a:latin typeface="Bebas Neue Bold"/>
                <a:ea typeface="Bebas Neue Bold"/>
                <a:cs typeface="Bebas Neue Bold"/>
                <a:sym typeface="Bebas Neue Bold"/>
              </a:rPr>
              <a:t>ACADEMIC SUPPORT RESOURCES</a:t>
            </a:r>
          </a:p>
        </p:txBody>
      </p:sp>
      <p:sp>
        <p:nvSpPr>
          <p:cNvPr id="6" name="TextBox 6"/>
          <p:cNvSpPr txBox="1"/>
          <p:nvPr/>
        </p:nvSpPr>
        <p:spPr>
          <a:xfrm>
            <a:off x="8680274" y="2492170"/>
            <a:ext cx="9205467" cy="7173192"/>
          </a:xfrm>
          <a:prstGeom prst="rect">
            <a:avLst/>
          </a:prstGeom>
        </p:spPr>
        <p:txBody>
          <a:bodyPr lIns="0" tIns="0" rIns="0" bIns="0" rtlCol="0" anchor="t">
            <a:spAutoFit/>
          </a:bodyPr>
          <a:lstStyle/>
          <a:p>
            <a:pPr algn="just">
              <a:lnSpc>
                <a:spcPts val="3706"/>
              </a:lnSpc>
            </a:pPr>
            <a:r>
              <a:rPr lang="en-US" sz="2316">
                <a:solidFill>
                  <a:srgbClr val="000000"/>
                </a:solidFill>
                <a:latin typeface="Poppins"/>
                <a:ea typeface="Poppins"/>
                <a:cs typeface="Poppins"/>
                <a:sym typeface="Poppins"/>
              </a:rPr>
              <a:t>Academic Success Center - Located in the Library</a:t>
            </a:r>
          </a:p>
          <a:p>
            <a:pPr marL="500134" lvl="1" indent="-250067" algn="just">
              <a:lnSpc>
                <a:spcPts val="3706"/>
              </a:lnSpc>
              <a:buFont typeface="Arial"/>
              <a:buChar char="•"/>
            </a:pPr>
            <a:r>
              <a:rPr lang="en-US" sz="2316">
                <a:solidFill>
                  <a:srgbClr val="000000"/>
                </a:solidFill>
                <a:latin typeface="Poppins"/>
                <a:ea typeface="Poppins"/>
                <a:cs typeface="Poppins"/>
                <a:sym typeface="Poppins"/>
              </a:rPr>
              <a:t>Tutoring </a:t>
            </a:r>
          </a:p>
          <a:p>
            <a:pPr marL="1000268" lvl="2" indent="-333423" algn="just">
              <a:lnSpc>
                <a:spcPts val="3706"/>
              </a:lnSpc>
              <a:buFont typeface="Arial"/>
              <a:buChar char="⚬"/>
            </a:pPr>
            <a:r>
              <a:rPr lang="en-US" sz="2316">
                <a:solidFill>
                  <a:srgbClr val="000000"/>
                </a:solidFill>
                <a:latin typeface="Poppins"/>
                <a:ea typeface="Poppins"/>
                <a:cs typeface="Poppins"/>
                <a:sym typeface="Poppins"/>
              </a:rPr>
              <a:t>Writing Center</a:t>
            </a:r>
          </a:p>
          <a:p>
            <a:pPr marL="1000268" lvl="2" indent="-333423" algn="just">
              <a:lnSpc>
                <a:spcPts val="3706"/>
              </a:lnSpc>
              <a:buFont typeface="Arial"/>
              <a:buChar char="⚬"/>
            </a:pPr>
            <a:r>
              <a:rPr lang="en-US" sz="2316">
                <a:solidFill>
                  <a:srgbClr val="000000"/>
                </a:solidFill>
                <a:latin typeface="Poppins"/>
                <a:ea typeface="Poppins"/>
                <a:cs typeface="Poppins"/>
                <a:sym typeface="Poppins"/>
              </a:rPr>
              <a:t>Computing Success Center</a:t>
            </a:r>
          </a:p>
          <a:p>
            <a:pPr marL="1000268" lvl="2" indent="-333423" algn="just">
              <a:lnSpc>
                <a:spcPts val="3706"/>
              </a:lnSpc>
              <a:buFont typeface="Arial"/>
              <a:buChar char="⚬"/>
            </a:pPr>
            <a:r>
              <a:rPr lang="en-US" sz="2316">
                <a:solidFill>
                  <a:srgbClr val="000000"/>
                </a:solidFill>
                <a:latin typeface="Poppins"/>
                <a:ea typeface="Poppins"/>
                <a:cs typeface="Poppins"/>
                <a:sym typeface="Poppins"/>
              </a:rPr>
              <a:t>Appointment or Drop In Options </a:t>
            </a:r>
          </a:p>
          <a:p>
            <a:pPr marL="1000268" lvl="2" indent="-333423" algn="just">
              <a:lnSpc>
                <a:spcPts val="3706"/>
              </a:lnSpc>
              <a:buFont typeface="Arial"/>
              <a:buChar char="⚬"/>
            </a:pPr>
            <a:r>
              <a:rPr lang="en-US" sz="2316">
                <a:solidFill>
                  <a:srgbClr val="000000"/>
                </a:solidFill>
                <a:latin typeface="Poppins"/>
                <a:ea typeface="Poppins"/>
                <a:cs typeface="Poppins"/>
                <a:sym typeface="Poppins"/>
              </a:rPr>
              <a:t>SI/PASS</a:t>
            </a:r>
          </a:p>
          <a:p>
            <a:pPr marL="500134" lvl="1" indent="-250067" algn="just">
              <a:lnSpc>
                <a:spcPts val="3706"/>
              </a:lnSpc>
              <a:buFont typeface="Arial"/>
              <a:buChar char="•"/>
            </a:pPr>
            <a:r>
              <a:rPr lang="en-US" sz="2316">
                <a:solidFill>
                  <a:srgbClr val="000000"/>
                </a:solidFill>
                <a:latin typeface="Poppins"/>
                <a:ea typeface="Poppins"/>
                <a:cs typeface="Poppins"/>
                <a:sym typeface="Poppins"/>
              </a:rPr>
              <a:t>Academic Advocacy</a:t>
            </a:r>
          </a:p>
          <a:p>
            <a:pPr marL="500134" lvl="1" indent="-250067" algn="just">
              <a:lnSpc>
                <a:spcPts val="3706"/>
              </a:lnSpc>
              <a:buFont typeface="Arial"/>
              <a:buChar char="•"/>
            </a:pPr>
            <a:r>
              <a:rPr lang="en-US" sz="2316">
                <a:solidFill>
                  <a:srgbClr val="000000"/>
                </a:solidFill>
                <a:latin typeface="Poppins"/>
                <a:ea typeface="Poppins"/>
                <a:cs typeface="Poppins"/>
                <a:sym typeface="Poppins"/>
              </a:rPr>
              <a:t>Academic Skills Meetings</a:t>
            </a:r>
          </a:p>
          <a:p>
            <a:pPr marL="500134" lvl="1" indent="-250067" algn="just">
              <a:lnSpc>
                <a:spcPts val="3706"/>
              </a:lnSpc>
              <a:buFont typeface="Arial"/>
              <a:buChar char="•"/>
            </a:pPr>
            <a:r>
              <a:rPr lang="en-US" sz="2316">
                <a:solidFill>
                  <a:srgbClr val="000000"/>
                </a:solidFill>
                <a:latin typeface="Poppins"/>
                <a:ea typeface="Poppins"/>
                <a:cs typeface="Poppins"/>
                <a:sym typeface="Poppins"/>
              </a:rPr>
              <a:t>Early Academic Alerts</a:t>
            </a:r>
          </a:p>
          <a:p>
            <a:pPr algn="just">
              <a:lnSpc>
                <a:spcPts val="3706"/>
              </a:lnSpc>
            </a:pPr>
            <a:r>
              <a:rPr lang="en-US" sz="2316">
                <a:solidFill>
                  <a:srgbClr val="000000"/>
                </a:solidFill>
                <a:latin typeface="Poppins"/>
                <a:ea typeface="Poppins"/>
                <a:cs typeface="Poppins"/>
                <a:sym typeface="Poppins"/>
              </a:rPr>
              <a:t>Additional Resources</a:t>
            </a:r>
          </a:p>
          <a:p>
            <a:pPr marL="500134" lvl="1" indent="-250067" algn="just">
              <a:lnSpc>
                <a:spcPts val="3706"/>
              </a:lnSpc>
              <a:buFont typeface="Arial"/>
              <a:buChar char="•"/>
            </a:pPr>
            <a:r>
              <a:rPr lang="en-US" sz="2316">
                <a:solidFill>
                  <a:srgbClr val="000000"/>
                </a:solidFill>
                <a:latin typeface="Poppins"/>
                <a:ea typeface="Poppins"/>
                <a:cs typeface="Poppins"/>
                <a:sym typeface="Poppins"/>
              </a:rPr>
              <a:t>Student Disability Services (SDS)</a:t>
            </a:r>
          </a:p>
          <a:p>
            <a:pPr marL="500134" lvl="1" indent="-250067" algn="just">
              <a:lnSpc>
                <a:spcPts val="3706"/>
              </a:lnSpc>
              <a:buFont typeface="Arial"/>
              <a:buChar char="•"/>
            </a:pPr>
            <a:r>
              <a:rPr lang="en-US" sz="2316">
                <a:solidFill>
                  <a:srgbClr val="000000"/>
                </a:solidFill>
                <a:latin typeface="Poppins"/>
                <a:ea typeface="Poppins"/>
                <a:cs typeface="Poppins"/>
                <a:sym typeface="Poppins"/>
              </a:rPr>
              <a:t>Office Hours</a:t>
            </a:r>
          </a:p>
          <a:p>
            <a:pPr marL="500134" lvl="1" indent="-250067" algn="just">
              <a:lnSpc>
                <a:spcPts val="3706"/>
              </a:lnSpc>
              <a:buFont typeface="Arial"/>
              <a:buChar char="•"/>
            </a:pPr>
            <a:r>
              <a:rPr lang="en-US" sz="2316">
                <a:solidFill>
                  <a:srgbClr val="000000"/>
                </a:solidFill>
                <a:latin typeface="Poppins"/>
                <a:ea typeface="Poppins"/>
                <a:cs typeface="Poppins"/>
                <a:sym typeface="Poppins"/>
              </a:rPr>
              <a:t>Study Groups</a:t>
            </a:r>
          </a:p>
          <a:p>
            <a:pPr marL="500134" lvl="1" indent="-250067" algn="just">
              <a:lnSpc>
                <a:spcPts val="3706"/>
              </a:lnSpc>
              <a:buFont typeface="Arial"/>
              <a:buChar char="•"/>
            </a:pPr>
            <a:r>
              <a:rPr lang="en-US" sz="2316">
                <a:solidFill>
                  <a:srgbClr val="000000"/>
                </a:solidFill>
                <a:latin typeface="Poppins"/>
                <a:ea typeface="Poppins"/>
                <a:cs typeface="Poppins"/>
                <a:sym typeface="Poppins"/>
              </a:rPr>
              <a:t>Departmental Tutoring</a:t>
            </a:r>
          </a:p>
          <a:p>
            <a:pPr algn="just">
              <a:lnSpc>
                <a:spcPts val="800"/>
              </a:lnSpc>
            </a:pPr>
            <a:endParaRPr lang="en-US" sz="2316">
              <a:solidFill>
                <a:srgbClr val="000000"/>
              </a:solidFill>
              <a:latin typeface="Poppins"/>
              <a:ea typeface="Poppins"/>
              <a:cs typeface="Poppins"/>
              <a:sym typeface="Poppins"/>
            </a:endParaRPr>
          </a:p>
          <a:p>
            <a:pPr algn="just">
              <a:lnSpc>
                <a:spcPts val="800"/>
              </a:lnSpc>
            </a:pPr>
            <a:endParaRPr lang="en-US" sz="2316">
              <a:solidFill>
                <a:srgbClr val="000000"/>
              </a:solidFill>
              <a:latin typeface="Poppins"/>
              <a:ea typeface="Poppins"/>
              <a:cs typeface="Poppins"/>
              <a:sym typeface="Poppins"/>
            </a:endParaRPr>
          </a:p>
          <a:p>
            <a:pPr algn="ctr">
              <a:lnSpc>
                <a:spcPts val="3706"/>
              </a:lnSpc>
            </a:pPr>
            <a:r>
              <a:rPr lang="en-US" sz="2316" b="1">
                <a:solidFill>
                  <a:srgbClr val="000000"/>
                </a:solidFill>
                <a:latin typeface="Poppins Bold"/>
                <a:ea typeface="Poppins Bold"/>
                <a:cs typeface="Poppins Bold"/>
                <a:sym typeface="Poppins Bold"/>
              </a:rPr>
              <a:t>Which resources will your student need the MOST? </a:t>
            </a:r>
          </a:p>
        </p:txBody>
      </p:sp>
      <p:sp>
        <p:nvSpPr>
          <p:cNvPr id="7" name="Freeform 7"/>
          <p:cNvSpPr/>
          <p:nvPr/>
        </p:nvSpPr>
        <p:spPr>
          <a:xfrm>
            <a:off x="-4064" y="0"/>
            <a:ext cx="18375247" cy="1564604"/>
          </a:xfrm>
          <a:custGeom>
            <a:avLst/>
            <a:gdLst/>
            <a:ahLst/>
            <a:cxnLst/>
            <a:rect l="l" t="t" r="r" b="b"/>
            <a:pathLst>
              <a:path w="18375247" h="1564604">
                <a:moveTo>
                  <a:pt x="0" y="0"/>
                </a:moveTo>
                <a:lnTo>
                  <a:pt x="18375247" y="0"/>
                </a:lnTo>
                <a:lnTo>
                  <a:pt x="18375247" y="1564604"/>
                </a:lnTo>
                <a:lnTo>
                  <a:pt x="0" y="1564604"/>
                </a:lnTo>
                <a:lnTo>
                  <a:pt x="0" y="0"/>
                </a:lnTo>
                <a:close/>
              </a:path>
            </a:pathLst>
          </a:custGeom>
          <a:blipFill>
            <a:blip r:embed="rId2"/>
            <a:stretch>
              <a:fillRect t="-227" b="-227"/>
            </a:stretch>
          </a:blipFill>
        </p:spPr>
        <p:txBody>
          <a:bodyPr/>
          <a:lstStyle/>
          <a:p>
            <a:endParaRPr lang="en-US"/>
          </a:p>
        </p:txBody>
      </p:sp>
      <p:sp>
        <p:nvSpPr>
          <p:cNvPr id="8" name="Freeform 8"/>
          <p:cNvSpPr/>
          <p:nvPr/>
        </p:nvSpPr>
        <p:spPr>
          <a:xfrm>
            <a:off x="834649" y="3696015"/>
            <a:ext cx="7211687" cy="4814830"/>
          </a:xfrm>
          <a:custGeom>
            <a:avLst/>
            <a:gdLst/>
            <a:ahLst/>
            <a:cxnLst/>
            <a:rect l="l" t="t" r="r" b="b"/>
            <a:pathLst>
              <a:path w="7211687" h="4814830">
                <a:moveTo>
                  <a:pt x="0" y="0"/>
                </a:moveTo>
                <a:lnTo>
                  <a:pt x="7211687" y="0"/>
                </a:lnTo>
                <a:lnTo>
                  <a:pt x="7211687" y="4814831"/>
                </a:lnTo>
                <a:lnTo>
                  <a:pt x="0" y="4814831"/>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42425" y="2662358"/>
            <a:ext cx="8838697" cy="6265491"/>
            <a:chOff x="0" y="0"/>
            <a:chExt cx="11655940" cy="8262552"/>
          </a:xfrm>
        </p:grpSpPr>
        <p:sp>
          <p:nvSpPr>
            <p:cNvPr id="3" name="Freeform 3"/>
            <p:cNvSpPr/>
            <p:nvPr/>
          </p:nvSpPr>
          <p:spPr>
            <a:xfrm>
              <a:off x="31750" y="31750"/>
              <a:ext cx="11592440" cy="8199051"/>
            </a:xfrm>
            <a:custGeom>
              <a:avLst/>
              <a:gdLst/>
              <a:ahLst/>
              <a:cxnLst/>
              <a:rect l="l" t="t" r="r" b="b"/>
              <a:pathLst>
                <a:path w="11592440" h="8199051">
                  <a:moveTo>
                    <a:pt x="11499731" y="8199051"/>
                  </a:moveTo>
                  <a:lnTo>
                    <a:pt x="92710" y="8199051"/>
                  </a:lnTo>
                  <a:cubicBezTo>
                    <a:pt x="41910" y="8199051"/>
                    <a:pt x="0" y="8157142"/>
                    <a:pt x="0" y="8106342"/>
                  </a:cubicBezTo>
                  <a:lnTo>
                    <a:pt x="0" y="92710"/>
                  </a:lnTo>
                  <a:cubicBezTo>
                    <a:pt x="0" y="41910"/>
                    <a:pt x="41910" y="0"/>
                    <a:pt x="92710" y="0"/>
                  </a:cubicBezTo>
                  <a:lnTo>
                    <a:pt x="11498460" y="0"/>
                  </a:lnTo>
                  <a:cubicBezTo>
                    <a:pt x="11549260" y="0"/>
                    <a:pt x="11591171" y="41910"/>
                    <a:pt x="11591171" y="92710"/>
                  </a:cubicBezTo>
                  <a:lnTo>
                    <a:pt x="11591171" y="8105072"/>
                  </a:lnTo>
                  <a:cubicBezTo>
                    <a:pt x="11592440" y="8157142"/>
                    <a:pt x="11550531" y="8199051"/>
                    <a:pt x="11499731" y="8199051"/>
                  </a:cubicBezTo>
                  <a:close/>
                </a:path>
              </a:pathLst>
            </a:custGeom>
            <a:solidFill>
              <a:srgbClr val="F9C041"/>
            </a:solidFill>
          </p:spPr>
          <p:txBody>
            <a:bodyPr/>
            <a:lstStyle/>
            <a:p>
              <a:endParaRPr lang="en-US"/>
            </a:p>
          </p:txBody>
        </p:sp>
        <p:sp>
          <p:nvSpPr>
            <p:cNvPr id="4" name="Freeform 4"/>
            <p:cNvSpPr/>
            <p:nvPr/>
          </p:nvSpPr>
          <p:spPr>
            <a:xfrm>
              <a:off x="0" y="0"/>
              <a:ext cx="11655940" cy="8262552"/>
            </a:xfrm>
            <a:custGeom>
              <a:avLst/>
              <a:gdLst/>
              <a:ahLst/>
              <a:cxnLst/>
              <a:rect l="l" t="t" r="r" b="b"/>
              <a:pathLst>
                <a:path w="11655940" h="8262552">
                  <a:moveTo>
                    <a:pt x="11531481" y="59690"/>
                  </a:moveTo>
                  <a:cubicBezTo>
                    <a:pt x="11567040" y="59690"/>
                    <a:pt x="11596250" y="88900"/>
                    <a:pt x="11596250" y="124460"/>
                  </a:cubicBezTo>
                  <a:lnTo>
                    <a:pt x="11596250" y="8138092"/>
                  </a:lnTo>
                  <a:cubicBezTo>
                    <a:pt x="11596250" y="8173652"/>
                    <a:pt x="11567040" y="8202862"/>
                    <a:pt x="11531481" y="8202862"/>
                  </a:cubicBezTo>
                  <a:lnTo>
                    <a:pt x="124460" y="8202862"/>
                  </a:lnTo>
                  <a:cubicBezTo>
                    <a:pt x="88900" y="8202862"/>
                    <a:pt x="59690" y="8173652"/>
                    <a:pt x="59690" y="8138092"/>
                  </a:cubicBezTo>
                  <a:lnTo>
                    <a:pt x="59690" y="124460"/>
                  </a:lnTo>
                  <a:cubicBezTo>
                    <a:pt x="59690" y="88900"/>
                    <a:pt x="88900" y="59690"/>
                    <a:pt x="124460" y="59690"/>
                  </a:cubicBezTo>
                  <a:lnTo>
                    <a:pt x="11531481" y="59690"/>
                  </a:lnTo>
                  <a:moveTo>
                    <a:pt x="11531481" y="0"/>
                  </a:moveTo>
                  <a:lnTo>
                    <a:pt x="124460" y="0"/>
                  </a:lnTo>
                  <a:cubicBezTo>
                    <a:pt x="55880" y="0"/>
                    <a:pt x="0" y="55880"/>
                    <a:pt x="0" y="124460"/>
                  </a:cubicBezTo>
                  <a:lnTo>
                    <a:pt x="0" y="8138092"/>
                  </a:lnTo>
                  <a:cubicBezTo>
                    <a:pt x="0" y="8206672"/>
                    <a:pt x="55880" y="8262552"/>
                    <a:pt x="124460" y="8262552"/>
                  </a:cubicBezTo>
                  <a:lnTo>
                    <a:pt x="11531481" y="8262552"/>
                  </a:lnTo>
                  <a:cubicBezTo>
                    <a:pt x="11600060" y="8262552"/>
                    <a:pt x="11655940" y="8206672"/>
                    <a:pt x="11655940" y="8138092"/>
                  </a:cubicBezTo>
                  <a:lnTo>
                    <a:pt x="11655940" y="124460"/>
                  </a:lnTo>
                  <a:cubicBezTo>
                    <a:pt x="11655940" y="55880"/>
                    <a:pt x="11600060" y="0"/>
                    <a:pt x="11531481" y="0"/>
                  </a:cubicBezTo>
                  <a:close/>
                </a:path>
              </a:pathLst>
            </a:custGeom>
            <a:solidFill>
              <a:srgbClr val="000000"/>
            </a:solidFill>
          </p:spPr>
          <p:txBody>
            <a:bodyPr/>
            <a:lstStyle/>
            <a:p>
              <a:endParaRPr lang="en-US"/>
            </a:p>
          </p:txBody>
        </p:sp>
      </p:grpSp>
      <p:sp>
        <p:nvSpPr>
          <p:cNvPr id="5" name="Freeform 5"/>
          <p:cNvSpPr/>
          <p:nvPr/>
        </p:nvSpPr>
        <p:spPr>
          <a:xfrm>
            <a:off x="-4064" y="0"/>
            <a:ext cx="18375247" cy="1564604"/>
          </a:xfrm>
          <a:custGeom>
            <a:avLst/>
            <a:gdLst/>
            <a:ahLst/>
            <a:cxnLst/>
            <a:rect l="l" t="t" r="r" b="b"/>
            <a:pathLst>
              <a:path w="18375247" h="1564604">
                <a:moveTo>
                  <a:pt x="0" y="0"/>
                </a:moveTo>
                <a:lnTo>
                  <a:pt x="18375247" y="0"/>
                </a:lnTo>
                <a:lnTo>
                  <a:pt x="18375247" y="1564604"/>
                </a:lnTo>
                <a:lnTo>
                  <a:pt x="0" y="1564604"/>
                </a:lnTo>
                <a:lnTo>
                  <a:pt x="0" y="0"/>
                </a:lnTo>
                <a:close/>
              </a:path>
            </a:pathLst>
          </a:custGeom>
          <a:blipFill>
            <a:blip r:embed="rId2"/>
            <a:stretch>
              <a:fillRect t="-227" b="-227"/>
            </a:stretch>
          </a:blipFill>
        </p:spPr>
        <p:txBody>
          <a:bodyPr/>
          <a:lstStyle/>
          <a:p>
            <a:endParaRPr lang="en-US"/>
          </a:p>
        </p:txBody>
      </p:sp>
      <p:sp>
        <p:nvSpPr>
          <p:cNvPr id="6" name="Freeform 6"/>
          <p:cNvSpPr/>
          <p:nvPr/>
        </p:nvSpPr>
        <p:spPr>
          <a:xfrm>
            <a:off x="9499088" y="4057208"/>
            <a:ext cx="7125373" cy="3475792"/>
          </a:xfrm>
          <a:custGeom>
            <a:avLst/>
            <a:gdLst/>
            <a:ahLst/>
            <a:cxnLst/>
            <a:rect l="l" t="t" r="r" b="b"/>
            <a:pathLst>
              <a:path w="7125373" h="3475792">
                <a:moveTo>
                  <a:pt x="0" y="0"/>
                </a:moveTo>
                <a:lnTo>
                  <a:pt x="7125372" y="0"/>
                </a:lnTo>
                <a:lnTo>
                  <a:pt x="7125372" y="3475791"/>
                </a:lnTo>
                <a:lnTo>
                  <a:pt x="0" y="3475791"/>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743580" y="3328371"/>
            <a:ext cx="6854963" cy="1597240"/>
          </a:xfrm>
          <a:prstGeom prst="rect">
            <a:avLst/>
          </a:prstGeom>
        </p:spPr>
        <p:txBody>
          <a:bodyPr lIns="0" tIns="0" rIns="0" bIns="0" rtlCol="0" anchor="t">
            <a:spAutoFit/>
          </a:bodyPr>
          <a:lstStyle/>
          <a:p>
            <a:pPr algn="ctr">
              <a:lnSpc>
                <a:spcPts val="11883"/>
              </a:lnSpc>
            </a:pPr>
            <a:r>
              <a:rPr lang="en-US" sz="11883" b="1">
                <a:solidFill>
                  <a:srgbClr val="000000"/>
                </a:solidFill>
                <a:latin typeface="Bebas Neue Bold"/>
                <a:ea typeface="Bebas Neue Bold"/>
                <a:cs typeface="Bebas Neue Bold"/>
                <a:sym typeface="Bebas Neue Bold"/>
              </a:rPr>
              <a:t>ENGAGEMENT</a:t>
            </a:r>
          </a:p>
        </p:txBody>
      </p:sp>
      <p:sp>
        <p:nvSpPr>
          <p:cNvPr id="8" name="TextBox 8"/>
          <p:cNvSpPr txBox="1"/>
          <p:nvPr/>
        </p:nvSpPr>
        <p:spPr>
          <a:xfrm>
            <a:off x="183002" y="4811310"/>
            <a:ext cx="7976119" cy="4850131"/>
          </a:xfrm>
          <a:prstGeom prst="rect">
            <a:avLst/>
          </a:prstGeom>
        </p:spPr>
        <p:txBody>
          <a:bodyPr lIns="0" tIns="0" rIns="0" bIns="0" rtlCol="0" anchor="t">
            <a:spAutoFit/>
          </a:bodyPr>
          <a:lstStyle/>
          <a:p>
            <a:pPr algn="l">
              <a:lnSpc>
                <a:spcPts val="3839"/>
              </a:lnSpc>
            </a:pPr>
            <a:r>
              <a:rPr lang="en-US" sz="2399">
                <a:solidFill>
                  <a:srgbClr val="000000"/>
                </a:solidFill>
                <a:latin typeface="Poppins"/>
                <a:ea typeface="Poppins"/>
                <a:cs typeface="Poppins"/>
                <a:sym typeface="Poppins"/>
              </a:rPr>
              <a:t>Welcome, Retrievers</a:t>
            </a:r>
          </a:p>
          <a:p>
            <a:pPr algn="l">
              <a:lnSpc>
                <a:spcPts val="3839"/>
              </a:lnSpc>
            </a:pPr>
            <a:r>
              <a:rPr lang="en-US" sz="2399">
                <a:solidFill>
                  <a:srgbClr val="000000"/>
                </a:solidFill>
                <a:latin typeface="Poppins"/>
                <a:ea typeface="Poppins"/>
                <a:cs typeface="Poppins"/>
                <a:sym typeface="Poppins"/>
              </a:rPr>
              <a:t>Clubs &amp; Orgs &amp; Leadership Opportunities </a:t>
            </a:r>
          </a:p>
          <a:p>
            <a:pPr algn="l">
              <a:lnSpc>
                <a:spcPts val="3839"/>
              </a:lnSpc>
            </a:pPr>
            <a:r>
              <a:rPr lang="en-US" sz="2399">
                <a:solidFill>
                  <a:srgbClr val="000000"/>
                </a:solidFill>
                <a:latin typeface="Poppins"/>
                <a:ea typeface="Poppins"/>
                <a:cs typeface="Poppins"/>
                <a:sym typeface="Poppins"/>
              </a:rPr>
              <a:t>Department Forums &amp; Seminars </a:t>
            </a:r>
          </a:p>
          <a:p>
            <a:pPr algn="l">
              <a:lnSpc>
                <a:spcPts val="3839"/>
              </a:lnSpc>
            </a:pPr>
            <a:r>
              <a:rPr lang="en-US" sz="2399">
                <a:solidFill>
                  <a:srgbClr val="000000"/>
                </a:solidFill>
                <a:latin typeface="Poppins"/>
                <a:ea typeface="Poppins"/>
                <a:cs typeface="Poppins"/>
                <a:sym typeface="Poppins"/>
              </a:rPr>
              <a:t>Residential/Commuter Connections </a:t>
            </a:r>
          </a:p>
          <a:p>
            <a:pPr algn="l">
              <a:lnSpc>
                <a:spcPts val="3839"/>
              </a:lnSpc>
            </a:pPr>
            <a:r>
              <a:rPr lang="en-US" sz="2399">
                <a:solidFill>
                  <a:srgbClr val="000000"/>
                </a:solidFill>
                <a:latin typeface="Poppins"/>
                <a:ea typeface="Poppins"/>
                <a:cs typeface="Poppins"/>
                <a:sym typeface="Poppins"/>
              </a:rPr>
              <a:t>Retriever Integrated Health</a:t>
            </a:r>
          </a:p>
          <a:p>
            <a:pPr algn="l">
              <a:lnSpc>
                <a:spcPts val="3839"/>
              </a:lnSpc>
            </a:pPr>
            <a:r>
              <a:rPr lang="en-US" sz="2399">
                <a:solidFill>
                  <a:srgbClr val="000000"/>
                </a:solidFill>
                <a:latin typeface="Poppins"/>
                <a:ea typeface="Poppins"/>
                <a:cs typeface="Poppins"/>
                <a:sym typeface="Poppins"/>
              </a:rPr>
              <a:t>Retriever Activity Center (RAC)</a:t>
            </a:r>
          </a:p>
          <a:p>
            <a:pPr algn="l">
              <a:lnSpc>
                <a:spcPts val="3839"/>
              </a:lnSpc>
            </a:pPr>
            <a:r>
              <a:rPr lang="en-US" sz="2399">
                <a:solidFill>
                  <a:srgbClr val="000000"/>
                </a:solidFill>
                <a:latin typeface="Poppins"/>
                <a:ea typeface="Poppins"/>
                <a:cs typeface="Poppins"/>
                <a:sym typeface="Poppins"/>
              </a:rPr>
              <a:t>Athletics Events </a:t>
            </a:r>
          </a:p>
          <a:p>
            <a:pPr algn="l">
              <a:lnSpc>
                <a:spcPts val="3839"/>
              </a:lnSpc>
            </a:pPr>
            <a:r>
              <a:rPr lang="en-US" sz="2399">
                <a:solidFill>
                  <a:srgbClr val="000000"/>
                </a:solidFill>
                <a:latin typeface="Poppins"/>
                <a:ea typeface="Poppins"/>
                <a:cs typeface="Poppins"/>
                <a:sym typeface="Poppins"/>
              </a:rPr>
              <a:t>Club/Intramural Sports</a:t>
            </a:r>
          </a:p>
          <a:p>
            <a:pPr algn="l">
              <a:lnSpc>
                <a:spcPts val="3839"/>
              </a:lnSpc>
            </a:pPr>
            <a:endParaRPr lang="en-US" sz="2399">
              <a:solidFill>
                <a:srgbClr val="000000"/>
              </a:solidFill>
              <a:latin typeface="Poppins"/>
              <a:ea typeface="Poppins"/>
              <a:cs typeface="Poppins"/>
              <a:sym typeface="Poppins"/>
            </a:endParaRPr>
          </a:p>
          <a:p>
            <a:pPr algn="l">
              <a:lnSpc>
                <a:spcPts val="3839"/>
              </a:lnSpc>
            </a:pPr>
            <a:r>
              <a:rPr lang="en-US" sz="2399" b="1">
                <a:solidFill>
                  <a:srgbClr val="000000"/>
                </a:solidFill>
                <a:latin typeface="Poppins Bold"/>
                <a:ea typeface="Poppins Bold"/>
                <a:cs typeface="Poppins Bold"/>
                <a:sym typeface="Poppins Bold"/>
              </a:rPr>
              <a:t>Try Something New - Commit to 2-3 Opportunities </a:t>
            </a:r>
          </a:p>
        </p:txBody>
      </p:sp>
      <p:sp>
        <p:nvSpPr>
          <p:cNvPr id="9" name="TextBox 9"/>
          <p:cNvSpPr txBox="1"/>
          <p:nvPr/>
        </p:nvSpPr>
        <p:spPr>
          <a:xfrm>
            <a:off x="183002" y="1919469"/>
            <a:ext cx="7976119" cy="1189827"/>
          </a:xfrm>
          <a:prstGeom prst="rect">
            <a:avLst/>
          </a:prstGeom>
        </p:spPr>
        <p:txBody>
          <a:bodyPr lIns="0" tIns="0" rIns="0" bIns="0" rtlCol="0" anchor="t">
            <a:spAutoFit/>
          </a:bodyPr>
          <a:lstStyle/>
          <a:p>
            <a:pPr algn="ctr">
              <a:lnSpc>
                <a:spcPts val="8968"/>
              </a:lnSpc>
            </a:pPr>
            <a:r>
              <a:rPr lang="en-US" sz="8968">
                <a:solidFill>
                  <a:srgbClr val="F9C041"/>
                </a:solidFill>
                <a:latin typeface="Brittany"/>
                <a:ea typeface="Brittany"/>
                <a:cs typeface="Brittany"/>
                <a:sym typeface="Brittany"/>
              </a:rPr>
              <a:t>Campus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485</Words>
  <Application>Microsoft Office PowerPoint</Application>
  <PresentationFormat>Custom</PresentationFormat>
  <Paragraphs>127</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Brittany</vt:lpstr>
      <vt:lpstr>Arial</vt:lpstr>
      <vt:lpstr>Bebas Neue Bold</vt:lpstr>
      <vt:lpstr>Poppins Bold</vt:lpstr>
      <vt:lpstr>Calibri</vt:lpstr>
      <vt:lpstr>Bebas Neue</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Retriever Roadmap</dc:title>
  <dc:creator>Laila Shishineh</dc:creator>
  <cp:lastModifiedBy>Laila Shishineh</cp:lastModifiedBy>
  <cp:revision>2</cp:revision>
  <dcterms:created xsi:type="dcterms:W3CDTF">2006-08-16T00:00:00Z</dcterms:created>
  <dcterms:modified xsi:type="dcterms:W3CDTF">2025-06-11T19:29:42Z</dcterms:modified>
  <dc:identifier>DAFSOyplrko</dc:identifier>
</cp:coreProperties>
</file>