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753600" cy="7315200"/>
  <p:notesSz cx="6858000" cy="9144000"/>
  <p:embeddedFontLst>
    <p:embeddedFont>
      <p:font typeface="Calibri (MS) Bold" panose="020B0604020202020204" charset="0"/>
      <p:regular r:id="rId11"/>
    </p:embeddedFont>
    <p:embeddedFont>
      <p:font typeface="Inter" panose="020B0604020202020204" charset="0"/>
      <p:regular r:id="rId12"/>
      <p:bold r:id="rId13"/>
      <p:italic r:id="rId14"/>
      <p:boldItalic r:id="rId15"/>
    </p:embeddedFont>
    <p:embeddedFont>
      <p:font typeface="Inter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1492" y="-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06.06.2025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want students to see faculty as accessible and here to help them succeed</a:t>
            </a:r>
          </a:p>
          <a:p>
            <a:r>
              <a:rPr lang="en-US"/>
              <a:t>*We know you are smart, but we want you to define success in how much you grow in both your academic pursuits, but also those outside of the classroom (relationships, service, world views, etc.)</a:t>
            </a:r>
          </a:p>
          <a:p>
            <a:r>
              <a:rPr lang="en-US"/>
              <a:t>*You know yourself the best at this point; as we go through these resources keep your strengths and struggles in mind to see how you may prioritize how you lean in in your first year</a:t>
            </a:r>
          </a:p>
          <a:p>
            <a:r>
              <a:rPr lang="en-US"/>
              <a:t>*I will break my adivce down in three key areas; Academic, Involvement, and Personal &amp; Professional Development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want students to see faculty as accessible and here to help them succeed</a:t>
            </a:r>
          </a:p>
          <a:p>
            <a:r>
              <a:rPr lang="en-US"/>
              <a:t>*We know you are smart, but we want you to define success in how much you grow in both your academic pursuits, but also those outside of the classroom (relationships, service, world views, etc.)</a:t>
            </a:r>
          </a:p>
          <a:p>
            <a:r>
              <a:rPr lang="en-US"/>
              <a:t>*You know yourself the best at this point; as we go through these resources keep your strengths and struggles in mind to see how you may prioritize how you lean in in your first year</a:t>
            </a:r>
          </a:p>
          <a:p>
            <a:r>
              <a:rPr lang="en-US"/>
              <a:t>*I will break my adivce down in three key areas; Academic, Involvement, and Personal &amp; Professional Development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2533" y="1"/>
            <a:ext cx="9381067" cy="878841"/>
            <a:chOff x="0" y="0"/>
            <a:chExt cx="12508089" cy="1171787"/>
          </a:xfrm>
        </p:grpSpPr>
        <p:sp>
          <p:nvSpPr>
            <p:cNvPr id="3" name="Freeform 3"/>
            <p:cNvSpPr/>
            <p:nvPr/>
          </p:nvSpPr>
          <p:spPr>
            <a:xfrm>
              <a:off x="0" y="0"/>
              <a:ext cx="12508103" cy="1171829"/>
            </a:xfrm>
            <a:custGeom>
              <a:avLst/>
              <a:gdLst/>
              <a:ahLst/>
              <a:cxnLst/>
              <a:rect l="l" t="t" r="r" b="b"/>
              <a:pathLst>
                <a:path w="12508103" h="1171829">
                  <a:moveTo>
                    <a:pt x="0" y="0"/>
                  </a:moveTo>
                  <a:lnTo>
                    <a:pt x="12508103" y="0"/>
                  </a:lnTo>
                  <a:lnTo>
                    <a:pt x="12508103" y="1171829"/>
                  </a:lnTo>
                  <a:lnTo>
                    <a:pt x="0" y="1171829"/>
                  </a:lnTo>
                  <a:close/>
                </a:path>
              </a:pathLst>
            </a:custGeom>
            <a:gradFill rotWithShape="1">
              <a:gsLst>
                <a:gs pos="0">
                  <a:srgbClr val="FFFFFF">
                    <a:alpha val="100000"/>
                  </a:srgbClr>
                </a:gs>
                <a:gs pos="16000">
                  <a:srgbClr val="FFFFFF">
                    <a:alpha val="100000"/>
                  </a:srgbClr>
                </a:gs>
                <a:gs pos="100000">
                  <a:srgbClr val="FEB710">
                    <a:alpha val="100000"/>
                  </a:srgbClr>
                </a:gs>
              </a:gsLst>
              <a:lin ang="0"/>
            </a:gradFill>
          </p:spPr>
          <p:txBody>
            <a:bodyPr/>
            <a:lstStyle/>
            <a:p>
              <a:endParaRPr lang="en-US"/>
            </a:p>
          </p:txBody>
        </p:sp>
      </p:grpSp>
      <p:sp>
        <p:nvSpPr>
          <p:cNvPr id="4" name="Freeform 4" descr="UMBC-orientation-text-version.png"/>
          <p:cNvSpPr/>
          <p:nvPr/>
        </p:nvSpPr>
        <p:spPr>
          <a:xfrm>
            <a:off x="137161" y="127002"/>
            <a:ext cx="1698413" cy="709506"/>
          </a:xfrm>
          <a:custGeom>
            <a:avLst/>
            <a:gdLst/>
            <a:ahLst/>
            <a:cxnLst/>
            <a:rect l="l" t="t" r="r" b="b"/>
            <a:pathLst>
              <a:path w="1698413" h="709506">
                <a:moveTo>
                  <a:pt x="0" y="0"/>
                </a:moveTo>
                <a:lnTo>
                  <a:pt x="1698412" y="0"/>
                </a:lnTo>
                <a:lnTo>
                  <a:pt x="1698412" y="709506"/>
                </a:lnTo>
                <a:lnTo>
                  <a:pt x="0" y="709506"/>
                </a:lnTo>
                <a:lnTo>
                  <a:pt x="0" y="0"/>
                </a:lnTo>
                <a:close/>
              </a:path>
            </a:pathLst>
          </a:custGeom>
          <a:blipFill>
            <a:blip r:embed="rId3"/>
            <a:stretch>
              <a:fillRect r="-161"/>
            </a:stretch>
          </a:blipFill>
        </p:spPr>
        <p:txBody>
          <a:bodyPr/>
          <a:lstStyle/>
          <a:p>
            <a:endParaRPr lang="en-US"/>
          </a:p>
        </p:txBody>
      </p:sp>
      <p:grpSp>
        <p:nvGrpSpPr>
          <p:cNvPr id="5" name="Group 5"/>
          <p:cNvGrpSpPr/>
          <p:nvPr/>
        </p:nvGrpSpPr>
        <p:grpSpPr>
          <a:xfrm>
            <a:off x="0" y="7083214"/>
            <a:ext cx="9753600" cy="231986"/>
            <a:chOff x="0" y="0"/>
            <a:chExt cx="13004800" cy="309315"/>
          </a:xfrm>
        </p:grpSpPr>
        <p:sp>
          <p:nvSpPr>
            <p:cNvPr id="6" name="Freeform 6"/>
            <p:cNvSpPr/>
            <p:nvPr/>
          </p:nvSpPr>
          <p:spPr>
            <a:xfrm>
              <a:off x="0" y="0"/>
              <a:ext cx="13004800" cy="309372"/>
            </a:xfrm>
            <a:custGeom>
              <a:avLst/>
              <a:gdLst/>
              <a:ahLst/>
              <a:cxnLst/>
              <a:rect l="l" t="t" r="r" b="b"/>
              <a:pathLst>
                <a:path w="13004800" h="309372">
                  <a:moveTo>
                    <a:pt x="0" y="0"/>
                  </a:moveTo>
                  <a:lnTo>
                    <a:pt x="13004800" y="0"/>
                  </a:lnTo>
                  <a:lnTo>
                    <a:pt x="13004800" y="309372"/>
                  </a:lnTo>
                  <a:lnTo>
                    <a:pt x="0" y="309372"/>
                  </a:lnTo>
                  <a:close/>
                </a:path>
              </a:pathLst>
            </a:custGeom>
            <a:gradFill rotWithShape="1">
              <a:gsLst>
                <a:gs pos="0">
                  <a:srgbClr val="000000">
                    <a:alpha val="100000"/>
                  </a:srgbClr>
                </a:gs>
                <a:gs pos="100000">
                  <a:srgbClr val="FFFFFF">
                    <a:alpha val="100000"/>
                  </a:srgbClr>
                </a:gs>
              </a:gsLst>
              <a:lin ang="0"/>
            </a:gradFill>
          </p:spPr>
          <p:txBody>
            <a:bodyPr/>
            <a:lstStyle/>
            <a:p>
              <a:endParaRPr lang="en-US"/>
            </a:p>
          </p:txBody>
        </p:sp>
      </p:grpSp>
      <p:grpSp>
        <p:nvGrpSpPr>
          <p:cNvPr id="7" name="Group 7"/>
          <p:cNvGrpSpPr/>
          <p:nvPr/>
        </p:nvGrpSpPr>
        <p:grpSpPr>
          <a:xfrm>
            <a:off x="731520" y="2272453"/>
            <a:ext cx="8290560" cy="1568027"/>
            <a:chOff x="0" y="0"/>
            <a:chExt cx="11054080" cy="2090702"/>
          </a:xfrm>
        </p:grpSpPr>
        <p:sp>
          <p:nvSpPr>
            <p:cNvPr id="8" name="Freeform 8"/>
            <p:cNvSpPr/>
            <p:nvPr/>
          </p:nvSpPr>
          <p:spPr>
            <a:xfrm>
              <a:off x="0" y="0"/>
              <a:ext cx="11054080" cy="2090702"/>
            </a:xfrm>
            <a:custGeom>
              <a:avLst/>
              <a:gdLst/>
              <a:ahLst/>
              <a:cxnLst/>
              <a:rect l="l" t="t" r="r" b="b"/>
              <a:pathLst>
                <a:path w="11054080" h="2090702">
                  <a:moveTo>
                    <a:pt x="0" y="0"/>
                  </a:moveTo>
                  <a:lnTo>
                    <a:pt x="11054080" y="0"/>
                  </a:lnTo>
                  <a:lnTo>
                    <a:pt x="11054080" y="2090702"/>
                  </a:lnTo>
                  <a:lnTo>
                    <a:pt x="0" y="2090702"/>
                  </a:lnTo>
                  <a:close/>
                </a:path>
              </a:pathLst>
            </a:custGeom>
            <a:solidFill>
              <a:srgbClr val="000000">
                <a:alpha val="0"/>
              </a:srgbClr>
            </a:solidFill>
          </p:spPr>
          <p:txBody>
            <a:bodyPr/>
            <a:lstStyle/>
            <a:p>
              <a:endParaRPr lang="en-US"/>
            </a:p>
          </p:txBody>
        </p:sp>
        <p:sp>
          <p:nvSpPr>
            <p:cNvPr id="9" name="TextBox 9"/>
            <p:cNvSpPr txBox="1"/>
            <p:nvPr/>
          </p:nvSpPr>
          <p:spPr>
            <a:xfrm>
              <a:off x="0" y="-9525"/>
              <a:ext cx="11054080" cy="2100227"/>
            </a:xfrm>
            <a:prstGeom prst="rect">
              <a:avLst/>
            </a:prstGeom>
          </p:spPr>
          <p:txBody>
            <a:bodyPr lIns="0" tIns="0" rIns="0" bIns="0" rtlCol="0" anchor="ctr"/>
            <a:lstStyle/>
            <a:p>
              <a:pPr algn="ctr">
                <a:lnSpc>
                  <a:spcPts val="10240"/>
                </a:lnSpc>
              </a:pPr>
              <a:r>
                <a:rPr lang="en-US" sz="8533" b="1" dirty="0">
                  <a:solidFill>
                    <a:srgbClr val="000000"/>
                  </a:solidFill>
                  <a:latin typeface="Inter Bold"/>
                  <a:ea typeface="Inter Bold"/>
                  <a:cs typeface="Inter Bold"/>
                  <a:sym typeface="Inter Bold"/>
                </a:rPr>
                <a:t>Life at UMBC</a:t>
              </a:r>
            </a:p>
          </p:txBody>
        </p:sp>
      </p:grpSp>
      <p:sp>
        <p:nvSpPr>
          <p:cNvPr id="10" name="TextBox 10"/>
          <p:cNvSpPr txBox="1"/>
          <p:nvPr/>
        </p:nvSpPr>
        <p:spPr>
          <a:xfrm>
            <a:off x="1554465" y="3683225"/>
            <a:ext cx="6644670" cy="1179810"/>
          </a:xfrm>
          <a:prstGeom prst="rect">
            <a:avLst/>
          </a:prstGeom>
        </p:spPr>
        <p:txBody>
          <a:bodyPr lIns="0" tIns="0" rIns="0" bIns="0" rtlCol="0" anchor="t">
            <a:spAutoFit/>
          </a:bodyPr>
          <a:lstStyle/>
          <a:p>
            <a:pPr algn="ctr">
              <a:lnSpc>
                <a:spcPts val="4608"/>
              </a:lnSpc>
            </a:pPr>
            <a:r>
              <a:rPr lang="en-US" sz="3840" b="1" dirty="0">
                <a:solidFill>
                  <a:srgbClr val="888888"/>
                </a:solidFill>
                <a:latin typeface="Calibri (MS) Bold"/>
                <a:ea typeface="Calibri (MS) Bold"/>
                <a:cs typeface="Calibri (MS) Bold"/>
                <a:sym typeface="Calibri (MS) Bold"/>
              </a:rPr>
              <a:t>Building Community and Partnering for Success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6000">
              <a:srgbClr val="FFFFFF">
                <a:alpha val="100000"/>
              </a:srgbClr>
            </a:gs>
            <a:gs pos="100000">
              <a:srgbClr val="FEB710">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372533" y="1"/>
            <a:ext cx="9381067" cy="878841"/>
            <a:chOff x="0" y="0"/>
            <a:chExt cx="12508089" cy="1171787"/>
          </a:xfrm>
        </p:grpSpPr>
        <p:sp>
          <p:nvSpPr>
            <p:cNvPr id="3" name="Freeform 3"/>
            <p:cNvSpPr/>
            <p:nvPr/>
          </p:nvSpPr>
          <p:spPr>
            <a:xfrm>
              <a:off x="0" y="0"/>
              <a:ext cx="12508103" cy="1171829"/>
            </a:xfrm>
            <a:custGeom>
              <a:avLst/>
              <a:gdLst/>
              <a:ahLst/>
              <a:cxnLst/>
              <a:rect l="l" t="t" r="r" b="b"/>
              <a:pathLst>
                <a:path w="12508103" h="1171829">
                  <a:moveTo>
                    <a:pt x="0" y="0"/>
                  </a:moveTo>
                  <a:lnTo>
                    <a:pt x="12508103" y="0"/>
                  </a:lnTo>
                  <a:lnTo>
                    <a:pt x="12508103" y="1171829"/>
                  </a:lnTo>
                  <a:lnTo>
                    <a:pt x="0" y="1171829"/>
                  </a:lnTo>
                  <a:close/>
                </a:path>
              </a:pathLst>
            </a:custGeom>
            <a:gradFill rotWithShape="1">
              <a:gsLst>
                <a:gs pos="0">
                  <a:srgbClr val="FFFFFF">
                    <a:alpha val="100000"/>
                  </a:srgbClr>
                </a:gs>
                <a:gs pos="16000">
                  <a:srgbClr val="FFFFFF">
                    <a:alpha val="100000"/>
                  </a:srgbClr>
                </a:gs>
                <a:gs pos="100000">
                  <a:srgbClr val="FEB710">
                    <a:alpha val="100000"/>
                  </a:srgbClr>
                </a:gs>
              </a:gsLst>
              <a:lin ang="0"/>
            </a:gradFill>
          </p:spPr>
          <p:txBody>
            <a:bodyPr/>
            <a:lstStyle/>
            <a:p>
              <a:endParaRPr lang="en-US"/>
            </a:p>
          </p:txBody>
        </p:sp>
      </p:grpSp>
      <p:sp>
        <p:nvSpPr>
          <p:cNvPr id="4" name="Freeform 4" descr="UMBC-orientation-text-version.png"/>
          <p:cNvSpPr/>
          <p:nvPr/>
        </p:nvSpPr>
        <p:spPr>
          <a:xfrm>
            <a:off x="137161" y="127002"/>
            <a:ext cx="1698413" cy="709506"/>
          </a:xfrm>
          <a:custGeom>
            <a:avLst/>
            <a:gdLst/>
            <a:ahLst/>
            <a:cxnLst/>
            <a:rect l="l" t="t" r="r" b="b"/>
            <a:pathLst>
              <a:path w="1698413" h="709506">
                <a:moveTo>
                  <a:pt x="0" y="0"/>
                </a:moveTo>
                <a:lnTo>
                  <a:pt x="1698412" y="0"/>
                </a:lnTo>
                <a:lnTo>
                  <a:pt x="1698412" y="709506"/>
                </a:lnTo>
                <a:lnTo>
                  <a:pt x="0" y="709506"/>
                </a:lnTo>
                <a:lnTo>
                  <a:pt x="0" y="0"/>
                </a:lnTo>
                <a:close/>
              </a:path>
            </a:pathLst>
          </a:custGeom>
          <a:blipFill>
            <a:blip r:embed="rId3"/>
            <a:stretch>
              <a:fillRect r="-161"/>
            </a:stretch>
          </a:blipFill>
        </p:spPr>
        <p:txBody>
          <a:bodyPr/>
          <a:lstStyle/>
          <a:p>
            <a:endParaRPr lang="en-US"/>
          </a:p>
        </p:txBody>
      </p:sp>
      <p:grpSp>
        <p:nvGrpSpPr>
          <p:cNvPr id="5" name="Group 5"/>
          <p:cNvGrpSpPr/>
          <p:nvPr/>
        </p:nvGrpSpPr>
        <p:grpSpPr>
          <a:xfrm>
            <a:off x="0" y="7083214"/>
            <a:ext cx="9753600" cy="231986"/>
            <a:chOff x="0" y="0"/>
            <a:chExt cx="13004800" cy="309315"/>
          </a:xfrm>
        </p:grpSpPr>
        <p:sp>
          <p:nvSpPr>
            <p:cNvPr id="6" name="Freeform 6"/>
            <p:cNvSpPr/>
            <p:nvPr/>
          </p:nvSpPr>
          <p:spPr>
            <a:xfrm>
              <a:off x="0" y="0"/>
              <a:ext cx="13004800" cy="309372"/>
            </a:xfrm>
            <a:custGeom>
              <a:avLst/>
              <a:gdLst/>
              <a:ahLst/>
              <a:cxnLst/>
              <a:rect l="l" t="t" r="r" b="b"/>
              <a:pathLst>
                <a:path w="13004800" h="309372">
                  <a:moveTo>
                    <a:pt x="0" y="0"/>
                  </a:moveTo>
                  <a:lnTo>
                    <a:pt x="13004800" y="0"/>
                  </a:lnTo>
                  <a:lnTo>
                    <a:pt x="13004800" y="309372"/>
                  </a:lnTo>
                  <a:lnTo>
                    <a:pt x="0" y="309372"/>
                  </a:lnTo>
                  <a:close/>
                </a:path>
              </a:pathLst>
            </a:custGeom>
            <a:gradFill rotWithShape="1">
              <a:gsLst>
                <a:gs pos="0">
                  <a:srgbClr val="000000">
                    <a:alpha val="100000"/>
                  </a:srgbClr>
                </a:gs>
                <a:gs pos="100000">
                  <a:srgbClr val="FFFFFF">
                    <a:alpha val="100000"/>
                  </a:srgbClr>
                </a:gs>
              </a:gsLst>
              <a:lin ang="0"/>
            </a:gradFill>
          </p:spPr>
          <p:txBody>
            <a:bodyPr/>
            <a:lstStyle/>
            <a:p>
              <a:endParaRPr lang="en-US"/>
            </a:p>
          </p:txBody>
        </p:sp>
      </p:grpSp>
      <p:grpSp>
        <p:nvGrpSpPr>
          <p:cNvPr id="7" name="Group 7"/>
          <p:cNvGrpSpPr/>
          <p:nvPr/>
        </p:nvGrpSpPr>
        <p:grpSpPr>
          <a:xfrm>
            <a:off x="487680" y="650394"/>
            <a:ext cx="8778240" cy="1219200"/>
            <a:chOff x="0" y="0"/>
            <a:chExt cx="11704320" cy="1625600"/>
          </a:xfrm>
        </p:grpSpPr>
        <p:sp>
          <p:nvSpPr>
            <p:cNvPr id="8" name="Freeform 8"/>
            <p:cNvSpPr/>
            <p:nvPr/>
          </p:nvSpPr>
          <p:spPr>
            <a:xfrm>
              <a:off x="0" y="0"/>
              <a:ext cx="11704320" cy="1625600"/>
            </a:xfrm>
            <a:custGeom>
              <a:avLst/>
              <a:gdLst/>
              <a:ahLst/>
              <a:cxnLst/>
              <a:rect l="l" t="t" r="r" b="b"/>
              <a:pathLst>
                <a:path w="11704320" h="1625600">
                  <a:moveTo>
                    <a:pt x="0" y="0"/>
                  </a:moveTo>
                  <a:lnTo>
                    <a:pt x="11704320" y="0"/>
                  </a:lnTo>
                  <a:lnTo>
                    <a:pt x="11704320" y="1625600"/>
                  </a:lnTo>
                  <a:lnTo>
                    <a:pt x="0" y="1625600"/>
                  </a:lnTo>
                  <a:close/>
                </a:path>
              </a:pathLst>
            </a:custGeom>
            <a:solidFill>
              <a:srgbClr val="000000">
                <a:alpha val="0"/>
              </a:srgbClr>
            </a:solidFill>
          </p:spPr>
          <p:txBody>
            <a:bodyPr/>
            <a:lstStyle/>
            <a:p>
              <a:endParaRPr lang="en-US"/>
            </a:p>
          </p:txBody>
        </p:sp>
        <p:sp>
          <p:nvSpPr>
            <p:cNvPr id="9" name="TextBox 9"/>
            <p:cNvSpPr txBox="1"/>
            <p:nvPr/>
          </p:nvSpPr>
          <p:spPr>
            <a:xfrm>
              <a:off x="0" y="-19050"/>
              <a:ext cx="11704320" cy="1644650"/>
            </a:xfrm>
            <a:prstGeom prst="rect">
              <a:avLst/>
            </a:prstGeom>
          </p:spPr>
          <p:txBody>
            <a:bodyPr lIns="0" tIns="0" rIns="0" bIns="0" rtlCol="0" anchor="ctr"/>
            <a:lstStyle/>
            <a:p>
              <a:pPr algn="ctr">
                <a:lnSpc>
                  <a:spcPts val="4608"/>
                </a:lnSpc>
              </a:pPr>
              <a:r>
                <a:rPr lang="en-US" sz="3840" b="1">
                  <a:solidFill>
                    <a:srgbClr val="000000"/>
                  </a:solidFill>
                  <a:latin typeface="Inter Bold"/>
                  <a:ea typeface="Inter Bold"/>
                  <a:cs typeface="Inter Bold"/>
                  <a:sym typeface="Inter Bold"/>
                </a:rPr>
                <a:t>Retriever Integrated Health (RIH)</a:t>
              </a:r>
            </a:p>
          </p:txBody>
        </p:sp>
      </p:grpSp>
      <p:grpSp>
        <p:nvGrpSpPr>
          <p:cNvPr id="10" name="Group 10"/>
          <p:cNvGrpSpPr/>
          <p:nvPr/>
        </p:nvGrpSpPr>
        <p:grpSpPr>
          <a:xfrm>
            <a:off x="6499346" y="3180976"/>
            <a:ext cx="2287494" cy="683798"/>
            <a:chOff x="0" y="0"/>
            <a:chExt cx="781858" cy="233720"/>
          </a:xfrm>
        </p:grpSpPr>
        <p:sp>
          <p:nvSpPr>
            <p:cNvPr id="11" name="Freeform 11"/>
            <p:cNvSpPr/>
            <p:nvPr/>
          </p:nvSpPr>
          <p:spPr>
            <a:xfrm>
              <a:off x="0" y="0"/>
              <a:ext cx="781858" cy="233720"/>
            </a:xfrm>
            <a:custGeom>
              <a:avLst/>
              <a:gdLst/>
              <a:ahLst/>
              <a:cxnLst/>
              <a:rect l="l" t="t" r="r" b="b"/>
              <a:pathLst>
                <a:path w="781858" h="233720">
                  <a:moveTo>
                    <a:pt x="0" y="0"/>
                  </a:moveTo>
                  <a:lnTo>
                    <a:pt x="781858" y="0"/>
                  </a:lnTo>
                  <a:lnTo>
                    <a:pt x="781858" y="233720"/>
                  </a:lnTo>
                  <a:lnTo>
                    <a:pt x="0" y="233720"/>
                  </a:lnTo>
                  <a:close/>
                </a:path>
              </a:pathLst>
            </a:custGeom>
            <a:solidFill>
              <a:srgbClr val="000000"/>
            </a:solidFill>
          </p:spPr>
          <p:txBody>
            <a:bodyPr/>
            <a:lstStyle/>
            <a:p>
              <a:endParaRPr lang="en-US"/>
            </a:p>
          </p:txBody>
        </p:sp>
        <p:sp>
          <p:nvSpPr>
            <p:cNvPr id="12" name="TextBox 12"/>
            <p:cNvSpPr txBox="1"/>
            <p:nvPr/>
          </p:nvSpPr>
          <p:spPr>
            <a:xfrm>
              <a:off x="0" y="-28575"/>
              <a:ext cx="781858" cy="262295"/>
            </a:xfrm>
            <a:prstGeom prst="rect">
              <a:avLst/>
            </a:prstGeom>
          </p:spPr>
          <p:txBody>
            <a:bodyPr lIns="50800" tIns="50800" rIns="50800" bIns="50800" rtlCol="0" anchor="ctr"/>
            <a:lstStyle/>
            <a:p>
              <a:pPr algn="ctr">
                <a:lnSpc>
                  <a:spcPts val="1960"/>
                </a:lnSpc>
                <a:spcBef>
                  <a:spcPct val="0"/>
                </a:spcBef>
              </a:pPr>
              <a:endParaRPr/>
            </a:p>
          </p:txBody>
        </p:sp>
      </p:grpSp>
      <p:pic>
        <p:nvPicPr>
          <p:cNvPr id="13" name="Picture 13"/>
          <p:cNvPicPr>
            <a:picLocks noChangeAspect="1"/>
          </p:cNvPicPr>
          <p:nvPr/>
        </p:nvPicPr>
        <p:blipFill>
          <a:blip r:embed="rId4"/>
          <a:stretch>
            <a:fillRect/>
          </a:stretch>
        </p:blipFill>
        <p:spPr>
          <a:xfrm>
            <a:off x="6270597" y="2952227"/>
            <a:ext cx="2744993" cy="2744993"/>
          </a:xfrm>
          <a:prstGeom prst="rect">
            <a:avLst/>
          </a:prstGeom>
        </p:spPr>
      </p:pic>
      <p:sp>
        <p:nvSpPr>
          <p:cNvPr id="14" name="Freeform 14"/>
          <p:cNvSpPr/>
          <p:nvPr/>
        </p:nvSpPr>
        <p:spPr>
          <a:xfrm>
            <a:off x="6039316" y="2449251"/>
            <a:ext cx="3207554" cy="3559006"/>
          </a:xfrm>
          <a:custGeom>
            <a:avLst/>
            <a:gdLst/>
            <a:ahLst/>
            <a:cxnLst/>
            <a:rect l="l" t="t" r="r" b="b"/>
            <a:pathLst>
              <a:path w="3207554" h="3559006">
                <a:moveTo>
                  <a:pt x="0" y="0"/>
                </a:moveTo>
                <a:lnTo>
                  <a:pt x="3207554" y="0"/>
                </a:lnTo>
                <a:lnTo>
                  <a:pt x="3207554" y="3559006"/>
                </a:lnTo>
                <a:lnTo>
                  <a:pt x="0" y="35590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TextBox 15"/>
          <p:cNvSpPr txBox="1"/>
          <p:nvPr/>
        </p:nvSpPr>
        <p:spPr>
          <a:xfrm>
            <a:off x="175261" y="3381748"/>
            <a:ext cx="5777627" cy="1885950"/>
          </a:xfrm>
          <a:prstGeom prst="rect">
            <a:avLst/>
          </a:prstGeom>
        </p:spPr>
        <p:txBody>
          <a:bodyPr lIns="0" tIns="0" rIns="0" bIns="0" rtlCol="0" anchor="t">
            <a:spAutoFit/>
          </a:bodyPr>
          <a:lstStyle/>
          <a:p>
            <a:pPr marL="656274" lvl="1" indent="-328137" algn="l">
              <a:lnSpc>
                <a:spcPts val="3647"/>
              </a:lnSpc>
              <a:spcBef>
                <a:spcPct val="0"/>
              </a:spcBef>
              <a:buFont typeface="Arial"/>
              <a:buChar char="•"/>
            </a:pPr>
            <a:r>
              <a:rPr lang="en-US" sz="3039">
                <a:solidFill>
                  <a:srgbClr val="000000"/>
                </a:solidFill>
                <a:latin typeface="Inter"/>
                <a:ea typeface="Inter"/>
                <a:cs typeface="Inter"/>
                <a:sym typeface="Inter"/>
              </a:rPr>
              <a:t>Phone: 410-455-2542</a:t>
            </a:r>
          </a:p>
          <a:p>
            <a:pPr marL="699453" lvl="1" indent="-349726" algn="l">
              <a:lnSpc>
                <a:spcPts val="3887"/>
              </a:lnSpc>
              <a:spcBef>
                <a:spcPct val="0"/>
              </a:spcBef>
              <a:buFont typeface="Arial"/>
              <a:buChar char="•"/>
            </a:pPr>
            <a:r>
              <a:rPr lang="en-US" sz="3239">
                <a:solidFill>
                  <a:srgbClr val="000000"/>
                </a:solidFill>
                <a:latin typeface="Inter"/>
                <a:ea typeface="Inter"/>
                <a:cs typeface="Inter"/>
                <a:sym typeface="Inter"/>
              </a:rPr>
              <a:t>Website: https://health.umbc.edu </a:t>
            </a:r>
          </a:p>
          <a:p>
            <a:pPr algn="ctr">
              <a:lnSpc>
                <a:spcPts val="3647"/>
              </a:lnSpc>
              <a:spcBef>
                <a:spcPct val="0"/>
              </a:spcBef>
            </a:pPr>
            <a:endParaRPr lang="en-US" sz="3239">
              <a:solidFill>
                <a:srgbClr val="000000"/>
              </a:solidFill>
              <a:latin typeface="Inter"/>
              <a:ea typeface="Inter"/>
              <a:cs typeface="Inter"/>
              <a:sym typeface="Int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6000">
              <a:srgbClr val="FFFFFF">
                <a:alpha val="100000"/>
              </a:srgbClr>
            </a:gs>
            <a:gs pos="100000">
              <a:srgbClr val="FEB710">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372533" y="1"/>
            <a:ext cx="9381067" cy="878841"/>
            <a:chOff x="0" y="0"/>
            <a:chExt cx="12508089" cy="1171787"/>
          </a:xfrm>
        </p:grpSpPr>
        <p:sp>
          <p:nvSpPr>
            <p:cNvPr id="3" name="Freeform 3"/>
            <p:cNvSpPr/>
            <p:nvPr/>
          </p:nvSpPr>
          <p:spPr>
            <a:xfrm>
              <a:off x="0" y="0"/>
              <a:ext cx="12508103" cy="1171829"/>
            </a:xfrm>
            <a:custGeom>
              <a:avLst/>
              <a:gdLst/>
              <a:ahLst/>
              <a:cxnLst/>
              <a:rect l="l" t="t" r="r" b="b"/>
              <a:pathLst>
                <a:path w="12508103" h="1171829">
                  <a:moveTo>
                    <a:pt x="0" y="0"/>
                  </a:moveTo>
                  <a:lnTo>
                    <a:pt x="12508103" y="0"/>
                  </a:lnTo>
                  <a:lnTo>
                    <a:pt x="12508103" y="1171829"/>
                  </a:lnTo>
                  <a:lnTo>
                    <a:pt x="0" y="1171829"/>
                  </a:lnTo>
                  <a:close/>
                </a:path>
              </a:pathLst>
            </a:custGeom>
            <a:gradFill rotWithShape="1">
              <a:gsLst>
                <a:gs pos="0">
                  <a:srgbClr val="FFFFFF">
                    <a:alpha val="100000"/>
                  </a:srgbClr>
                </a:gs>
                <a:gs pos="16000">
                  <a:srgbClr val="FFFFFF">
                    <a:alpha val="100000"/>
                  </a:srgbClr>
                </a:gs>
                <a:gs pos="100000">
                  <a:srgbClr val="FEB710">
                    <a:alpha val="100000"/>
                  </a:srgbClr>
                </a:gs>
              </a:gsLst>
              <a:lin ang="0"/>
            </a:gradFill>
          </p:spPr>
          <p:txBody>
            <a:bodyPr/>
            <a:lstStyle/>
            <a:p>
              <a:endParaRPr lang="en-US"/>
            </a:p>
          </p:txBody>
        </p:sp>
      </p:grpSp>
      <p:sp>
        <p:nvSpPr>
          <p:cNvPr id="4" name="Freeform 4" descr="UMBC-orientation-text-version.png"/>
          <p:cNvSpPr/>
          <p:nvPr/>
        </p:nvSpPr>
        <p:spPr>
          <a:xfrm>
            <a:off x="137161" y="127002"/>
            <a:ext cx="1698413" cy="709506"/>
          </a:xfrm>
          <a:custGeom>
            <a:avLst/>
            <a:gdLst/>
            <a:ahLst/>
            <a:cxnLst/>
            <a:rect l="l" t="t" r="r" b="b"/>
            <a:pathLst>
              <a:path w="1698413" h="709506">
                <a:moveTo>
                  <a:pt x="0" y="0"/>
                </a:moveTo>
                <a:lnTo>
                  <a:pt x="1698412" y="0"/>
                </a:lnTo>
                <a:lnTo>
                  <a:pt x="1698412" y="709506"/>
                </a:lnTo>
                <a:lnTo>
                  <a:pt x="0" y="709506"/>
                </a:lnTo>
                <a:lnTo>
                  <a:pt x="0" y="0"/>
                </a:lnTo>
                <a:close/>
              </a:path>
            </a:pathLst>
          </a:custGeom>
          <a:blipFill>
            <a:blip r:embed="rId3"/>
            <a:stretch>
              <a:fillRect r="-161"/>
            </a:stretch>
          </a:blipFill>
        </p:spPr>
        <p:txBody>
          <a:bodyPr/>
          <a:lstStyle/>
          <a:p>
            <a:endParaRPr lang="en-US"/>
          </a:p>
        </p:txBody>
      </p:sp>
      <p:grpSp>
        <p:nvGrpSpPr>
          <p:cNvPr id="5" name="Group 5"/>
          <p:cNvGrpSpPr/>
          <p:nvPr/>
        </p:nvGrpSpPr>
        <p:grpSpPr>
          <a:xfrm>
            <a:off x="0" y="7083214"/>
            <a:ext cx="9753600" cy="231986"/>
            <a:chOff x="0" y="0"/>
            <a:chExt cx="13004800" cy="309315"/>
          </a:xfrm>
        </p:grpSpPr>
        <p:sp>
          <p:nvSpPr>
            <p:cNvPr id="6" name="Freeform 6"/>
            <p:cNvSpPr/>
            <p:nvPr/>
          </p:nvSpPr>
          <p:spPr>
            <a:xfrm>
              <a:off x="0" y="0"/>
              <a:ext cx="13004800" cy="309372"/>
            </a:xfrm>
            <a:custGeom>
              <a:avLst/>
              <a:gdLst/>
              <a:ahLst/>
              <a:cxnLst/>
              <a:rect l="l" t="t" r="r" b="b"/>
              <a:pathLst>
                <a:path w="13004800" h="309372">
                  <a:moveTo>
                    <a:pt x="0" y="0"/>
                  </a:moveTo>
                  <a:lnTo>
                    <a:pt x="13004800" y="0"/>
                  </a:lnTo>
                  <a:lnTo>
                    <a:pt x="13004800" y="309372"/>
                  </a:lnTo>
                  <a:lnTo>
                    <a:pt x="0" y="309372"/>
                  </a:lnTo>
                  <a:close/>
                </a:path>
              </a:pathLst>
            </a:custGeom>
            <a:gradFill rotWithShape="1">
              <a:gsLst>
                <a:gs pos="0">
                  <a:srgbClr val="000000">
                    <a:alpha val="100000"/>
                  </a:srgbClr>
                </a:gs>
                <a:gs pos="100000">
                  <a:srgbClr val="FFFFFF">
                    <a:alpha val="100000"/>
                  </a:srgbClr>
                </a:gs>
              </a:gsLst>
              <a:lin ang="0"/>
            </a:gradFill>
          </p:spPr>
          <p:txBody>
            <a:bodyPr/>
            <a:lstStyle/>
            <a:p>
              <a:endParaRPr lang="en-US"/>
            </a:p>
          </p:txBody>
        </p:sp>
      </p:grpSp>
      <p:grpSp>
        <p:nvGrpSpPr>
          <p:cNvPr id="7" name="Group 7"/>
          <p:cNvGrpSpPr/>
          <p:nvPr/>
        </p:nvGrpSpPr>
        <p:grpSpPr>
          <a:xfrm>
            <a:off x="487680" y="650394"/>
            <a:ext cx="8778240" cy="1219200"/>
            <a:chOff x="0" y="0"/>
            <a:chExt cx="11704320" cy="1625600"/>
          </a:xfrm>
        </p:grpSpPr>
        <p:sp>
          <p:nvSpPr>
            <p:cNvPr id="8" name="Freeform 8"/>
            <p:cNvSpPr/>
            <p:nvPr/>
          </p:nvSpPr>
          <p:spPr>
            <a:xfrm>
              <a:off x="0" y="0"/>
              <a:ext cx="11704320" cy="1625600"/>
            </a:xfrm>
            <a:custGeom>
              <a:avLst/>
              <a:gdLst/>
              <a:ahLst/>
              <a:cxnLst/>
              <a:rect l="l" t="t" r="r" b="b"/>
              <a:pathLst>
                <a:path w="11704320" h="1625600">
                  <a:moveTo>
                    <a:pt x="0" y="0"/>
                  </a:moveTo>
                  <a:lnTo>
                    <a:pt x="11704320" y="0"/>
                  </a:lnTo>
                  <a:lnTo>
                    <a:pt x="11704320" y="1625600"/>
                  </a:lnTo>
                  <a:lnTo>
                    <a:pt x="0" y="1625600"/>
                  </a:lnTo>
                  <a:close/>
                </a:path>
              </a:pathLst>
            </a:custGeom>
            <a:solidFill>
              <a:srgbClr val="000000">
                <a:alpha val="0"/>
              </a:srgbClr>
            </a:solidFill>
          </p:spPr>
          <p:txBody>
            <a:bodyPr/>
            <a:lstStyle/>
            <a:p>
              <a:endParaRPr lang="en-US"/>
            </a:p>
          </p:txBody>
        </p:sp>
        <p:sp>
          <p:nvSpPr>
            <p:cNvPr id="9" name="TextBox 9"/>
            <p:cNvSpPr txBox="1"/>
            <p:nvPr/>
          </p:nvSpPr>
          <p:spPr>
            <a:xfrm>
              <a:off x="0" y="-19050"/>
              <a:ext cx="11704320" cy="1644650"/>
            </a:xfrm>
            <a:prstGeom prst="rect">
              <a:avLst/>
            </a:prstGeom>
          </p:spPr>
          <p:txBody>
            <a:bodyPr lIns="0" tIns="0" rIns="0" bIns="0" rtlCol="0" anchor="ctr"/>
            <a:lstStyle/>
            <a:p>
              <a:pPr algn="ctr">
                <a:lnSpc>
                  <a:spcPts val="4608"/>
                </a:lnSpc>
              </a:pPr>
              <a:r>
                <a:rPr lang="en-US" sz="3840" b="1">
                  <a:solidFill>
                    <a:srgbClr val="000000"/>
                  </a:solidFill>
                  <a:latin typeface="Inter Bold"/>
                  <a:ea typeface="Inter Bold"/>
                  <a:cs typeface="Inter Bold"/>
                  <a:sym typeface="Inter Bold"/>
                </a:rPr>
                <a:t>Dining</a:t>
              </a:r>
            </a:p>
          </p:txBody>
        </p:sp>
      </p:grpSp>
      <p:grpSp>
        <p:nvGrpSpPr>
          <p:cNvPr id="10" name="Group 10"/>
          <p:cNvGrpSpPr/>
          <p:nvPr/>
        </p:nvGrpSpPr>
        <p:grpSpPr>
          <a:xfrm>
            <a:off x="6518396" y="3119847"/>
            <a:ext cx="2287494" cy="683798"/>
            <a:chOff x="0" y="0"/>
            <a:chExt cx="781858" cy="233720"/>
          </a:xfrm>
        </p:grpSpPr>
        <p:sp>
          <p:nvSpPr>
            <p:cNvPr id="11" name="Freeform 11"/>
            <p:cNvSpPr/>
            <p:nvPr/>
          </p:nvSpPr>
          <p:spPr>
            <a:xfrm>
              <a:off x="0" y="0"/>
              <a:ext cx="781858" cy="233720"/>
            </a:xfrm>
            <a:custGeom>
              <a:avLst/>
              <a:gdLst/>
              <a:ahLst/>
              <a:cxnLst/>
              <a:rect l="l" t="t" r="r" b="b"/>
              <a:pathLst>
                <a:path w="781858" h="233720">
                  <a:moveTo>
                    <a:pt x="0" y="0"/>
                  </a:moveTo>
                  <a:lnTo>
                    <a:pt x="781858" y="0"/>
                  </a:lnTo>
                  <a:lnTo>
                    <a:pt x="781858" y="233720"/>
                  </a:lnTo>
                  <a:lnTo>
                    <a:pt x="0" y="233720"/>
                  </a:lnTo>
                  <a:close/>
                </a:path>
              </a:pathLst>
            </a:custGeom>
            <a:solidFill>
              <a:srgbClr val="000000"/>
            </a:solidFill>
          </p:spPr>
          <p:txBody>
            <a:bodyPr/>
            <a:lstStyle/>
            <a:p>
              <a:endParaRPr lang="en-US"/>
            </a:p>
          </p:txBody>
        </p:sp>
        <p:sp>
          <p:nvSpPr>
            <p:cNvPr id="12" name="TextBox 12"/>
            <p:cNvSpPr txBox="1"/>
            <p:nvPr/>
          </p:nvSpPr>
          <p:spPr>
            <a:xfrm>
              <a:off x="0" y="-28575"/>
              <a:ext cx="781858" cy="262295"/>
            </a:xfrm>
            <a:prstGeom prst="rect">
              <a:avLst/>
            </a:prstGeom>
          </p:spPr>
          <p:txBody>
            <a:bodyPr lIns="50800" tIns="50800" rIns="50800" bIns="50800" rtlCol="0" anchor="ctr"/>
            <a:lstStyle/>
            <a:p>
              <a:pPr algn="ctr">
                <a:lnSpc>
                  <a:spcPts val="1960"/>
                </a:lnSpc>
                <a:spcBef>
                  <a:spcPct val="0"/>
                </a:spcBef>
              </a:pPr>
              <a:endParaRPr/>
            </a:p>
          </p:txBody>
        </p:sp>
      </p:grpSp>
      <p:pic>
        <p:nvPicPr>
          <p:cNvPr id="13" name="Picture 13"/>
          <p:cNvPicPr>
            <a:picLocks noChangeAspect="1"/>
          </p:cNvPicPr>
          <p:nvPr/>
        </p:nvPicPr>
        <p:blipFill>
          <a:blip r:embed="rId4"/>
          <a:stretch>
            <a:fillRect/>
          </a:stretch>
        </p:blipFill>
        <p:spPr>
          <a:xfrm>
            <a:off x="6289647" y="2939813"/>
            <a:ext cx="2744993" cy="2744993"/>
          </a:xfrm>
          <a:prstGeom prst="rect">
            <a:avLst/>
          </a:prstGeom>
        </p:spPr>
      </p:pic>
      <p:sp>
        <p:nvSpPr>
          <p:cNvPr id="14" name="Freeform 14"/>
          <p:cNvSpPr/>
          <p:nvPr/>
        </p:nvSpPr>
        <p:spPr>
          <a:xfrm>
            <a:off x="6058366" y="2387512"/>
            <a:ext cx="3207554" cy="3559006"/>
          </a:xfrm>
          <a:custGeom>
            <a:avLst/>
            <a:gdLst/>
            <a:ahLst/>
            <a:cxnLst/>
            <a:rect l="l" t="t" r="r" b="b"/>
            <a:pathLst>
              <a:path w="3207554" h="3559006">
                <a:moveTo>
                  <a:pt x="0" y="0"/>
                </a:moveTo>
                <a:lnTo>
                  <a:pt x="3207554" y="0"/>
                </a:lnTo>
                <a:lnTo>
                  <a:pt x="3207554" y="3559006"/>
                </a:lnTo>
                <a:lnTo>
                  <a:pt x="0" y="35590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TextBox 15"/>
          <p:cNvSpPr txBox="1"/>
          <p:nvPr/>
        </p:nvSpPr>
        <p:spPr>
          <a:xfrm>
            <a:off x="175261" y="2995440"/>
            <a:ext cx="5883106" cy="2333625"/>
          </a:xfrm>
          <a:prstGeom prst="rect">
            <a:avLst/>
          </a:prstGeom>
        </p:spPr>
        <p:txBody>
          <a:bodyPr lIns="0" tIns="0" rIns="0" bIns="0" rtlCol="0" anchor="t">
            <a:spAutoFit/>
          </a:bodyPr>
          <a:lstStyle/>
          <a:p>
            <a:pPr marL="634684" lvl="1" indent="-317342" algn="l">
              <a:lnSpc>
                <a:spcPts val="3527"/>
              </a:lnSpc>
              <a:spcBef>
                <a:spcPct val="0"/>
              </a:spcBef>
              <a:buFont typeface="Arial"/>
              <a:buChar char="•"/>
            </a:pPr>
            <a:r>
              <a:rPr lang="en-US" sz="2939">
                <a:solidFill>
                  <a:srgbClr val="000000"/>
                </a:solidFill>
                <a:latin typeface="Inter"/>
                <a:ea typeface="Inter"/>
                <a:cs typeface="Inter"/>
                <a:sym typeface="Inter"/>
              </a:rPr>
              <a:t>Phone: 443-612-3663</a:t>
            </a:r>
          </a:p>
          <a:p>
            <a:pPr marL="677863" lvl="1" indent="-338932" algn="l">
              <a:lnSpc>
                <a:spcPts val="3767"/>
              </a:lnSpc>
              <a:spcBef>
                <a:spcPct val="0"/>
              </a:spcBef>
              <a:buFont typeface="Arial"/>
              <a:buChar char="•"/>
            </a:pPr>
            <a:r>
              <a:rPr lang="en-US" sz="3139">
                <a:solidFill>
                  <a:srgbClr val="000000"/>
                </a:solidFill>
                <a:latin typeface="Inter"/>
                <a:ea typeface="Inter"/>
                <a:cs typeface="Inter"/>
                <a:sym typeface="Inter"/>
              </a:rPr>
              <a:t>Website: https://dineoncampus.com/UMBC</a:t>
            </a:r>
          </a:p>
          <a:p>
            <a:pPr algn="ctr">
              <a:lnSpc>
                <a:spcPts val="3527"/>
              </a:lnSpc>
              <a:spcBef>
                <a:spcPct val="0"/>
              </a:spcBef>
            </a:pPr>
            <a:endParaRPr lang="en-US" sz="3139">
              <a:solidFill>
                <a:srgbClr val="000000"/>
              </a:solidFill>
              <a:latin typeface="Inter"/>
              <a:ea typeface="Inter"/>
              <a:cs typeface="Inter"/>
              <a:sym typeface="Int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6000">
              <a:srgbClr val="FFFFFF">
                <a:alpha val="100000"/>
              </a:srgbClr>
            </a:gs>
            <a:gs pos="100000">
              <a:srgbClr val="FEB710">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372533" y="1"/>
            <a:ext cx="9381067" cy="878841"/>
            <a:chOff x="0" y="0"/>
            <a:chExt cx="12508089" cy="1171787"/>
          </a:xfrm>
        </p:grpSpPr>
        <p:sp>
          <p:nvSpPr>
            <p:cNvPr id="3" name="Freeform 3"/>
            <p:cNvSpPr/>
            <p:nvPr/>
          </p:nvSpPr>
          <p:spPr>
            <a:xfrm>
              <a:off x="0" y="0"/>
              <a:ext cx="12508103" cy="1171829"/>
            </a:xfrm>
            <a:custGeom>
              <a:avLst/>
              <a:gdLst/>
              <a:ahLst/>
              <a:cxnLst/>
              <a:rect l="l" t="t" r="r" b="b"/>
              <a:pathLst>
                <a:path w="12508103" h="1171829">
                  <a:moveTo>
                    <a:pt x="0" y="0"/>
                  </a:moveTo>
                  <a:lnTo>
                    <a:pt x="12508103" y="0"/>
                  </a:lnTo>
                  <a:lnTo>
                    <a:pt x="12508103" y="1171829"/>
                  </a:lnTo>
                  <a:lnTo>
                    <a:pt x="0" y="1171829"/>
                  </a:lnTo>
                  <a:close/>
                </a:path>
              </a:pathLst>
            </a:custGeom>
            <a:gradFill rotWithShape="1">
              <a:gsLst>
                <a:gs pos="0">
                  <a:srgbClr val="FFFFFF">
                    <a:alpha val="100000"/>
                  </a:srgbClr>
                </a:gs>
                <a:gs pos="16000">
                  <a:srgbClr val="FFFFFF">
                    <a:alpha val="100000"/>
                  </a:srgbClr>
                </a:gs>
                <a:gs pos="100000">
                  <a:srgbClr val="FEB710">
                    <a:alpha val="100000"/>
                  </a:srgbClr>
                </a:gs>
              </a:gsLst>
              <a:lin ang="0"/>
            </a:gradFill>
          </p:spPr>
          <p:txBody>
            <a:bodyPr/>
            <a:lstStyle/>
            <a:p>
              <a:endParaRPr lang="en-US"/>
            </a:p>
          </p:txBody>
        </p:sp>
      </p:grpSp>
      <p:sp>
        <p:nvSpPr>
          <p:cNvPr id="4" name="Freeform 4" descr="UMBC-orientation-text-version.png"/>
          <p:cNvSpPr/>
          <p:nvPr/>
        </p:nvSpPr>
        <p:spPr>
          <a:xfrm>
            <a:off x="137161" y="127002"/>
            <a:ext cx="1698413" cy="709506"/>
          </a:xfrm>
          <a:custGeom>
            <a:avLst/>
            <a:gdLst/>
            <a:ahLst/>
            <a:cxnLst/>
            <a:rect l="l" t="t" r="r" b="b"/>
            <a:pathLst>
              <a:path w="1698413" h="709506">
                <a:moveTo>
                  <a:pt x="0" y="0"/>
                </a:moveTo>
                <a:lnTo>
                  <a:pt x="1698412" y="0"/>
                </a:lnTo>
                <a:lnTo>
                  <a:pt x="1698412" y="709506"/>
                </a:lnTo>
                <a:lnTo>
                  <a:pt x="0" y="709506"/>
                </a:lnTo>
                <a:lnTo>
                  <a:pt x="0" y="0"/>
                </a:lnTo>
                <a:close/>
              </a:path>
            </a:pathLst>
          </a:custGeom>
          <a:blipFill>
            <a:blip r:embed="rId3"/>
            <a:stretch>
              <a:fillRect r="-161"/>
            </a:stretch>
          </a:blipFill>
        </p:spPr>
        <p:txBody>
          <a:bodyPr/>
          <a:lstStyle/>
          <a:p>
            <a:endParaRPr lang="en-US"/>
          </a:p>
        </p:txBody>
      </p:sp>
      <p:grpSp>
        <p:nvGrpSpPr>
          <p:cNvPr id="5" name="Group 5"/>
          <p:cNvGrpSpPr/>
          <p:nvPr/>
        </p:nvGrpSpPr>
        <p:grpSpPr>
          <a:xfrm>
            <a:off x="0" y="7083214"/>
            <a:ext cx="9753600" cy="231986"/>
            <a:chOff x="0" y="0"/>
            <a:chExt cx="13004800" cy="309315"/>
          </a:xfrm>
        </p:grpSpPr>
        <p:sp>
          <p:nvSpPr>
            <p:cNvPr id="6" name="Freeform 6"/>
            <p:cNvSpPr/>
            <p:nvPr/>
          </p:nvSpPr>
          <p:spPr>
            <a:xfrm>
              <a:off x="0" y="0"/>
              <a:ext cx="13004800" cy="309372"/>
            </a:xfrm>
            <a:custGeom>
              <a:avLst/>
              <a:gdLst/>
              <a:ahLst/>
              <a:cxnLst/>
              <a:rect l="l" t="t" r="r" b="b"/>
              <a:pathLst>
                <a:path w="13004800" h="309372">
                  <a:moveTo>
                    <a:pt x="0" y="0"/>
                  </a:moveTo>
                  <a:lnTo>
                    <a:pt x="13004800" y="0"/>
                  </a:lnTo>
                  <a:lnTo>
                    <a:pt x="13004800" y="309372"/>
                  </a:lnTo>
                  <a:lnTo>
                    <a:pt x="0" y="309372"/>
                  </a:lnTo>
                  <a:close/>
                </a:path>
              </a:pathLst>
            </a:custGeom>
            <a:gradFill rotWithShape="1">
              <a:gsLst>
                <a:gs pos="0">
                  <a:srgbClr val="000000">
                    <a:alpha val="100000"/>
                  </a:srgbClr>
                </a:gs>
                <a:gs pos="100000">
                  <a:srgbClr val="FFFFFF">
                    <a:alpha val="100000"/>
                  </a:srgbClr>
                </a:gs>
              </a:gsLst>
              <a:lin ang="0"/>
            </a:gradFill>
          </p:spPr>
          <p:txBody>
            <a:bodyPr/>
            <a:lstStyle/>
            <a:p>
              <a:endParaRPr lang="en-US"/>
            </a:p>
          </p:txBody>
        </p:sp>
      </p:grpSp>
      <p:grpSp>
        <p:nvGrpSpPr>
          <p:cNvPr id="7" name="Group 7"/>
          <p:cNvGrpSpPr/>
          <p:nvPr/>
        </p:nvGrpSpPr>
        <p:grpSpPr>
          <a:xfrm>
            <a:off x="487680" y="650394"/>
            <a:ext cx="8778240" cy="1219200"/>
            <a:chOff x="0" y="0"/>
            <a:chExt cx="11704320" cy="1625600"/>
          </a:xfrm>
        </p:grpSpPr>
        <p:sp>
          <p:nvSpPr>
            <p:cNvPr id="8" name="Freeform 8"/>
            <p:cNvSpPr/>
            <p:nvPr/>
          </p:nvSpPr>
          <p:spPr>
            <a:xfrm>
              <a:off x="0" y="0"/>
              <a:ext cx="11704320" cy="1625600"/>
            </a:xfrm>
            <a:custGeom>
              <a:avLst/>
              <a:gdLst/>
              <a:ahLst/>
              <a:cxnLst/>
              <a:rect l="l" t="t" r="r" b="b"/>
              <a:pathLst>
                <a:path w="11704320" h="1625600">
                  <a:moveTo>
                    <a:pt x="0" y="0"/>
                  </a:moveTo>
                  <a:lnTo>
                    <a:pt x="11704320" y="0"/>
                  </a:lnTo>
                  <a:lnTo>
                    <a:pt x="11704320" y="1625600"/>
                  </a:lnTo>
                  <a:lnTo>
                    <a:pt x="0" y="1625600"/>
                  </a:lnTo>
                  <a:close/>
                </a:path>
              </a:pathLst>
            </a:custGeom>
            <a:solidFill>
              <a:srgbClr val="000000">
                <a:alpha val="0"/>
              </a:srgbClr>
            </a:solidFill>
          </p:spPr>
          <p:txBody>
            <a:bodyPr/>
            <a:lstStyle/>
            <a:p>
              <a:endParaRPr lang="en-US"/>
            </a:p>
          </p:txBody>
        </p:sp>
        <p:sp>
          <p:nvSpPr>
            <p:cNvPr id="9" name="TextBox 9"/>
            <p:cNvSpPr txBox="1"/>
            <p:nvPr/>
          </p:nvSpPr>
          <p:spPr>
            <a:xfrm>
              <a:off x="0" y="-19050"/>
              <a:ext cx="11704320" cy="1644650"/>
            </a:xfrm>
            <a:prstGeom prst="rect">
              <a:avLst/>
            </a:prstGeom>
          </p:spPr>
          <p:txBody>
            <a:bodyPr lIns="0" tIns="0" rIns="0" bIns="0" rtlCol="0" anchor="ctr"/>
            <a:lstStyle/>
            <a:p>
              <a:pPr algn="ctr">
                <a:lnSpc>
                  <a:spcPts val="4608"/>
                </a:lnSpc>
              </a:pPr>
              <a:r>
                <a:rPr lang="en-US" sz="3840" b="1">
                  <a:solidFill>
                    <a:srgbClr val="000000"/>
                  </a:solidFill>
                  <a:latin typeface="Inter Bold"/>
                  <a:ea typeface="Inter Bold"/>
                  <a:cs typeface="Inter Bold"/>
                  <a:sym typeface="Inter Bold"/>
                </a:rPr>
                <a:t>Residential Life</a:t>
              </a:r>
            </a:p>
          </p:txBody>
        </p:sp>
      </p:grpSp>
      <p:pic>
        <p:nvPicPr>
          <p:cNvPr id="10" name="Picture 10"/>
          <p:cNvPicPr>
            <a:picLocks noChangeAspect="1"/>
          </p:cNvPicPr>
          <p:nvPr/>
        </p:nvPicPr>
        <p:blipFill>
          <a:blip r:embed="rId4"/>
          <a:stretch>
            <a:fillRect/>
          </a:stretch>
        </p:blipFill>
        <p:spPr>
          <a:xfrm>
            <a:off x="6453405" y="2579932"/>
            <a:ext cx="2802191" cy="2802191"/>
          </a:xfrm>
          <a:prstGeom prst="rect">
            <a:avLst/>
          </a:prstGeom>
        </p:spPr>
      </p:pic>
      <p:sp>
        <p:nvSpPr>
          <p:cNvPr id="11" name="Freeform 11"/>
          <p:cNvSpPr/>
          <p:nvPr/>
        </p:nvSpPr>
        <p:spPr>
          <a:xfrm>
            <a:off x="6250724" y="2061487"/>
            <a:ext cx="3207554" cy="3559006"/>
          </a:xfrm>
          <a:custGeom>
            <a:avLst/>
            <a:gdLst/>
            <a:ahLst/>
            <a:cxnLst/>
            <a:rect l="l" t="t" r="r" b="b"/>
            <a:pathLst>
              <a:path w="3207554" h="3559006">
                <a:moveTo>
                  <a:pt x="0" y="0"/>
                </a:moveTo>
                <a:lnTo>
                  <a:pt x="3207554" y="0"/>
                </a:lnTo>
                <a:lnTo>
                  <a:pt x="3207554" y="3559005"/>
                </a:lnTo>
                <a:lnTo>
                  <a:pt x="0" y="35590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2"/>
          <p:cNvSpPr txBox="1"/>
          <p:nvPr/>
        </p:nvSpPr>
        <p:spPr>
          <a:xfrm>
            <a:off x="175261" y="2995440"/>
            <a:ext cx="5883106" cy="1857375"/>
          </a:xfrm>
          <a:prstGeom prst="rect">
            <a:avLst/>
          </a:prstGeom>
        </p:spPr>
        <p:txBody>
          <a:bodyPr lIns="0" tIns="0" rIns="0" bIns="0" rtlCol="0" anchor="t">
            <a:spAutoFit/>
          </a:bodyPr>
          <a:lstStyle/>
          <a:p>
            <a:pPr marL="634684" lvl="1" indent="-317342" algn="l">
              <a:lnSpc>
                <a:spcPts val="3527"/>
              </a:lnSpc>
              <a:spcBef>
                <a:spcPct val="0"/>
              </a:spcBef>
              <a:buFont typeface="Arial"/>
              <a:buChar char="•"/>
            </a:pPr>
            <a:r>
              <a:rPr lang="en-US" sz="2939">
                <a:solidFill>
                  <a:srgbClr val="000000"/>
                </a:solidFill>
                <a:latin typeface="Inter"/>
                <a:ea typeface="Inter"/>
                <a:cs typeface="Inter"/>
                <a:sym typeface="Inter"/>
              </a:rPr>
              <a:t>Phone: 410-455-2591</a:t>
            </a:r>
          </a:p>
          <a:p>
            <a:pPr marL="677863" lvl="1" indent="-338932" algn="l">
              <a:lnSpc>
                <a:spcPts val="3767"/>
              </a:lnSpc>
              <a:spcBef>
                <a:spcPct val="0"/>
              </a:spcBef>
              <a:buFont typeface="Arial"/>
              <a:buChar char="•"/>
            </a:pPr>
            <a:r>
              <a:rPr lang="en-US" sz="3139">
                <a:solidFill>
                  <a:srgbClr val="000000"/>
                </a:solidFill>
                <a:latin typeface="Inter"/>
                <a:ea typeface="Inter"/>
                <a:cs typeface="Inter"/>
                <a:sym typeface="Inter"/>
              </a:rPr>
              <a:t>Website: https://reslife.umbc.edu/</a:t>
            </a:r>
          </a:p>
          <a:p>
            <a:pPr algn="ctr">
              <a:lnSpc>
                <a:spcPts val="3527"/>
              </a:lnSpc>
              <a:spcBef>
                <a:spcPct val="0"/>
              </a:spcBef>
            </a:pPr>
            <a:endParaRPr lang="en-US" sz="3139">
              <a:solidFill>
                <a:srgbClr val="000000"/>
              </a:solidFill>
              <a:latin typeface="Inter"/>
              <a:ea typeface="Inter"/>
              <a:cs typeface="Inter"/>
              <a:sym typeface="Int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6000">
              <a:srgbClr val="FFFFFF">
                <a:alpha val="100000"/>
              </a:srgbClr>
            </a:gs>
            <a:gs pos="100000">
              <a:srgbClr val="FEB710">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372533" y="1"/>
            <a:ext cx="9381067" cy="878841"/>
            <a:chOff x="0" y="0"/>
            <a:chExt cx="12508089" cy="1171787"/>
          </a:xfrm>
        </p:grpSpPr>
        <p:sp>
          <p:nvSpPr>
            <p:cNvPr id="3" name="Freeform 3"/>
            <p:cNvSpPr/>
            <p:nvPr/>
          </p:nvSpPr>
          <p:spPr>
            <a:xfrm>
              <a:off x="0" y="0"/>
              <a:ext cx="12508103" cy="1171829"/>
            </a:xfrm>
            <a:custGeom>
              <a:avLst/>
              <a:gdLst/>
              <a:ahLst/>
              <a:cxnLst/>
              <a:rect l="l" t="t" r="r" b="b"/>
              <a:pathLst>
                <a:path w="12508103" h="1171829">
                  <a:moveTo>
                    <a:pt x="0" y="0"/>
                  </a:moveTo>
                  <a:lnTo>
                    <a:pt x="12508103" y="0"/>
                  </a:lnTo>
                  <a:lnTo>
                    <a:pt x="12508103" y="1171829"/>
                  </a:lnTo>
                  <a:lnTo>
                    <a:pt x="0" y="1171829"/>
                  </a:lnTo>
                  <a:close/>
                </a:path>
              </a:pathLst>
            </a:custGeom>
            <a:gradFill rotWithShape="1">
              <a:gsLst>
                <a:gs pos="0">
                  <a:srgbClr val="FFFFFF">
                    <a:alpha val="100000"/>
                  </a:srgbClr>
                </a:gs>
                <a:gs pos="16000">
                  <a:srgbClr val="FFFFFF">
                    <a:alpha val="100000"/>
                  </a:srgbClr>
                </a:gs>
                <a:gs pos="100000">
                  <a:srgbClr val="FEB710">
                    <a:alpha val="100000"/>
                  </a:srgbClr>
                </a:gs>
              </a:gsLst>
              <a:lin ang="0"/>
            </a:gradFill>
          </p:spPr>
          <p:txBody>
            <a:bodyPr/>
            <a:lstStyle/>
            <a:p>
              <a:endParaRPr lang="en-US"/>
            </a:p>
          </p:txBody>
        </p:sp>
      </p:grpSp>
      <p:sp>
        <p:nvSpPr>
          <p:cNvPr id="4" name="Freeform 4" descr="UMBC-orientation-text-version.png"/>
          <p:cNvSpPr/>
          <p:nvPr/>
        </p:nvSpPr>
        <p:spPr>
          <a:xfrm>
            <a:off x="137161" y="127002"/>
            <a:ext cx="1698413" cy="709506"/>
          </a:xfrm>
          <a:custGeom>
            <a:avLst/>
            <a:gdLst/>
            <a:ahLst/>
            <a:cxnLst/>
            <a:rect l="l" t="t" r="r" b="b"/>
            <a:pathLst>
              <a:path w="1698413" h="709506">
                <a:moveTo>
                  <a:pt x="0" y="0"/>
                </a:moveTo>
                <a:lnTo>
                  <a:pt x="1698412" y="0"/>
                </a:lnTo>
                <a:lnTo>
                  <a:pt x="1698412" y="709506"/>
                </a:lnTo>
                <a:lnTo>
                  <a:pt x="0" y="709506"/>
                </a:lnTo>
                <a:lnTo>
                  <a:pt x="0" y="0"/>
                </a:lnTo>
                <a:close/>
              </a:path>
            </a:pathLst>
          </a:custGeom>
          <a:blipFill>
            <a:blip r:embed="rId3"/>
            <a:stretch>
              <a:fillRect r="-161"/>
            </a:stretch>
          </a:blipFill>
        </p:spPr>
        <p:txBody>
          <a:bodyPr/>
          <a:lstStyle/>
          <a:p>
            <a:endParaRPr lang="en-US"/>
          </a:p>
        </p:txBody>
      </p:sp>
      <p:grpSp>
        <p:nvGrpSpPr>
          <p:cNvPr id="5" name="Group 5"/>
          <p:cNvGrpSpPr/>
          <p:nvPr/>
        </p:nvGrpSpPr>
        <p:grpSpPr>
          <a:xfrm>
            <a:off x="0" y="7083214"/>
            <a:ext cx="9753600" cy="231986"/>
            <a:chOff x="0" y="0"/>
            <a:chExt cx="13004800" cy="309315"/>
          </a:xfrm>
        </p:grpSpPr>
        <p:sp>
          <p:nvSpPr>
            <p:cNvPr id="6" name="Freeform 6"/>
            <p:cNvSpPr/>
            <p:nvPr/>
          </p:nvSpPr>
          <p:spPr>
            <a:xfrm>
              <a:off x="0" y="0"/>
              <a:ext cx="13004800" cy="309372"/>
            </a:xfrm>
            <a:custGeom>
              <a:avLst/>
              <a:gdLst/>
              <a:ahLst/>
              <a:cxnLst/>
              <a:rect l="l" t="t" r="r" b="b"/>
              <a:pathLst>
                <a:path w="13004800" h="309372">
                  <a:moveTo>
                    <a:pt x="0" y="0"/>
                  </a:moveTo>
                  <a:lnTo>
                    <a:pt x="13004800" y="0"/>
                  </a:lnTo>
                  <a:lnTo>
                    <a:pt x="13004800" y="309372"/>
                  </a:lnTo>
                  <a:lnTo>
                    <a:pt x="0" y="309372"/>
                  </a:lnTo>
                  <a:close/>
                </a:path>
              </a:pathLst>
            </a:custGeom>
            <a:gradFill rotWithShape="1">
              <a:gsLst>
                <a:gs pos="0">
                  <a:srgbClr val="000000">
                    <a:alpha val="100000"/>
                  </a:srgbClr>
                </a:gs>
                <a:gs pos="100000">
                  <a:srgbClr val="FFFFFF">
                    <a:alpha val="100000"/>
                  </a:srgbClr>
                </a:gs>
              </a:gsLst>
              <a:lin ang="0"/>
            </a:gradFill>
          </p:spPr>
          <p:txBody>
            <a:bodyPr/>
            <a:lstStyle/>
            <a:p>
              <a:endParaRPr lang="en-US"/>
            </a:p>
          </p:txBody>
        </p:sp>
      </p:grpSp>
      <p:grpSp>
        <p:nvGrpSpPr>
          <p:cNvPr id="7" name="Group 7"/>
          <p:cNvGrpSpPr/>
          <p:nvPr/>
        </p:nvGrpSpPr>
        <p:grpSpPr>
          <a:xfrm>
            <a:off x="487680" y="650394"/>
            <a:ext cx="8778240" cy="1219200"/>
            <a:chOff x="0" y="0"/>
            <a:chExt cx="11704320" cy="1625600"/>
          </a:xfrm>
        </p:grpSpPr>
        <p:sp>
          <p:nvSpPr>
            <p:cNvPr id="8" name="Freeform 8"/>
            <p:cNvSpPr/>
            <p:nvPr/>
          </p:nvSpPr>
          <p:spPr>
            <a:xfrm>
              <a:off x="0" y="0"/>
              <a:ext cx="11704320" cy="1625600"/>
            </a:xfrm>
            <a:custGeom>
              <a:avLst/>
              <a:gdLst/>
              <a:ahLst/>
              <a:cxnLst/>
              <a:rect l="l" t="t" r="r" b="b"/>
              <a:pathLst>
                <a:path w="11704320" h="1625600">
                  <a:moveTo>
                    <a:pt x="0" y="0"/>
                  </a:moveTo>
                  <a:lnTo>
                    <a:pt x="11704320" y="0"/>
                  </a:lnTo>
                  <a:lnTo>
                    <a:pt x="11704320" y="1625600"/>
                  </a:lnTo>
                  <a:lnTo>
                    <a:pt x="0" y="1625600"/>
                  </a:lnTo>
                  <a:close/>
                </a:path>
              </a:pathLst>
            </a:custGeom>
            <a:solidFill>
              <a:srgbClr val="000000">
                <a:alpha val="0"/>
              </a:srgbClr>
            </a:solidFill>
          </p:spPr>
          <p:txBody>
            <a:bodyPr/>
            <a:lstStyle/>
            <a:p>
              <a:endParaRPr lang="en-US"/>
            </a:p>
          </p:txBody>
        </p:sp>
        <p:sp>
          <p:nvSpPr>
            <p:cNvPr id="9" name="TextBox 9"/>
            <p:cNvSpPr txBox="1"/>
            <p:nvPr/>
          </p:nvSpPr>
          <p:spPr>
            <a:xfrm>
              <a:off x="0" y="-19050"/>
              <a:ext cx="11704320" cy="1644650"/>
            </a:xfrm>
            <a:prstGeom prst="rect">
              <a:avLst/>
            </a:prstGeom>
          </p:spPr>
          <p:txBody>
            <a:bodyPr lIns="0" tIns="0" rIns="0" bIns="0" rtlCol="0" anchor="ctr"/>
            <a:lstStyle/>
            <a:p>
              <a:pPr algn="ctr">
                <a:lnSpc>
                  <a:spcPts val="4608"/>
                </a:lnSpc>
              </a:pPr>
              <a:r>
                <a:rPr lang="en-US" sz="3840" b="1">
                  <a:solidFill>
                    <a:srgbClr val="000000"/>
                  </a:solidFill>
                  <a:latin typeface="Inter Bold"/>
                  <a:ea typeface="Inter Bold"/>
                  <a:cs typeface="Inter Bold"/>
                  <a:sym typeface="Inter Bold"/>
                </a:rPr>
                <a:t>Campus Police</a:t>
              </a:r>
            </a:p>
          </p:txBody>
        </p:sp>
      </p:grpSp>
      <p:pic>
        <p:nvPicPr>
          <p:cNvPr id="10" name="Picture 10"/>
          <p:cNvPicPr>
            <a:picLocks noChangeAspect="1"/>
          </p:cNvPicPr>
          <p:nvPr/>
        </p:nvPicPr>
        <p:blipFill>
          <a:blip r:embed="rId4"/>
          <a:stretch>
            <a:fillRect/>
          </a:stretch>
        </p:blipFill>
        <p:spPr>
          <a:xfrm>
            <a:off x="6477858" y="2604384"/>
            <a:ext cx="2753286" cy="2753286"/>
          </a:xfrm>
          <a:prstGeom prst="rect">
            <a:avLst/>
          </a:prstGeom>
        </p:spPr>
      </p:pic>
      <p:sp>
        <p:nvSpPr>
          <p:cNvPr id="11" name="Freeform 11"/>
          <p:cNvSpPr/>
          <p:nvPr/>
        </p:nvSpPr>
        <p:spPr>
          <a:xfrm>
            <a:off x="6250724" y="2061487"/>
            <a:ext cx="3207554" cy="3559006"/>
          </a:xfrm>
          <a:custGeom>
            <a:avLst/>
            <a:gdLst/>
            <a:ahLst/>
            <a:cxnLst/>
            <a:rect l="l" t="t" r="r" b="b"/>
            <a:pathLst>
              <a:path w="3207554" h="3559006">
                <a:moveTo>
                  <a:pt x="0" y="0"/>
                </a:moveTo>
                <a:lnTo>
                  <a:pt x="3207554" y="0"/>
                </a:lnTo>
                <a:lnTo>
                  <a:pt x="3207554" y="3559005"/>
                </a:lnTo>
                <a:lnTo>
                  <a:pt x="0" y="35590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2"/>
          <p:cNvSpPr txBox="1"/>
          <p:nvPr/>
        </p:nvSpPr>
        <p:spPr>
          <a:xfrm>
            <a:off x="175261" y="2995440"/>
            <a:ext cx="5883106" cy="1857375"/>
          </a:xfrm>
          <a:prstGeom prst="rect">
            <a:avLst/>
          </a:prstGeom>
        </p:spPr>
        <p:txBody>
          <a:bodyPr lIns="0" tIns="0" rIns="0" bIns="0" rtlCol="0" anchor="t">
            <a:spAutoFit/>
          </a:bodyPr>
          <a:lstStyle/>
          <a:p>
            <a:pPr marL="634684" lvl="1" indent="-317342" algn="l">
              <a:lnSpc>
                <a:spcPts val="3527"/>
              </a:lnSpc>
              <a:spcBef>
                <a:spcPct val="0"/>
              </a:spcBef>
              <a:buFont typeface="Arial"/>
              <a:buChar char="•"/>
            </a:pPr>
            <a:r>
              <a:rPr lang="en-US" sz="2939" dirty="0">
                <a:solidFill>
                  <a:srgbClr val="000000"/>
                </a:solidFill>
                <a:latin typeface="Inter"/>
                <a:ea typeface="Inter"/>
                <a:cs typeface="Inter"/>
                <a:sym typeface="Inter"/>
              </a:rPr>
              <a:t>Phone: </a:t>
            </a:r>
            <a:r>
              <a:rPr lang="en-US" sz="2939" dirty="0">
                <a:latin typeface="Inter"/>
                <a:ea typeface="Inter"/>
                <a:cs typeface="Inter"/>
                <a:sym typeface="Inter"/>
              </a:rPr>
              <a:t>410-455-5555 </a:t>
            </a:r>
          </a:p>
          <a:p>
            <a:pPr marL="677863" lvl="1" indent="-338932" algn="l">
              <a:lnSpc>
                <a:spcPts val="3767"/>
              </a:lnSpc>
              <a:spcBef>
                <a:spcPct val="0"/>
              </a:spcBef>
              <a:buFont typeface="Arial"/>
              <a:buChar char="•"/>
            </a:pPr>
            <a:r>
              <a:rPr lang="en-US" sz="3139" dirty="0">
                <a:solidFill>
                  <a:srgbClr val="000000"/>
                </a:solidFill>
                <a:latin typeface="Inter"/>
                <a:ea typeface="Inter"/>
                <a:cs typeface="Inter"/>
                <a:sym typeface="Inter"/>
              </a:rPr>
              <a:t>Website: https://police.umbc.edu/</a:t>
            </a:r>
          </a:p>
          <a:p>
            <a:pPr algn="ctr">
              <a:lnSpc>
                <a:spcPts val="3527"/>
              </a:lnSpc>
              <a:spcBef>
                <a:spcPct val="0"/>
              </a:spcBef>
            </a:pPr>
            <a:endParaRPr lang="en-US" sz="3139" dirty="0">
              <a:solidFill>
                <a:srgbClr val="000000"/>
              </a:solidFill>
              <a:latin typeface="Inter"/>
              <a:ea typeface="Inter"/>
              <a:cs typeface="Inter"/>
              <a:sym typeface="Int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6000">
              <a:srgbClr val="FFFFFF">
                <a:alpha val="100000"/>
              </a:srgbClr>
            </a:gs>
            <a:gs pos="100000">
              <a:srgbClr val="FEB710">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372533" y="1"/>
            <a:ext cx="9381067" cy="878841"/>
            <a:chOff x="0" y="0"/>
            <a:chExt cx="12508089" cy="1171787"/>
          </a:xfrm>
        </p:grpSpPr>
        <p:sp>
          <p:nvSpPr>
            <p:cNvPr id="3" name="Freeform 3"/>
            <p:cNvSpPr/>
            <p:nvPr/>
          </p:nvSpPr>
          <p:spPr>
            <a:xfrm>
              <a:off x="0" y="0"/>
              <a:ext cx="12508103" cy="1171829"/>
            </a:xfrm>
            <a:custGeom>
              <a:avLst/>
              <a:gdLst/>
              <a:ahLst/>
              <a:cxnLst/>
              <a:rect l="l" t="t" r="r" b="b"/>
              <a:pathLst>
                <a:path w="12508103" h="1171829">
                  <a:moveTo>
                    <a:pt x="0" y="0"/>
                  </a:moveTo>
                  <a:lnTo>
                    <a:pt x="12508103" y="0"/>
                  </a:lnTo>
                  <a:lnTo>
                    <a:pt x="12508103" y="1171829"/>
                  </a:lnTo>
                  <a:lnTo>
                    <a:pt x="0" y="1171829"/>
                  </a:lnTo>
                  <a:close/>
                </a:path>
              </a:pathLst>
            </a:custGeom>
            <a:gradFill rotWithShape="1">
              <a:gsLst>
                <a:gs pos="0">
                  <a:srgbClr val="FFFFFF">
                    <a:alpha val="100000"/>
                  </a:srgbClr>
                </a:gs>
                <a:gs pos="16000">
                  <a:srgbClr val="FFFFFF">
                    <a:alpha val="100000"/>
                  </a:srgbClr>
                </a:gs>
                <a:gs pos="100000">
                  <a:srgbClr val="FEB710">
                    <a:alpha val="100000"/>
                  </a:srgbClr>
                </a:gs>
              </a:gsLst>
              <a:lin ang="0"/>
            </a:gradFill>
          </p:spPr>
          <p:txBody>
            <a:bodyPr/>
            <a:lstStyle/>
            <a:p>
              <a:endParaRPr lang="en-US"/>
            </a:p>
          </p:txBody>
        </p:sp>
      </p:grpSp>
      <p:sp>
        <p:nvSpPr>
          <p:cNvPr id="4" name="Freeform 4" descr="UMBC-orientation-text-version.png"/>
          <p:cNvSpPr/>
          <p:nvPr/>
        </p:nvSpPr>
        <p:spPr>
          <a:xfrm>
            <a:off x="137161" y="127002"/>
            <a:ext cx="1698413" cy="709506"/>
          </a:xfrm>
          <a:custGeom>
            <a:avLst/>
            <a:gdLst/>
            <a:ahLst/>
            <a:cxnLst/>
            <a:rect l="l" t="t" r="r" b="b"/>
            <a:pathLst>
              <a:path w="1698413" h="709506">
                <a:moveTo>
                  <a:pt x="0" y="0"/>
                </a:moveTo>
                <a:lnTo>
                  <a:pt x="1698412" y="0"/>
                </a:lnTo>
                <a:lnTo>
                  <a:pt x="1698412" y="709506"/>
                </a:lnTo>
                <a:lnTo>
                  <a:pt x="0" y="709506"/>
                </a:lnTo>
                <a:lnTo>
                  <a:pt x="0" y="0"/>
                </a:lnTo>
                <a:close/>
              </a:path>
            </a:pathLst>
          </a:custGeom>
          <a:blipFill>
            <a:blip r:embed="rId3"/>
            <a:stretch>
              <a:fillRect r="-161"/>
            </a:stretch>
          </a:blipFill>
        </p:spPr>
        <p:txBody>
          <a:bodyPr/>
          <a:lstStyle/>
          <a:p>
            <a:endParaRPr lang="en-US"/>
          </a:p>
        </p:txBody>
      </p:sp>
      <p:grpSp>
        <p:nvGrpSpPr>
          <p:cNvPr id="5" name="Group 5"/>
          <p:cNvGrpSpPr/>
          <p:nvPr/>
        </p:nvGrpSpPr>
        <p:grpSpPr>
          <a:xfrm>
            <a:off x="0" y="7083214"/>
            <a:ext cx="9753600" cy="231986"/>
            <a:chOff x="0" y="0"/>
            <a:chExt cx="13004800" cy="309315"/>
          </a:xfrm>
        </p:grpSpPr>
        <p:sp>
          <p:nvSpPr>
            <p:cNvPr id="6" name="Freeform 6"/>
            <p:cNvSpPr/>
            <p:nvPr/>
          </p:nvSpPr>
          <p:spPr>
            <a:xfrm>
              <a:off x="0" y="0"/>
              <a:ext cx="13004800" cy="309372"/>
            </a:xfrm>
            <a:custGeom>
              <a:avLst/>
              <a:gdLst/>
              <a:ahLst/>
              <a:cxnLst/>
              <a:rect l="l" t="t" r="r" b="b"/>
              <a:pathLst>
                <a:path w="13004800" h="309372">
                  <a:moveTo>
                    <a:pt x="0" y="0"/>
                  </a:moveTo>
                  <a:lnTo>
                    <a:pt x="13004800" y="0"/>
                  </a:lnTo>
                  <a:lnTo>
                    <a:pt x="13004800" y="309372"/>
                  </a:lnTo>
                  <a:lnTo>
                    <a:pt x="0" y="309372"/>
                  </a:lnTo>
                  <a:close/>
                </a:path>
              </a:pathLst>
            </a:custGeom>
            <a:gradFill rotWithShape="1">
              <a:gsLst>
                <a:gs pos="0">
                  <a:srgbClr val="000000">
                    <a:alpha val="100000"/>
                  </a:srgbClr>
                </a:gs>
                <a:gs pos="100000">
                  <a:srgbClr val="FFFFFF">
                    <a:alpha val="100000"/>
                  </a:srgbClr>
                </a:gs>
              </a:gsLst>
              <a:lin ang="0"/>
            </a:gradFill>
          </p:spPr>
          <p:txBody>
            <a:bodyPr/>
            <a:lstStyle/>
            <a:p>
              <a:endParaRPr lang="en-US"/>
            </a:p>
          </p:txBody>
        </p:sp>
      </p:grpSp>
      <p:grpSp>
        <p:nvGrpSpPr>
          <p:cNvPr id="7" name="Group 7"/>
          <p:cNvGrpSpPr/>
          <p:nvPr/>
        </p:nvGrpSpPr>
        <p:grpSpPr>
          <a:xfrm>
            <a:off x="487680" y="650394"/>
            <a:ext cx="8778240" cy="1219200"/>
            <a:chOff x="0" y="0"/>
            <a:chExt cx="11704320" cy="1625600"/>
          </a:xfrm>
        </p:grpSpPr>
        <p:sp>
          <p:nvSpPr>
            <p:cNvPr id="8" name="Freeform 8"/>
            <p:cNvSpPr/>
            <p:nvPr/>
          </p:nvSpPr>
          <p:spPr>
            <a:xfrm>
              <a:off x="0" y="0"/>
              <a:ext cx="11704320" cy="1625600"/>
            </a:xfrm>
            <a:custGeom>
              <a:avLst/>
              <a:gdLst/>
              <a:ahLst/>
              <a:cxnLst/>
              <a:rect l="l" t="t" r="r" b="b"/>
              <a:pathLst>
                <a:path w="11704320" h="1625600">
                  <a:moveTo>
                    <a:pt x="0" y="0"/>
                  </a:moveTo>
                  <a:lnTo>
                    <a:pt x="11704320" y="0"/>
                  </a:lnTo>
                  <a:lnTo>
                    <a:pt x="11704320" y="1625600"/>
                  </a:lnTo>
                  <a:lnTo>
                    <a:pt x="0" y="1625600"/>
                  </a:lnTo>
                  <a:close/>
                </a:path>
              </a:pathLst>
            </a:custGeom>
            <a:solidFill>
              <a:srgbClr val="000000">
                <a:alpha val="0"/>
              </a:srgbClr>
            </a:solidFill>
          </p:spPr>
          <p:txBody>
            <a:bodyPr/>
            <a:lstStyle/>
            <a:p>
              <a:endParaRPr lang="en-US"/>
            </a:p>
          </p:txBody>
        </p:sp>
        <p:sp>
          <p:nvSpPr>
            <p:cNvPr id="9" name="TextBox 9"/>
            <p:cNvSpPr txBox="1"/>
            <p:nvPr/>
          </p:nvSpPr>
          <p:spPr>
            <a:xfrm>
              <a:off x="0" y="-19050"/>
              <a:ext cx="11704320" cy="1644650"/>
            </a:xfrm>
            <a:prstGeom prst="rect">
              <a:avLst/>
            </a:prstGeom>
          </p:spPr>
          <p:txBody>
            <a:bodyPr lIns="0" tIns="0" rIns="0" bIns="0" rtlCol="0" anchor="ctr"/>
            <a:lstStyle/>
            <a:p>
              <a:pPr algn="ctr">
                <a:lnSpc>
                  <a:spcPts val="4608"/>
                </a:lnSpc>
              </a:pPr>
              <a:r>
                <a:rPr lang="en-US" sz="3840" b="1">
                  <a:solidFill>
                    <a:srgbClr val="000000"/>
                  </a:solidFill>
                  <a:latin typeface="Inter Bold"/>
                  <a:ea typeface="Inter Bold"/>
                  <a:cs typeface="Inter Bold"/>
                  <a:sym typeface="Inter Bold"/>
                </a:rPr>
                <a:t>Retriever Support Services</a:t>
              </a:r>
            </a:p>
          </p:txBody>
        </p:sp>
      </p:grpSp>
      <p:pic>
        <p:nvPicPr>
          <p:cNvPr id="10" name="Picture 10"/>
          <p:cNvPicPr>
            <a:picLocks noChangeAspect="1"/>
          </p:cNvPicPr>
          <p:nvPr/>
        </p:nvPicPr>
        <p:blipFill>
          <a:blip r:embed="rId4"/>
          <a:stretch>
            <a:fillRect/>
          </a:stretch>
        </p:blipFill>
        <p:spPr>
          <a:xfrm>
            <a:off x="6515045" y="2585536"/>
            <a:ext cx="2734948" cy="2734948"/>
          </a:xfrm>
          <a:prstGeom prst="rect">
            <a:avLst/>
          </a:prstGeom>
        </p:spPr>
      </p:pic>
      <p:sp>
        <p:nvSpPr>
          <p:cNvPr id="11" name="Freeform 11"/>
          <p:cNvSpPr/>
          <p:nvPr/>
        </p:nvSpPr>
        <p:spPr>
          <a:xfrm>
            <a:off x="6250724" y="2061487"/>
            <a:ext cx="3207554" cy="3559006"/>
          </a:xfrm>
          <a:custGeom>
            <a:avLst/>
            <a:gdLst/>
            <a:ahLst/>
            <a:cxnLst/>
            <a:rect l="l" t="t" r="r" b="b"/>
            <a:pathLst>
              <a:path w="3207554" h="3559006">
                <a:moveTo>
                  <a:pt x="0" y="0"/>
                </a:moveTo>
                <a:lnTo>
                  <a:pt x="3207554" y="0"/>
                </a:lnTo>
                <a:lnTo>
                  <a:pt x="3207554" y="3559005"/>
                </a:lnTo>
                <a:lnTo>
                  <a:pt x="0" y="35590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2"/>
          <p:cNvSpPr txBox="1"/>
          <p:nvPr/>
        </p:nvSpPr>
        <p:spPr>
          <a:xfrm>
            <a:off x="137161" y="2334367"/>
            <a:ext cx="5883106" cy="3286125"/>
          </a:xfrm>
          <a:prstGeom prst="rect">
            <a:avLst/>
          </a:prstGeom>
        </p:spPr>
        <p:txBody>
          <a:bodyPr lIns="0" tIns="0" rIns="0" bIns="0" rtlCol="0" anchor="t">
            <a:spAutoFit/>
          </a:bodyPr>
          <a:lstStyle/>
          <a:p>
            <a:pPr marL="634684" lvl="1" indent="-317342" algn="l">
              <a:lnSpc>
                <a:spcPts val="3527"/>
              </a:lnSpc>
              <a:spcBef>
                <a:spcPct val="0"/>
              </a:spcBef>
              <a:buFont typeface="Arial"/>
              <a:buChar char="•"/>
            </a:pPr>
            <a:r>
              <a:rPr lang="en-US" sz="2939">
                <a:solidFill>
                  <a:srgbClr val="000000"/>
                </a:solidFill>
                <a:latin typeface="Inter"/>
                <a:ea typeface="Inter"/>
                <a:cs typeface="Inter"/>
                <a:sym typeface="Inter"/>
              </a:rPr>
              <a:t>Phone: 410-455-2770</a:t>
            </a:r>
          </a:p>
          <a:p>
            <a:pPr marL="677863" lvl="1" indent="-338932" algn="l">
              <a:lnSpc>
                <a:spcPts val="3767"/>
              </a:lnSpc>
              <a:spcBef>
                <a:spcPct val="0"/>
              </a:spcBef>
              <a:buFont typeface="Arial"/>
              <a:buChar char="•"/>
            </a:pPr>
            <a:r>
              <a:rPr lang="en-US" sz="3139">
                <a:solidFill>
                  <a:srgbClr val="000000"/>
                </a:solidFill>
                <a:latin typeface="Inter"/>
                <a:ea typeface="Inter"/>
                <a:cs typeface="Inter"/>
                <a:sym typeface="Inter"/>
              </a:rPr>
              <a:t>Website: https://studentaffairs.umbc.edu/student-support/retriever-support-services/mission/</a:t>
            </a:r>
          </a:p>
          <a:p>
            <a:pPr algn="ctr">
              <a:lnSpc>
                <a:spcPts val="3527"/>
              </a:lnSpc>
              <a:spcBef>
                <a:spcPct val="0"/>
              </a:spcBef>
            </a:pPr>
            <a:endParaRPr lang="en-US" sz="3139">
              <a:solidFill>
                <a:srgbClr val="000000"/>
              </a:solidFill>
              <a:latin typeface="Inter"/>
              <a:ea typeface="Inter"/>
              <a:cs typeface="Inter"/>
              <a:sym typeface="Int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6000">
              <a:srgbClr val="FFFFFF">
                <a:alpha val="100000"/>
              </a:srgbClr>
            </a:gs>
            <a:gs pos="100000">
              <a:srgbClr val="FEB710">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372533" y="1"/>
            <a:ext cx="9381067" cy="878841"/>
            <a:chOff x="0" y="0"/>
            <a:chExt cx="12508089" cy="1171787"/>
          </a:xfrm>
        </p:grpSpPr>
        <p:sp>
          <p:nvSpPr>
            <p:cNvPr id="3" name="Freeform 3"/>
            <p:cNvSpPr/>
            <p:nvPr/>
          </p:nvSpPr>
          <p:spPr>
            <a:xfrm>
              <a:off x="0" y="0"/>
              <a:ext cx="12508103" cy="1171829"/>
            </a:xfrm>
            <a:custGeom>
              <a:avLst/>
              <a:gdLst/>
              <a:ahLst/>
              <a:cxnLst/>
              <a:rect l="l" t="t" r="r" b="b"/>
              <a:pathLst>
                <a:path w="12508103" h="1171829">
                  <a:moveTo>
                    <a:pt x="0" y="0"/>
                  </a:moveTo>
                  <a:lnTo>
                    <a:pt x="12508103" y="0"/>
                  </a:lnTo>
                  <a:lnTo>
                    <a:pt x="12508103" y="1171829"/>
                  </a:lnTo>
                  <a:lnTo>
                    <a:pt x="0" y="1171829"/>
                  </a:lnTo>
                  <a:close/>
                </a:path>
              </a:pathLst>
            </a:custGeom>
            <a:gradFill rotWithShape="1">
              <a:gsLst>
                <a:gs pos="0">
                  <a:srgbClr val="FFFFFF">
                    <a:alpha val="100000"/>
                  </a:srgbClr>
                </a:gs>
                <a:gs pos="16000">
                  <a:srgbClr val="FFFFFF">
                    <a:alpha val="100000"/>
                  </a:srgbClr>
                </a:gs>
                <a:gs pos="100000">
                  <a:srgbClr val="FEB710">
                    <a:alpha val="100000"/>
                  </a:srgbClr>
                </a:gs>
              </a:gsLst>
              <a:lin ang="0"/>
            </a:gradFill>
          </p:spPr>
          <p:txBody>
            <a:bodyPr/>
            <a:lstStyle/>
            <a:p>
              <a:endParaRPr lang="en-US"/>
            </a:p>
          </p:txBody>
        </p:sp>
      </p:grpSp>
      <p:sp>
        <p:nvSpPr>
          <p:cNvPr id="4" name="Freeform 4" descr="UMBC-orientation-text-version.png"/>
          <p:cNvSpPr/>
          <p:nvPr/>
        </p:nvSpPr>
        <p:spPr>
          <a:xfrm>
            <a:off x="137161" y="127002"/>
            <a:ext cx="1698413" cy="709506"/>
          </a:xfrm>
          <a:custGeom>
            <a:avLst/>
            <a:gdLst/>
            <a:ahLst/>
            <a:cxnLst/>
            <a:rect l="l" t="t" r="r" b="b"/>
            <a:pathLst>
              <a:path w="1698413" h="709506">
                <a:moveTo>
                  <a:pt x="0" y="0"/>
                </a:moveTo>
                <a:lnTo>
                  <a:pt x="1698412" y="0"/>
                </a:lnTo>
                <a:lnTo>
                  <a:pt x="1698412" y="709506"/>
                </a:lnTo>
                <a:lnTo>
                  <a:pt x="0" y="709506"/>
                </a:lnTo>
                <a:lnTo>
                  <a:pt x="0" y="0"/>
                </a:lnTo>
                <a:close/>
              </a:path>
            </a:pathLst>
          </a:custGeom>
          <a:blipFill>
            <a:blip r:embed="rId3"/>
            <a:stretch>
              <a:fillRect r="-161"/>
            </a:stretch>
          </a:blipFill>
        </p:spPr>
        <p:txBody>
          <a:bodyPr/>
          <a:lstStyle/>
          <a:p>
            <a:endParaRPr lang="en-US"/>
          </a:p>
        </p:txBody>
      </p:sp>
      <p:grpSp>
        <p:nvGrpSpPr>
          <p:cNvPr id="5" name="Group 5"/>
          <p:cNvGrpSpPr/>
          <p:nvPr/>
        </p:nvGrpSpPr>
        <p:grpSpPr>
          <a:xfrm>
            <a:off x="0" y="7083214"/>
            <a:ext cx="9753600" cy="231986"/>
            <a:chOff x="0" y="0"/>
            <a:chExt cx="13004800" cy="309315"/>
          </a:xfrm>
        </p:grpSpPr>
        <p:sp>
          <p:nvSpPr>
            <p:cNvPr id="6" name="Freeform 6"/>
            <p:cNvSpPr/>
            <p:nvPr/>
          </p:nvSpPr>
          <p:spPr>
            <a:xfrm>
              <a:off x="0" y="0"/>
              <a:ext cx="13004800" cy="309372"/>
            </a:xfrm>
            <a:custGeom>
              <a:avLst/>
              <a:gdLst/>
              <a:ahLst/>
              <a:cxnLst/>
              <a:rect l="l" t="t" r="r" b="b"/>
              <a:pathLst>
                <a:path w="13004800" h="309372">
                  <a:moveTo>
                    <a:pt x="0" y="0"/>
                  </a:moveTo>
                  <a:lnTo>
                    <a:pt x="13004800" y="0"/>
                  </a:lnTo>
                  <a:lnTo>
                    <a:pt x="13004800" y="309372"/>
                  </a:lnTo>
                  <a:lnTo>
                    <a:pt x="0" y="309372"/>
                  </a:lnTo>
                  <a:close/>
                </a:path>
              </a:pathLst>
            </a:custGeom>
            <a:gradFill rotWithShape="1">
              <a:gsLst>
                <a:gs pos="0">
                  <a:srgbClr val="000000">
                    <a:alpha val="100000"/>
                  </a:srgbClr>
                </a:gs>
                <a:gs pos="100000">
                  <a:srgbClr val="FFFFFF">
                    <a:alpha val="100000"/>
                  </a:srgbClr>
                </a:gs>
              </a:gsLst>
              <a:lin ang="0"/>
            </a:gradFill>
          </p:spPr>
          <p:txBody>
            <a:bodyPr/>
            <a:lstStyle/>
            <a:p>
              <a:endParaRPr lang="en-US"/>
            </a:p>
          </p:txBody>
        </p:sp>
      </p:grpSp>
      <p:grpSp>
        <p:nvGrpSpPr>
          <p:cNvPr id="7" name="Group 7"/>
          <p:cNvGrpSpPr/>
          <p:nvPr/>
        </p:nvGrpSpPr>
        <p:grpSpPr>
          <a:xfrm>
            <a:off x="487680" y="650394"/>
            <a:ext cx="8778240" cy="1219200"/>
            <a:chOff x="0" y="0"/>
            <a:chExt cx="11704320" cy="1625600"/>
          </a:xfrm>
        </p:grpSpPr>
        <p:sp>
          <p:nvSpPr>
            <p:cNvPr id="8" name="Freeform 8"/>
            <p:cNvSpPr/>
            <p:nvPr/>
          </p:nvSpPr>
          <p:spPr>
            <a:xfrm>
              <a:off x="0" y="0"/>
              <a:ext cx="11704320" cy="1625600"/>
            </a:xfrm>
            <a:custGeom>
              <a:avLst/>
              <a:gdLst/>
              <a:ahLst/>
              <a:cxnLst/>
              <a:rect l="l" t="t" r="r" b="b"/>
              <a:pathLst>
                <a:path w="11704320" h="1625600">
                  <a:moveTo>
                    <a:pt x="0" y="0"/>
                  </a:moveTo>
                  <a:lnTo>
                    <a:pt x="11704320" y="0"/>
                  </a:lnTo>
                  <a:lnTo>
                    <a:pt x="11704320" y="1625600"/>
                  </a:lnTo>
                  <a:lnTo>
                    <a:pt x="0" y="1625600"/>
                  </a:lnTo>
                  <a:close/>
                </a:path>
              </a:pathLst>
            </a:custGeom>
            <a:solidFill>
              <a:srgbClr val="000000">
                <a:alpha val="0"/>
              </a:srgbClr>
            </a:solidFill>
          </p:spPr>
          <p:txBody>
            <a:bodyPr/>
            <a:lstStyle/>
            <a:p>
              <a:endParaRPr lang="en-US"/>
            </a:p>
          </p:txBody>
        </p:sp>
        <p:sp>
          <p:nvSpPr>
            <p:cNvPr id="9" name="TextBox 9"/>
            <p:cNvSpPr txBox="1"/>
            <p:nvPr/>
          </p:nvSpPr>
          <p:spPr>
            <a:xfrm>
              <a:off x="0" y="-19050"/>
              <a:ext cx="11704320" cy="1644650"/>
            </a:xfrm>
            <a:prstGeom prst="rect">
              <a:avLst/>
            </a:prstGeom>
          </p:spPr>
          <p:txBody>
            <a:bodyPr lIns="0" tIns="0" rIns="0" bIns="0" rtlCol="0" anchor="ctr"/>
            <a:lstStyle/>
            <a:p>
              <a:pPr algn="ctr">
                <a:lnSpc>
                  <a:spcPts val="4608"/>
                </a:lnSpc>
              </a:pPr>
              <a:r>
                <a:rPr lang="en-US" sz="3840" b="1">
                  <a:solidFill>
                    <a:srgbClr val="000000"/>
                  </a:solidFill>
                  <a:latin typeface="Inter Bold"/>
                  <a:ea typeface="Inter Bold"/>
                  <a:cs typeface="Inter Bold"/>
                  <a:sym typeface="Inter Bold"/>
                </a:rPr>
                <a:t>UMBC’s Bookstore</a:t>
              </a:r>
            </a:p>
          </p:txBody>
        </p:sp>
      </p:grpSp>
      <p:pic>
        <p:nvPicPr>
          <p:cNvPr id="10" name="Picture 10"/>
          <p:cNvPicPr>
            <a:picLocks noChangeAspect="1"/>
          </p:cNvPicPr>
          <p:nvPr/>
        </p:nvPicPr>
        <p:blipFill>
          <a:blip r:embed="rId4"/>
          <a:stretch>
            <a:fillRect/>
          </a:stretch>
        </p:blipFill>
        <p:spPr>
          <a:xfrm>
            <a:off x="6498234" y="2594860"/>
            <a:ext cx="2753286" cy="2753286"/>
          </a:xfrm>
          <a:prstGeom prst="rect">
            <a:avLst/>
          </a:prstGeom>
        </p:spPr>
      </p:pic>
      <p:sp>
        <p:nvSpPr>
          <p:cNvPr id="11" name="Freeform 11"/>
          <p:cNvSpPr/>
          <p:nvPr/>
        </p:nvSpPr>
        <p:spPr>
          <a:xfrm>
            <a:off x="6250724" y="2061487"/>
            <a:ext cx="3207554" cy="3559006"/>
          </a:xfrm>
          <a:custGeom>
            <a:avLst/>
            <a:gdLst/>
            <a:ahLst/>
            <a:cxnLst/>
            <a:rect l="l" t="t" r="r" b="b"/>
            <a:pathLst>
              <a:path w="3207554" h="3559006">
                <a:moveTo>
                  <a:pt x="0" y="0"/>
                </a:moveTo>
                <a:lnTo>
                  <a:pt x="3207554" y="0"/>
                </a:lnTo>
                <a:lnTo>
                  <a:pt x="3207554" y="3559005"/>
                </a:lnTo>
                <a:lnTo>
                  <a:pt x="0" y="35590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2"/>
          <p:cNvSpPr txBox="1"/>
          <p:nvPr/>
        </p:nvSpPr>
        <p:spPr>
          <a:xfrm>
            <a:off x="137161" y="2334367"/>
            <a:ext cx="5883106" cy="2333625"/>
          </a:xfrm>
          <a:prstGeom prst="rect">
            <a:avLst/>
          </a:prstGeom>
        </p:spPr>
        <p:txBody>
          <a:bodyPr lIns="0" tIns="0" rIns="0" bIns="0" rtlCol="0" anchor="t">
            <a:spAutoFit/>
          </a:bodyPr>
          <a:lstStyle/>
          <a:p>
            <a:pPr marL="634684" lvl="1" indent="-317342" algn="l">
              <a:lnSpc>
                <a:spcPts val="3527"/>
              </a:lnSpc>
              <a:spcBef>
                <a:spcPct val="0"/>
              </a:spcBef>
              <a:buFont typeface="Arial"/>
              <a:buChar char="•"/>
            </a:pPr>
            <a:r>
              <a:rPr lang="en-US" sz="2939">
                <a:solidFill>
                  <a:srgbClr val="000000"/>
                </a:solidFill>
                <a:latin typeface="Inter"/>
                <a:ea typeface="Inter"/>
                <a:cs typeface="Inter"/>
                <a:sym typeface="Inter"/>
              </a:rPr>
              <a:t>Phone: 410-455-2665</a:t>
            </a:r>
          </a:p>
          <a:p>
            <a:pPr marL="677863" lvl="1" indent="-338932" algn="l">
              <a:lnSpc>
                <a:spcPts val="3767"/>
              </a:lnSpc>
              <a:spcBef>
                <a:spcPct val="0"/>
              </a:spcBef>
              <a:buFont typeface="Arial"/>
              <a:buChar char="•"/>
            </a:pPr>
            <a:r>
              <a:rPr lang="en-US" sz="3139">
                <a:solidFill>
                  <a:srgbClr val="000000"/>
                </a:solidFill>
                <a:latin typeface="Inter"/>
                <a:ea typeface="Inter"/>
                <a:cs typeface="Inter"/>
                <a:sym typeface="Inter"/>
              </a:rPr>
              <a:t>Website: https://bookstore.umbc.edu/home</a:t>
            </a:r>
          </a:p>
          <a:p>
            <a:pPr algn="ctr">
              <a:lnSpc>
                <a:spcPts val="3527"/>
              </a:lnSpc>
              <a:spcBef>
                <a:spcPct val="0"/>
              </a:spcBef>
            </a:pPr>
            <a:endParaRPr lang="en-US" sz="3139">
              <a:solidFill>
                <a:srgbClr val="000000"/>
              </a:solidFill>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6000">
              <a:srgbClr val="FFFFFF">
                <a:alpha val="100000"/>
              </a:srgbClr>
            </a:gs>
            <a:gs pos="100000">
              <a:srgbClr val="FEB710">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0" y="1097280"/>
            <a:ext cx="9753600" cy="5486400"/>
          </a:xfrm>
          <a:custGeom>
            <a:avLst/>
            <a:gdLst/>
            <a:ahLst/>
            <a:cxnLst/>
            <a:rect l="l" t="t" r="r" b="b"/>
            <a:pathLst>
              <a:path w="9753600" h="5486400">
                <a:moveTo>
                  <a:pt x="0" y="0"/>
                </a:moveTo>
                <a:lnTo>
                  <a:pt x="9753600" y="0"/>
                </a:lnTo>
                <a:lnTo>
                  <a:pt x="9753600" y="5486400"/>
                </a:lnTo>
                <a:lnTo>
                  <a:pt x="0" y="54864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372533" y="1"/>
            <a:ext cx="9381067" cy="878841"/>
            <a:chOff x="0" y="0"/>
            <a:chExt cx="12508089" cy="1171787"/>
          </a:xfrm>
        </p:grpSpPr>
        <p:sp>
          <p:nvSpPr>
            <p:cNvPr id="4" name="Freeform 4"/>
            <p:cNvSpPr/>
            <p:nvPr/>
          </p:nvSpPr>
          <p:spPr>
            <a:xfrm>
              <a:off x="0" y="0"/>
              <a:ext cx="12508103" cy="1171829"/>
            </a:xfrm>
            <a:custGeom>
              <a:avLst/>
              <a:gdLst/>
              <a:ahLst/>
              <a:cxnLst/>
              <a:rect l="l" t="t" r="r" b="b"/>
              <a:pathLst>
                <a:path w="12508103" h="1171829">
                  <a:moveTo>
                    <a:pt x="0" y="0"/>
                  </a:moveTo>
                  <a:lnTo>
                    <a:pt x="12508103" y="0"/>
                  </a:lnTo>
                  <a:lnTo>
                    <a:pt x="12508103" y="1171829"/>
                  </a:lnTo>
                  <a:lnTo>
                    <a:pt x="0" y="1171829"/>
                  </a:lnTo>
                  <a:close/>
                </a:path>
              </a:pathLst>
            </a:custGeom>
            <a:gradFill rotWithShape="1">
              <a:gsLst>
                <a:gs pos="0">
                  <a:srgbClr val="FFFFFF">
                    <a:alpha val="100000"/>
                  </a:srgbClr>
                </a:gs>
                <a:gs pos="16000">
                  <a:srgbClr val="FFFFFF">
                    <a:alpha val="100000"/>
                  </a:srgbClr>
                </a:gs>
                <a:gs pos="100000">
                  <a:srgbClr val="FEB710">
                    <a:alpha val="100000"/>
                  </a:srgbClr>
                </a:gs>
              </a:gsLst>
              <a:lin ang="0"/>
            </a:gradFill>
          </p:spPr>
          <p:txBody>
            <a:bodyPr/>
            <a:lstStyle/>
            <a:p>
              <a:endParaRPr lang="en-US"/>
            </a:p>
          </p:txBody>
        </p:sp>
      </p:grpSp>
      <p:sp>
        <p:nvSpPr>
          <p:cNvPr id="5" name="Freeform 5" descr="UMBC-orientation-text-version.png"/>
          <p:cNvSpPr/>
          <p:nvPr/>
        </p:nvSpPr>
        <p:spPr>
          <a:xfrm>
            <a:off x="137161" y="127002"/>
            <a:ext cx="1698413" cy="709506"/>
          </a:xfrm>
          <a:custGeom>
            <a:avLst/>
            <a:gdLst/>
            <a:ahLst/>
            <a:cxnLst/>
            <a:rect l="l" t="t" r="r" b="b"/>
            <a:pathLst>
              <a:path w="1698413" h="709506">
                <a:moveTo>
                  <a:pt x="0" y="0"/>
                </a:moveTo>
                <a:lnTo>
                  <a:pt x="1698412" y="0"/>
                </a:lnTo>
                <a:lnTo>
                  <a:pt x="1698412" y="709506"/>
                </a:lnTo>
                <a:lnTo>
                  <a:pt x="0" y="709506"/>
                </a:lnTo>
                <a:lnTo>
                  <a:pt x="0" y="0"/>
                </a:lnTo>
                <a:close/>
              </a:path>
            </a:pathLst>
          </a:custGeom>
          <a:blipFill>
            <a:blip r:embed="rId3"/>
            <a:stretch>
              <a:fillRect r="-161"/>
            </a:stretch>
          </a:blipFill>
        </p:spPr>
        <p:txBody>
          <a:bodyPr/>
          <a:lstStyle/>
          <a:p>
            <a:endParaRPr lang="en-US"/>
          </a:p>
        </p:txBody>
      </p:sp>
      <p:grpSp>
        <p:nvGrpSpPr>
          <p:cNvPr id="6" name="Group 6"/>
          <p:cNvGrpSpPr/>
          <p:nvPr/>
        </p:nvGrpSpPr>
        <p:grpSpPr>
          <a:xfrm>
            <a:off x="-960119" y="6583680"/>
            <a:ext cx="11404784" cy="2194560"/>
            <a:chOff x="0" y="0"/>
            <a:chExt cx="4223994" cy="812800"/>
          </a:xfrm>
        </p:grpSpPr>
        <p:sp>
          <p:nvSpPr>
            <p:cNvPr id="7" name="Freeform 7"/>
            <p:cNvSpPr/>
            <p:nvPr/>
          </p:nvSpPr>
          <p:spPr>
            <a:xfrm>
              <a:off x="0" y="0"/>
              <a:ext cx="4223994" cy="812800"/>
            </a:xfrm>
            <a:custGeom>
              <a:avLst/>
              <a:gdLst/>
              <a:ahLst/>
              <a:cxnLst/>
              <a:rect l="l" t="t" r="r" b="b"/>
              <a:pathLst>
                <a:path w="4223994" h="812800">
                  <a:moveTo>
                    <a:pt x="0" y="0"/>
                  </a:moveTo>
                  <a:lnTo>
                    <a:pt x="4223994" y="0"/>
                  </a:lnTo>
                  <a:lnTo>
                    <a:pt x="4223994" y="812800"/>
                  </a:lnTo>
                  <a:lnTo>
                    <a:pt x="0" y="812800"/>
                  </a:lnTo>
                  <a:close/>
                </a:path>
              </a:pathLst>
            </a:custGeom>
            <a:solidFill>
              <a:srgbClr val="000000"/>
            </a:solidFill>
          </p:spPr>
          <p:txBody>
            <a:bodyPr/>
            <a:lstStyle/>
            <a:p>
              <a:endParaRPr lang="en-US"/>
            </a:p>
          </p:txBody>
        </p:sp>
        <p:sp>
          <p:nvSpPr>
            <p:cNvPr id="8" name="TextBox 8"/>
            <p:cNvSpPr txBox="1"/>
            <p:nvPr/>
          </p:nvSpPr>
          <p:spPr>
            <a:xfrm>
              <a:off x="0" y="-28575"/>
              <a:ext cx="4223994" cy="841375"/>
            </a:xfrm>
            <a:prstGeom prst="rect">
              <a:avLst/>
            </a:prstGeom>
          </p:spPr>
          <p:txBody>
            <a:bodyPr lIns="50800" tIns="50800" rIns="50800" bIns="50800" rtlCol="0" anchor="ctr"/>
            <a:lstStyle/>
            <a:p>
              <a:pPr algn="ctr">
                <a:lnSpc>
                  <a:spcPts val="1960"/>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352</Words>
  <Application>Microsoft Office PowerPoint</Application>
  <PresentationFormat>Custom</PresentationFormat>
  <Paragraphs>42</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Inter Bold</vt:lpstr>
      <vt:lpstr>Calibri (MS) Bold</vt:lpstr>
      <vt:lpstr>Calibri</vt:lpstr>
      <vt:lpstr>Inter</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GRIT101_301-Slides-1.pptx</dc:title>
  <cp:lastModifiedBy>Racquel Barnes</cp:lastModifiedBy>
  <cp:revision>4</cp:revision>
  <dcterms:created xsi:type="dcterms:W3CDTF">2006-08-16T00:00:00Z</dcterms:created>
  <dcterms:modified xsi:type="dcterms:W3CDTF">2025-06-06T14:24:36Z</dcterms:modified>
  <dc:identifier>DAGpgeLmEC8</dc:identifier>
</cp:coreProperties>
</file>