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Inter SemiBold"/>
      <p:regular r:id="rId19"/>
      <p:bold r:id="rId20"/>
      <p:italic r:id="rId21"/>
      <p:boldItalic r:id="rId22"/>
    </p:embeddedFont>
    <p:embeddedFont>
      <p:font typeface="Inter"/>
      <p:regular r:id="rId23"/>
      <p:bold r:id="rId24"/>
      <p:italic r:id="rId25"/>
      <p:boldItalic r:id="rId26"/>
    </p:embeddedFont>
    <p:embeddedFont>
      <p:font typeface="Inter Medium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31" roundtripDataSignature="AMtx7mgZZ6KFCylksz8k2Nko6yRYkMCH2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InterSemiBold-bold.fntdata"/><Relationship Id="rId22" Type="http://schemas.openxmlformats.org/officeDocument/2006/relationships/font" Target="fonts/InterSemiBold-boldItalic.fntdata"/><Relationship Id="rId21" Type="http://schemas.openxmlformats.org/officeDocument/2006/relationships/font" Target="fonts/InterSemiBold-italic.fntdata"/><Relationship Id="rId24" Type="http://schemas.openxmlformats.org/officeDocument/2006/relationships/font" Target="fonts/Inter-bold.fntdata"/><Relationship Id="rId23" Type="http://schemas.openxmlformats.org/officeDocument/2006/relationships/font" Target="fonts/Inter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Inter-boldItalic.fntdata"/><Relationship Id="rId25" Type="http://schemas.openxmlformats.org/officeDocument/2006/relationships/font" Target="fonts/Inter-italic.fntdata"/><Relationship Id="rId28" Type="http://schemas.openxmlformats.org/officeDocument/2006/relationships/font" Target="fonts/InterMedium-bold.fntdata"/><Relationship Id="rId27" Type="http://schemas.openxmlformats.org/officeDocument/2006/relationships/font" Target="fonts/InterMedium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InterMedium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customschemas.google.com/relationships/presentationmetadata" Target="metadata"/><Relationship Id="rId30" Type="http://schemas.openxmlformats.org/officeDocument/2006/relationships/font" Target="fonts/InterMedium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InterSemiBold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4" name="Google Shape;254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36572f11f4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9" name="Google Shape;279;g336572f11f4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9" name="Google Shape;289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6" name="Google Shape;296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4" name="Google Shape;234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_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6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Google Shape;10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6"/>
          <p:cNvPicPr preferRelativeResize="0"/>
          <p:nvPr/>
        </p:nvPicPr>
        <p:blipFill rotWithShape="1">
          <a:blip r:embed="rId3">
            <a:alphaModFix/>
          </a:blip>
          <a:srcRect b="30975" l="0" r="0" t="30618"/>
          <a:stretch/>
        </p:blipFill>
        <p:spPr>
          <a:xfrm>
            <a:off x="29900" y="1971804"/>
            <a:ext cx="3406871" cy="101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6"/>
          <p:cNvSpPr txBox="1"/>
          <p:nvPr>
            <p:ph type="title"/>
          </p:nvPr>
        </p:nvSpPr>
        <p:spPr>
          <a:xfrm>
            <a:off x="4189050" y="2147975"/>
            <a:ext cx="4480800" cy="5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Inter"/>
              <a:buNone/>
              <a:defRPr b="1" sz="2400">
                <a:latin typeface="Inter"/>
                <a:ea typeface="Inter"/>
                <a:cs typeface="Inter"/>
                <a:sym typeface="Int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" name="Google Shape;13;p26"/>
          <p:cNvSpPr txBox="1"/>
          <p:nvPr>
            <p:ph idx="1" type="subTitle"/>
          </p:nvPr>
        </p:nvSpPr>
        <p:spPr>
          <a:xfrm>
            <a:off x="4189050" y="2692175"/>
            <a:ext cx="4480800" cy="1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" type="blank">
  <p:cSld name="BLANK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5"/>
          <p:cNvSpPr/>
          <p:nvPr>
            <p:ph idx="2" type="pic"/>
          </p:nvPr>
        </p:nvSpPr>
        <p:spPr>
          <a:xfrm>
            <a:off x="1010825" y="1146900"/>
            <a:ext cx="7464600" cy="3460200"/>
          </a:xfrm>
          <a:prstGeom prst="rect">
            <a:avLst/>
          </a:prstGeom>
          <a:noFill/>
          <a:ln>
            <a:noFill/>
          </a:ln>
        </p:spPr>
      </p:sp>
      <p:pic>
        <p:nvPicPr>
          <p:cNvPr id="99" name="Google Shape;99;p35"/>
          <p:cNvPicPr preferRelativeResize="0"/>
          <p:nvPr/>
        </p:nvPicPr>
        <p:blipFill rotWithShape="1">
          <a:blip r:embed="rId2">
            <a:alphaModFix/>
          </a:blip>
          <a:srcRect b="0" l="12040" r="0" t="0"/>
          <a:stretch/>
        </p:blipFill>
        <p:spPr>
          <a:xfrm>
            <a:off x="0" y="0"/>
            <a:ext cx="9144000" cy="64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104473"/>
            <a:ext cx="1913424" cy="4408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1" name="Google Shape;101;p35"/>
          <p:cNvGrpSpPr/>
          <p:nvPr/>
        </p:nvGrpSpPr>
        <p:grpSpPr>
          <a:xfrm>
            <a:off x="3625900" y="-25"/>
            <a:ext cx="5518100" cy="649800"/>
            <a:chOff x="2954375" y="-1222450"/>
            <a:chExt cx="5518100" cy="649800"/>
          </a:xfrm>
        </p:grpSpPr>
        <p:sp>
          <p:nvSpPr>
            <p:cNvPr id="102" name="Google Shape;102;p35"/>
            <p:cNvSpPr/>
            <p:nvPr/>
          </p:nvSpPr>
          <p:spPr>
            <a:xfrm>
              <a:off x="2954375" y="-1222450"/>
              <a:ext cx="1443125" cy="649750"/>
            </a:xfrm>
            <a:prstGeom prst="flowChartInputOutput">
              <a:avLst/>
            </a:prstGeom>
            <a:solidFill>
              <a:srgbClr val="FDB5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35"/>
            <p:cNvSpPr/>
            <p:nvPr/>
          </p:nvSpPr>
          <p:spPr>
            <a:xfrm>
              <a:off x="3885775" y="-1222450"/>
              <a:ext cx="4586700" cy="649800"/>
            </a:xfrm>
            <a:prstGeom prst="rect">
              <a:avLst/>
            </a:prstGeom>
            <a:solidFill>
              <a:srgbClr val="FDB5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" name="Google Shape;104;p35"/>
          <p:cNvGrpSpPr/>
          <p:nvPr/>
        </p:nvGrpSpPr>
        <p:grpSpPr>
          <a:xfrm>
            <a:off x="5371425" y="33950"/>
            <a:ext cx="3424500" cy="581850"/>
            <a:chOff x="5371425" y="33950"/>
            <a:chExt cx="3424500" cy="581850"/>
          </a:xfrm>
        </p:grpSpPr>
        <p:sp>
          <p:nvSpPr>
            <p:cNvPr id="105" name="Google Shape;105;p35"/>
            <p:cNvSpPr txBox="1"/>
            <p:nvPr/>
          </p:nvSpPr>
          <p:spPr>
            <a:xfrm>
              <a:off x="5371425" y="33950"/>
              <a:ext cx="34245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" sz="1600" u="none" cap="none" strike="noStrik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DIVISION OF STUDENT AFFAIRS</a:t>
              </a:r>
              <a:endParaRPr b="1" i="0" sz="16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06" name="Google Shape;106;p35"/>
            <p:cNvSpPr txBox="1"/>
            <p:nvPr/>
          </p:nvSpPr>
          <p:spPr>
            <a:xfrm>
              <a:off x="5371425" y="293900"/>
              <a:ext cx="3131400" cy="32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1" lang="en" sz="1100" u="none" cap="none" strike="noStrike">
                  <a:solidFill>
                    <a:srgbClr val="222222"/>
                  </a:solidFill>
                  <a:latin typeface="Inter Medium"/>
                  <a:ea typeface="Inter Medium"/>
                  <a:cs typeface="Inter Medium"/>
                  <a:sym typeface="Inter Medium"/>
                </a:rPr>
                <a:t>Unlocking Potential. Transforming Lives.</a:t>
              </a:r>
              <a:endParaRPr b="0" i="1" sz="1800" u="none" cap="none" strike="noStrike">
                <a:solidFill>
                  <a:schemeClr val="dk2"/>
                </a:solidFill>
                <a:latin typeface="Inter Medium"/>
                <a:ea typeface="Inter Medium"/>
                <a:cs typeface="Inter Medium"/>
                <a:sym typeface="Inter Medium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7"/>
          <p:cNvSpPr txBox="1"/>
          <p:nvPr>
            <p:ph type="title"/>
          </p:nvPr>
        </p:nvSpPr>
        <p:spPr>
          <a:xfrm>
            <a:off x="311700" y="6497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" name="Google Shape;16;p27"/>
          <p:cNvSpPr txBox="1"/>
          <p:nvPr>
            <p:ph idx="1" type="body"/>
          </p:nvPr>
        </p:nvSpPr>
        <p:spPr>
          <a:xfrm>
            <a:off x="311700" y="1222450"/>
            <a:ext cx="8520600" cy="3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Char char="●"/>
              <a:defRPr>
                <a:latin typeface="Inter"/>
                <a:ea typeface="Inter"/>
                <a:cs typeface="Inter"/>
                <a:sym typeface="Inter"/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Inter"/>
              <a:buChar char="○"/>
              <a:defRPr>
                <a:latin typeface="Inter"/>
                <a:ea typeface="Inter"/>
                <a:cs typeface="Inter"/>
                <a:sym typeface="Inter"/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Inter"/>
              <a:buChar char="■"/>
              <a:defRPr>
                <a:latin typeface="Inter"/>
                <a:ea typeface="Inter"/>
                <a:cs typeface="Inter"/>
                <a:sym typeface="Inter"/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Inter"/>
              <a:buChar char="●"/>
              <a:defRPr>
                <a:latin typeface="Inter"/>
                <a:ea typeface="Inter"/>
                <a:cs typeface="Inter"/>
                <a:sym typeface="Inter"/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Inter"/>
              <a:buChar char="○"/>
              <a:defRPr>
                <a:latin typeface="Inter"/>
                <a:ea typeface="Inter"/>
                <a:cs typeface="Inter"/>
                <a:sym typeface="Inter"/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Inter"/>
              <a:buChar char="■"/>
              <a:defRPr>
                <a:latin typeface="Inter"/>
                <a:ea typeface="Inter"/>
                <a:cs typeface="Inter"/>
                <a:sym typeface="Inter"/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Inter"/>
              <a:buChar char="●"/>
              <a:defRPr>
                <a:latin typeface="Inter"/>
                <a:ea typeface="Inter"/>
                <a:cs typeface="Inter"/>
                <a:sym typeface="Inter"/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Inter"/>
              <a:buChar char="○"/>
              <a:defRPr>
                <a:latin typeface="Inter"/>
                <a:ea typeface="Inter"/>
                <a:cs typeface="Inter"/>
                <a:sym typeface="Inter"/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Inter"/>
              <a:buChar char="■"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pic>
        <p:nvPicPr>
          <p:cNvPr id="17" name="Google Shape;17;p27"/>
          <p:cNvPicPr preferRelativeResize="0"/>
          <p:nvPr/>
        </p:nvPicPr>
        <p:blipFill rotWithShape="1">
          <a:blip r:embed="rId2">
            <a:alphaModFix/>
          </a:blip>
          <a:srcRect b="0" l="12040" r="0" t="0"/>
          <a:stretch/>
        </p:blipFill>
        <p:spPr>
          <a:xfrm>
            <a:off x="0" y="0"/>
            <a:ext cx="9144000" cy="64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104473"/>
            <a:ext cx="1913424" cy="4408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Google Shape;19;p27"/>
          <p:cNvGrpSpPr/>
          <p:nvPr/>
        </p:nvGrpSpPr>
        <p:grpSpPr>
          <a:xfrm>
            <a:off x="3625900" y="-25"/>
            <a:ext cx="5518100" cy="649800"/>
            <a:chOff x="2954375" y="-1222450"/>
            <a:chExt cx="5518100" cy="649800"/>
          </a:xfrm>
        </p:grpSpPr>
        <p:sp>
          <p:nvSpPr>
            <p:cNvPr id="20" name="Google Shape;20;p27"/>
            <p:cNvSpPr/>
            <p:nvPr/>
          </p:nvSpPr>
          <p:spPr>
            <a:xfrm>
              <a:off x="2954375" y="-1222450"/>
              <a:ext cx="1443125" cy="649750"/>
            </a:xfrm>
            <a:prstGeom prst="flowChartInputOutput">
              <a:avLst/>
            </a:prstGeom>
            <a:solidFill>
              <a:srgbClr val="FDB5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7"/>
            <p:cNvSpPr/>
            <p:nvPr/>
          </p:nvSpPr>
          <p:spPr>
            <a:xfrm>
              <a:off x="3885775" y="-1222450"/>
              <a:ext cx="4586700" cy="649800"/>
            </a:xfrm>
            <a:prstGeom prst="rect">
              <a:avLst/>
            </a:prstGeom>
            <a:solidFill>
              <a:srgbClr val="FDB5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" name="Google Shape;22;p27"/>
          <p:cNvSpPr txBox="1"/>
          <p:nvPr/>
        </p:nvSpPr>
        <p:spPr>
          <a:xfrm>
            <a:off x="5363900" y="33963"/>
            <a:ext cx="3424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DIVISION OF STUDENT AFFAIRS</a:t>
            </a:r>
            <a:endParaRPr b="1" i="0" sz="16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3" name="Google Shape;23;p27"/>
          <p:cNvSpPr txBox="1"/>
          <p:nvPr/>
        </p:nvSpPr>
        <p:spPr>
          <a:xfrm>
            <a:off x="5363900" y="293913"/>
            <a:ext cx="31314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en" sz="1100" u="none" cap="none" strike="noStrike">
                <a:solidFill>
                  <a:srgbClr val="222222"/>
                </a:solidFill>
                <a:latin typeface="Inter Medium"/>
                <a:ea typeface="Inter Medium"/>
                <a:cs typeface="Inter Medium"/>
                <a:sym typeface="Inter Medium"/>
              </a:rPr>
              <a:t>Unlocking Potential. Transforming Lives.</a:t>
            </a:r>
            <a:endParaRPr b="0" i="1" sz="1800" u="none" cap="none" strike="noStrike">
              <a:solidFill>
                <a:schemeClr val="dk2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image">
  <p:cSld name="SECTION_TITLE_AND_DESCRIPTION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Inter Medium"/>
              <a:buNone/>
              <a:defRPr sz="36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6" name="Google Shape;26;p2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>
                <a:latin typeface="Inter"/>
                <a:ea typeface="Inter"/>
                <a:cs typeface="Inter"/>
                <a:sym typeface="Int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>
                <a:latin typeface="Inter"/>
                <a:ea typeface="Inter"/>
                <a:cs typeface="Inter"/>
                <a:sym typeface="Int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>
                <a:latin typeface="Inter"/>
                <a:ea typeface="Inter"/>
                <a:cs typeface="Inter"/>
                <a:sym typeface="Int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>
                <a:latin typeface="Inter"/>
                <a:ea typeface="Inter"/>
                <a:cs typeface="Inter"/>
                <a:sym typeface="Int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>
                <a:latin typeface="Inter"/>
                <a:ea typeface="Inter"/>
                <a:cs typeface="Inter"/>
                <a:sym typeface="Int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>
                <a:latin typeface="Inter"/>
                <a:ea typeface="Inter"/>
                <a:cs typeface="Inter"/>
                <a:sym typeface="Int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>
                <a:latin typeface="Inter"/>
                <a:ea typeface="Inter"/>
                <a:cs typeface="Inter"/>
                <a:sym typeface="Int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None/>
              <a:defRPr sz="18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27" name="Google Shape;27;p28"/>
          <p:cNvSpPr/>
          <p:nvPr>
            <p:ph idx="2" type="pic"/>
          </p:nvPr>
        </p:nvSpPr>
        <p:spPr>
          <a:xfrm>
            <a:off x="5073525" y="942775"/>
            <a:ext cx="3722400" cy="3887700"/>
          </a:xfrm>
          <a:prstGeom prst="rect">
            <a:avLst/>
          </a:prstGeom>
          <a:noFill/>
          <a:ln>
            <a:noFill/>
          </a:ln>
        </p:spPr>
      </p:sp>
      <p:pic>
        <p:nvPicPr>
          <p:cNvPr id="28" name="Google Shape;28;p28"/>
          <p:cNvPicPr preferRelativeResize="0"/>
          <p:nvPr/>
        </p:nvPicPr>
        <p:blipFill rotWithShape="1">
          <a:blip r:embed="rId2">
            <a:alphaModFix/>
          </a:blip>
          <a:srcRect b="0" l="12040" r="0" t="0"/>
          <a:stretch/>
        </p:blipFill>
        <p:spPr>
          <a:xfrm>
            <a:off x="0" y="0"/>
            <a:ext cx="9144000" cy="64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104473"/>
            <a:ext cx="1913424" cy="4408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" name="Google Shape;30;p28"/>
          <p:cNvGrpSpPr/>
          <p:nvPr/>
        </p:nvGrpSpPr>
        <p:grpSpPr>
          <a:xfrm>
            <a:off x="3625900" y="-25"/>
            <a:ext cx="5518100" cy="649800"/>
            <a:chOff x="2954375" y="-1222450"/>
            <a:chExt cx="5518100" cy="649800"/>
          </a:xfrm>
        </p:grpSpPr>
        <p:sp>
          <p:nvSpPr>
            <p:cNvPr id="31" name="Google Shape;31;p28"/>
            <p:cNvSpPr/>
            <p:nvPr/>
          </p:nvSpPr>
          <p:spPr>
            <a:xfrm>
              <a:off x="2954375" y="-1222450"/>
              <a:ext cx="1443125" cy="649750"/>
            </a:xfrm>
            <a:prstGeom prst="flowChartInputOutput">
              <a:avLst/>
            </a:prstGeom>
            <a:solidFill>
              <a:srgbClr val="FDB5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8"/>
            <p:cNvSpPr/>
            <p:nvPr/>
          </p:nvSpPr>
          <p:spPr>
            <a:xfrm>
              <a:off x="3885775" y="-1222450"/>
              <a:ext cx="4586700" cy="649800"/>
            </a:xfrm>
            <a:prstGeom prst="rect">
              <a:avLst/>
            </a:prstGeom>
            <a:solidFill>
              <a:srgbClr val="FDB5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33;p28"/>
          <p:cNvGrpSpPr/>
          <p:nvPr/>
        </p:nvGrpSpPr>
        <p:grpSpPr>
          <a:xfrm>
            <a:off x="5371425" y="33950"/>
            <a:ext cx="3424500" cy="581850"/>
            <a:chOff x="5371425" y="33950"/>
            <a:chExt cx="3424500" cy="581850"/>
          </a:xfrm>
        </p:grpSpPr>
        <p:sp>
          <p:nvSpPr>
            <p:cNvPr id="34" name="Google Shape;34;p28"/>
            <p:cNvSpPr txBox="1"/>
            <p:nvPr/>
          </p:nvSpPr>
          <p:spPr>
            <a:xfrm>
              <a:off x="5371425" y="33950"/>
              <a:ext cx="34245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" sz="1600" u="none" cap="none" strike="noStrik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DIVISION OF STUDENT AFFAIRS</a:t>
              </a:r>
              <a:endParaRPr b="1" i="0" sz="16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35" name="Google Shape;35;p28"/>
            <p:cNvSpPr txBox="1"/>
            <p:nvPr/>
          </p:nvSpPr>
          <p:spPr>
            <a:xfrm>
              <a:off x="5371425" y="293900"/>
              <a:ext cx="3131400" cy="32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1" lang="en" sz="1100" u="none" cap="none" strike="noStrike">
                  <a:solidFill>
                    <a:srgbClr val="222222"/>
                  </a:solidFill>
                  <a:latin typeface="Inter Medium"/>
                  <a:ea typeface="Inter Medium"/>
                  <a:cs typeface="Inter Medium"/>
                  <a:sym typeface="Inter Medium"/>
                </a:rPr>
                <a:t>Unlocking Potential. Transforming Lives.</a:t>
              </a:r>
              <a:endParaRPr b="0" i="1" sz="1800" u="none" cap="none" strike="noStrike">
                <a:solidFill>
                  <a:schemeClr val="dk2"/>
                </a:solidFill>
                <a:latin typeface="Inter Medium"/>
                <a:ea typeface="Inter Medium"/>
                <a:cs typeface="Inter Medium"/>
                <a:sym typeface="Inter Medium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collage and text block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9"/>
          <p:cNvSpPr/>
          <p:nvPr>
            <p:ph idx="2" type="pic"/>
          </p:nvPr>
        </p:nvSpPr>
        <p:spPr>
          <a:xfrm>
            <a:off x="408225" y="923325"/>
            <a:ext cx="2196600" cy="17496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29"/>
          <p:cNvSpPr/>
          <p:nvPr>
            <p:ph idx="3" type="pic"/>
          </p:nvPr>
        </p:nvSpPr>
        <p:spPr>
          <a:xfrm>
            <a:off x="427650" y="2838050"/>
            <a:ext cx="4548900" cy="1972800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29"/>
          <p:cNvSpPr/>
          <p:nvPr>
            <p:ph idx="4" type="pic"/>
          </p:nvPr>
        </p:nvSpPr>
        <p:spPr>
          <a:xfrm>
            <a:off x="2779900" y="923325"/>
            <a:ext cx="2196600" cy="1749600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29"/>
          <p:cNvSpPr txBox="1"/>
          <p:nvPr>
            <p:ph idx="1" type="body"/>
          </p:nvPr>
        </p:nvSpPr>
        <p:spPr>
          <a:xfrm>
            <a:off x="5365100" y="874750"/>
            <a:ext cx="3537900" cy="4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Inter"/>
              <a:buChar char="●"/>
              <a:defRPr>
                <a:latin typeface="Inter"/>
                <a:ea typeface="Inter"/>
                <a:cs typeface="Inter"/>
                <a:sym typeface="Inter"/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Inter"/>
              <a:buChar char="○"/>
              <a:defRPr>
                <a:latin typeface="Inter"/>
                <a:ea typeface="Inter"/>
                <a:cs typeface="Inter"/>
                <a:sym typeface="Inter"/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Inter"/>
              <a:buChar char="■"/>
              <a:defRPr>
                <a:latin typeface="Inter"/>
                <a:ea typeface="Inter"/>
                <a:cs typeface="Inter"/>
                <a:sym typeface="Inter"/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Inter"/>
              <a:buChar char="●"/>
              <a:defRPr>
                <a:latin typeface="Inter"/>
                <a:ea typeface="Inter"/>
                <a:cs typeface="Inter"/>
                <a:sym typeface="Inter"/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Inter"/>
              <a:buChar char="○"/>
              <a:defRPr>
                <a:latin typeface="Inter"/>
                <a:ea typeface="Inter"/>
                <a:cs typeface="Inter"/>
                <a:sym typeface="Inter"/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Inter"/>
              <a:buChar char="■"/>
              <a:defRPr>
                <a:latin typeface="Inter"/>
                <a:ea typeface="Inter"/>
                <a:cs typeface="Inter"/>
                <a:sym typeface="Inter"/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Inter"/>
              <a:buChar char="●"/>
              <a:defRPr>
                <a:latin typeface="Inter"/>
                <a:ea typeface="Inter"/>
                <a:cs typeface="Inter"/>
                <a:sym typeface="Inter"/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Inter"/>
              <a:buChar char="○"/>
              <a:defRPr>
                <a:latin typeface="Inter"/>
                <a:ea typeface="Inter"/>
                <a:cs typeface="Inter"/>
                <a:sym typeface="Inter"/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Inter"/>
              <a:buChar char="■"/>
              <a:defRPr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pic>
        <p:nvPicPr>
          <p:cNvPr id="41" name="Google Shape;41;p29"/>
          <p:cNvPicPr preferRelativeResize="0"/>
          <p:nvPr/>
        </p:nvPicPr>
        <p:blipFill rotWithShape="1">
          <a:blip r:embed="rId2">
            <a:alphaModFix/>
          </a:blip>
          <a:srcRect b="0" l="12040" r="0" t="0"/>
          <a:stretch/>
        </p:blipFill>
        <p:spPr>
          <a:xfrm>
            <a:off x="0" y="0"/>
            <a:ext cx="9144000" cy="64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104473"/>
            <a:ext cx="1913424" cy="4408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" name="Google Shape;43;p29"/>
          <p:cNvGrpSpPr/>
          <p:nvPr/>
        </p:nvGrpSpPr>
        <p:grpSpPr>
          <a:xfrm>
            <a:off x="3625900" y="-25"/>
            <a:ext cx="5518100" cy="649800"/>
            <a:chOff x="2954375" y="-1222450"/>
            <a:chExt cx="5518100" cy="649800"/>
          </a:xfrm>
        </p:grpSpPr>
        <p:sp>
          <p:nvSpPr>
            <p:cNvPr id="44" name="Google Shape;44;p29"/>
            <p:cNvSpPr/>
            <p:nvPr/>
          </p:nvSpPr>
          <p:spPr>
            <a:xfrm>
              <a:off x="2954375" y="-1222450"/>
              <a:ext cx="1443125" cy="649750"/>
            </a:xfrm>
            <a:prstGeom prst="flowChartInputOutput">
              <a:avLst/>
            </a:prstGeom>
            <a:solidFill>
              <a:srgbClr val="FDB5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9"/>
            <p:cNvSpPr/>
            <p:nvPr/>
          </p:nvSpPr>
          <p:spPr>
            <a:xfrm>
              <a:off x="3885775" y="-1222450"/>
              <a:ext cx="4586700" cy="649800"/>
            </a:xfrm>
            <a:prstGeom prst="rect">
              <a:avLst/>
            </a:prstGeom>
            <a:solidFill>
              <a:srgbClr val="FDB5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" name="Google Shape;46;p29"/>
          <p:cNvSpPr txBox="1"/>
          <p:nvPr/>
        </p:nvSpPr>
        <p:spPr>
          <a:xfrm>
            <a:off x="5363900" y="33963"/>
            <a:ext cx="3424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DIVISION OF STUDENT AFFAIRS</a:t>
            </a:r>
            <a:endParaRPr b="1" i="0" sz="16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7" name="Google Shape;47;p29"/>
          <p:cNvSpPr txBox="1"/>
          <p:nvPr/>
        </p:nvSpPr>
        <p:spPr>
          <a:xfrm>
            <a:off x="5363900" y="293913"/>
            <a:ext cx="31314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en" sz="1100" u="none" cap="none" strike="noStrike">
                <a:solidFill>
                  <a:srgbClr val="222222"/>
                </a:solidFill>
                <a:latin typeface="Inter Medium"/>
                <a:ea typeface="Inter Medium"/>
                <a:cs typeface="Inter Medium"/>
                <a:sym typeface="Inter Medium"/>
              </a:rPr>
              <a:t>Unlocking Potential. Transforming Lives.</a:t>
            </a:r>
            <a:endParaRPr b="0" i="1" sz="1800" u="none" cap="none" strike="noStrike">
              <a:solidFill>
                <a:schemeClr val="dk2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titleOnly">
  <p:cSld name="TITLE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30"/>
          <p:cNvPicPr preferRelativeResize="0"/>
          <p:nvPr/>
        </p:nvPicPr>
        <p:blipFill rotWithShape="1">
          <a:blip r:embed="rId2">
            <a:alphaModFix/>
          </a:blip>
          <a:srcRect b="0" l="12040" r="0" t="0"/>
          <a:stretch/>
        </p:blipFill>
        <p:spPr>
          <a:xfrm>
            <a:off x="0" y="0"/>
            <a:ext cx="9144000" cy="64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104473"/>
            <a:ext cx="1913424" cy="4408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" name="Google Shape;51;p30"/>
          <p:cNvGrpSpPr/>
          <p:nvPr/>
        </p:nvGrpSpPr>
        <p:grpSpPr>
          <a:xfrm>
            <a:off x="3625900" y="-25"/>
            <a:ext cx="5518100" cy="649800"/>
            <a:chOff x="2954375" y="-1222450"/>
            <a:chExt cx="5518100" cy="649800"/>
          </a:xfrm>
        </p:grpSpPr>
        <p:sp>
          <p:nvSpPr>
            <p:cNvPr id="52" name="Google Shape;52;p30"/>
            <p:cNvSpPr/>
            <p:nvPr/>
          </p:nvSpPr>
          <p:spPr>
            <a:xfrm>
              <a:off x="2954375" y="-1222450"/>
              <a:ext cx="1443125" cy="649750"/>
            </a:xfrm>
            <a:prstGeom prst="flowChartInputOutput">
              <a:avLst/>
            </a:prstGeom>
            <a:solidFill>
              <a:srgbClr val="FDB5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30"/>
            <p:cNvSpPr/>
            <p:nvPr/>
          </p:nvSpPr>
          <p:spPr>
            <a:xfrm>
              <a:off x="3885775" y="-1222450"/>
              <a:ext cx="4586700" cy="649800"/>
            </a:xfrm>
            <a:prstGeom prst="rect">
              <a:avLst/>
            </a:prstGeom>
            <a:solidFill>
              <a:srgbClr val="FDB5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30"/>
          <p:cNvSpPr txBox="1"/>
          <p:nvPr/>
        </p:nvSpPr>
        <p:spPr>
          <a:xfrm>
            <a:off x="5363900" y="33963"/>
            <a:ext cx="3424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DIVISION OF STUDENT AFFAIRS</a:t>
            </a:r>
            <a:endParaRPr b="1" i="0" sz="16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5" name="Google Shape;55;p30"/>
          <p:cNvSpPr txBox="1"/>
          <p:nvPr/>
        </p:nvSpPr>
        <p:spPr>
          <a:xfrm>
            <a:off x="5363900" y="293913"/>
            <a:ext cx="31314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en" sz="1100" u="none" cap="none" strike="noStrike">
                <a:solidFill>
                  <a:srgbClr val="222222"/>
                </a:solidFill>
                <a:latin typeface="Inter Medium"/>
                <a:ea typeface="Inter Medium"/>
                <a:cs typeface="Inter Medium"/>
                <a:sym typeface="Inter Medium"/>
              </a:rPr>
              <a:t>Unlocking Potential. Transforming Lives.</a:t>
            </a:r>
            <a:endParaRPr b="0" i="1" sz="1800" u="none" cap="none" strike="noStrike">
              <a:solidFill>
                <a:schemeClr val="dk2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v1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Font typeface="Inter Medium"/>
              <a:buNone/>
              <a:defRPr sz="46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8" name="Google Shape;58;p3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ter"/>
              <a:buNone/>
              <a:defRPr sz="2800"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59" name="Google Shape;59;p31"/>
          <p:cNvPicPr preferRelativeResize="0"/>
          <p:nvPr/>
        </p:nvPicPr>
        <p:blipFill rotWithShape="1">
          <a:blip r:embed="rId2">
            <a:alphaModFix/>
          </a:blip>
          <a:srcRect b="0" l="12040" r="0" t="0"/>
          <a:stretch/>
        </p:blipFill>
        <p:spPr>
          <a:xfrm>
            <a:off x="0" y="0"/>
            <a:ext cx="9144000" cy="64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104473"/>
            <a:ext cx="1913424" cy="4408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" name="Google Shape;61;p31"/>
          <p:cNvGrpSpPr/>
          <p:nvPr/>
        </p:nvGrpSpPr>
        <p:grpSpPr>
          <a:xfrm>
            <a:off x="3625900" y="-25"/>
            <a:ext cx="5518100" cy="649800"/>
            <a:chOff x="2954375" y="-1222450"/>
            <a:chExt cx="5518100" cy="649800"/>
          </a:xfrm>
        </p:grpSpPr>
        <p:sp>
          <p:nvSpPr>
            <p:cNvPr id="62" name="Google Shape;62;p31"/>
            <p:cNvSpPr/>
            <p:nvPr/>
          </p:nvSpPr>
          <p:spPr>
            <a:xfrm>
              <a:off x="2954375" y="-1222450"/>
              <a:ext cx="1443125" cy="649750"/>
            </a:xfrm>
            <a:prstGeom prst="flowChartInputOutput">
              <a:avLst/>
            </a:prstGeom>
            <a:solidFill>
              <a:srgbClr val="FDB5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31"/>
            <p:cNvSpPr/>
            <p:nvPr/>
          </p:nvSpPr>
          <p:spPr>
            <a:xfrm>
              <a:off x="3885775" y="-1222450"/>
              <a:ext cx="4586700" cy="649800"/>
            </a:xfrm>
            <a:prstGeom prst="rect">
              <a:avLst/>
            </a:prstGeom>
            <a:solidFill>
              <a:srgbClr val="FDB5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" name="Google Shape;64;p31"/>
          <p:cNvGrpSpPr/>
          <p:nvPr/>
        </p:nvGrpSpPr>
        <p:grpSpPr>
          <a:xfrm>
            <a:off x="5371425" y="33950"/>
            <a:ext cx="3424500" cy="581850"/>
            <a:chOff x="5371425" y="33950"/>
            <a:chExt cx="3424500" cy="581850"/>
          </a:xfrm>
        </p:grpSpPr>
        <p:sp>
          <p:nvSpPr>
            <p:cNvPr id="65" name="Google Shape;65;p31"/>
            <p:cNvSpPr txBox="1"/>
            <p:nvPr/>
          </p:nvSpPr>
          <p:spPr>
            <a:xfrm>
              <a:off x="5371425" y="33950"/>
              <a:ext cx="34245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" sz="1600" u="none" cap="none" strike="noStrik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DIVISION OF STUDENT AFFAIRS</a:t>
              </a:r>
              <a:endParaRPr b="1" i="0" sz="16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66" name="Google Shape;66;p31"/>
            <p:cNvSpPr txBox="1"/>
            <p:nvPr/>
          </p:nvSpPr>
          <p:spPr>
            <a:xfrm>
              <a:off x="5371425" y="293900"/>
              <a:ext cx="3131400" cy="32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1" lang="en" sz="1100" u="none" cap="none" strike="noStrike">
                  <a:solidFill>
                    <a:srgbClr val="222222"/>
                  </a:solidFill>
                  <a:latin typeface="Inter Medium"/>
                  <a:ea typeface="Inter Medium"/>
                  <a:cs typeface="Inter Medium"/>
                  <a:sym typeface="Inter Medium"/>
                </a:rPr>
                <a:t>Unlocking Potential. Transforming Lives.</a:t>
              </a:r>
              <a:endParaRPr b="0" i="1" sz="1800" u="none" cap="none" strike="noStrike">
                <a:solidFill>
                  <a:schemeClr val="dk2"/>
                </a:solidFill>
                <a:latin typeface="Inter Medium"/>
                <a:ea typeface="Inter Medium"/>
                <a:cs typeface="Inter Medium"/>
                <a:sym typeface="Inter Medium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Inter SemiBold"/>
              <a:buNone/>
              <a:defRPr sz="3600">
                <a:latin typeface="Inter SemiBold"/>
                <a:ea typeface="Inter SemiBold"/>
                <a:cs typeface="Inter SemiBold"/>
                <a:sym typeface="Inter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Inter SemiBold"/>
              <a:buNone/>
              <a:defRPr sz="3600">
                <a:latin typeface="Inter SemiBold"/>
                <a:ea typeface="Inter SemiBold"/>
                <a:cs typeface="Inter SemiBold"/>
                <a:sym typeface="Inter Semi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Inter SemiBold"/>
              <a:buNone/>
              <a:defRPr sz="3600">
                <a:latin typeface="Inter SemiBold"/>
                <a:ea typeface="Inter SemiBold"/>
                <a:cs typeface="Inter SemiBold"/>
                <a:sym typeface="Inter Semi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Inter SemiBold"/>
              <a:buNone/>
              <a:defRPr sz="3600">
                <a:latin typeface="Inter SemiBold"/>
                <a:ea typeface="Inter SemiBold"/>
                <a:cs typeface="Inter SemiBold"/>
                <a:sym typeface="Inter Semi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Inter SemiBold"/>
              <a:buNone/>
              <a:defRPr sz="3600">
                <a:latin typeface="Inter SemiBold"/>
                <a:ea typeface="Inter SemiBold"/>
                <a:cs typeface="Inter SemiBold"/>
                <a:sym typeface="Inter Semi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Inter SemiBold"/>
              <a:buNone/>
              <a:defRPr sz="3600">
                <a:latin typeface="Inter SemiBold"/>
                <a:ea typeface="Inter SemiBold"/>
                <a:cs typeface="Inter SemiBold"/>
                <a:sym typeface="Inter Semi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Inter SemiBold"/>
              <a:buNone/>
              <a:defRPr sz="3600">
                <a:latin typeface="Inter SemiBold"/>
                <a:ea typeface="Inter SemiBold"/>
                <a:cs typeface="Inter SemiBold"/>
                <a:sym typeface="Inter Semi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Inter SemiBold"/>
              <a:buNone/>
              <a:defRPr sz="3600">
                <a:latin typeface="Inter SemiBold"/>
                <a:ea typeface="Inter SemiBold"/>
                <a:cs typeface="Inter SemiBold"/>
                <a:sym typeface="Inter Semi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Inter SemiBold"/>
              <a:buNone/>
              <a:defRPr sz="3600">
                <a:latin typeface="Inter SemiBold"/>
                <a:ea typeface="Inter SemiBold"/>
                <a:cs typeface="Inter SemiBold"/>
                <a:sym typeface="Inter SemiBold"/>
              </a:defRPr>
            </a:lvl9pPr>
          </a:lstStyle>
          <a:p/>
        </p:txBody>
      </p:sp>
      <p:pic>
        <p:nvPicPr>
          <p:cNvPr id="69" name="Google Shape;69;p32"/>
          <p:cNvPicPr preferRelativeResize="0"/>
          <p:nvPr/>
        </p:nvPicPr>
        <p:blipFill rotWithShape="1">
          <a:blip r:embed="rId2">
            <a:alphaModFix/>
          </a:blip>
          <a:srcRect b="0" l="12040" r="0" t="0"/>
          <a:stretch/>
        </p:blipFill>
        <p:spPr>
          <a:xfrm>
            <a:off x="0" y="0"/>
            <a:ext cx="9144000" cy="64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104473"/>
            <a:ext cx="1913424" cy="4408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" name="Google Shape;71;p32"/>
          <p:cNvGrpSpPr/>
          <p:nvPr/>
        </p:nvGrpSpPr>
        <p:grpSpPr>
          <a:xfrm>
            <a:off x="3625900" y="-25"/>
            <a:ext cx="5518100" cy="649800"/>
            <a:chOff x="2954375" y="-1222450"/>
            <a:chExt cx="5518100" cy="649800"/>
          </a:xfrm>
        </p:grpSpPr>
        <p:sp>
          <p:nvSpPr>
            <p:cNvPr id="72" name="Google Shape;72;p32"/>
            <p:cNvSpPr/>
            <p:nvPr/>
          </p:nvSpPr>
          <p:spPr>
            <a:xfrm>
              <a:off x="2954375" y="-1222450"/>
              <a:ext cx="1443125" cy="649750"/>
            </a:xfrm>
            <a:prstGeom prst="flowChartInputOutput">
              <a:avLst/>
            </a:prstGeom>
            <a:solidFill>
              <a:srgbClr val="FDB5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32"/>
            <p:cNvSpPr/>
            <p:nvPr/>
          </p:nvSpPr>
          <p:spPr>
            <a:xfrm>
              <a:off x="3885775" y="-1222450"/>
              <a:ext cx="4586700" cy="649800"/>
            </a:xfrm>
            <a:prstGeom prst="rect">
              <a:avLst/>
            </a:prstGeom>
            <a:solidFill>
              <a:srgbClr val="FDB5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4" name="Google Shape;74;p32"/>
          <p:cNvSpPr txBox="1"/>
          <p:nvPr/>
        </p:nvSpPr>
        <p:spPr>
          <a:xfrm>
            <a:off x="5363900" y="33963"/>
            <a:ext cx="3424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DIVISION OF STUDENT AFFAIRS</a:t>
            </a:r>
            <a:endParaRPr b="1" i="0" sz="16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5" name="Google Shape;75;p32"/>
          <p:cNvSpPr txBox="1"/>
          <p:nvPr/>
        </p:nvSpPr>
        <p:spPr>
          <a:xfrm>
            <a:off x="5363900" y="293913"/>
            <a:ext cx="31314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en" sz="1100" u="none" cap="none" strike="noStrike">
                <a:solidFill>
                  <a:srgbClr val="222222"/>
                </a:solidFill>
                <a:latin typeface="Inter Medium"/>
                <a:ea typeface="Inter Medium"/>
                <a:cs typeface="Inter Medium"/>
                <a:sym typeface="Inter Medium"/>
              </a:rPr>
              <a:t>Unlocking Potential. Transforming Lives.</a:t>
            </a:r>
            <a:endParaRPr b="0" i="1" sz="1800" u="none" cap="none" strike="noStrike">
              <a:solidFill>
                <a:schemeClr val="dk2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3"/>
          <p:cNvSpPr txBox="1"/>
          <p:nvPr>
            <p:ph type="title"/>
          </p:nvPr>
        </p:nvSpPr>
        <p:spPr>
          <a:xfrm>
            <a:off x="311700" y="6497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Inter Medium"/>
              <a:buNone/>
              <a:defRPr>
                <a:latin typeface="Inter Medium"/>
                <a:ea typeface="Inter Medium"/>
                <a:cs typeface="Inter Medium"/>
                <a:sym typeface="Inter Medium"/>
              </a:defRPr>
            </a:lvl9pPr>
          </a:lstStyle>
          <a:p/>
        </p:txBody>
      </p:sp>
      <p:sp>
        <p:nvSpPr>
          <p:cNvPr id="78" name="Google Shape;78;p33"/>
          <p:cNvSpPr txBox="1"/>
          <p:nvPr>
            <p:ph idx="1" type="body"/>
          </p:nvPr>
        </p:nvSpPr>
        <p:spPr>
          <a:xfrm>
            <a:off x="311700" y="1152475"/>
            <a:ext cx="3999900" cy="38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●"/>
              <a:defRPr sz="1400">
                <a:latin typeface="Inter"/>
                <a:ea typeface="Inter"/>
                <a:cs typeface="Inter"/>
                <a:sym typeface="Inter"/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Inter"/>
              <a:buChar char="○"/>
              <a:defRPr sz="1200">
                <a:latin typeface="Inter"/>
                <a:ea typeface="Inter"/>
                <a:cs typeface="Inter"/>
                <a:sym typeface="Inter"/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Inter"/>
              <a:buChar char="■"/>
              <a:defRPr sz="1200">
                <a:latin typeface="Inter"/>
                <a:ea typeface="Inter"/>
                <a:cs typeface="Inter"/>
                <a:sym typeface="Inter"/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Inter"/>
              <a:buChar char="●"/>
              <a:defRPr sz="1200">
                <a:latin typeface="Inter"/>
                <a:ea typeface="Inter"/>
                <a:cs typeface="Inter"/>
                <a:sym typeface="Inter"/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Inter"/>
              <a:buChar char="○"/>
              <a:defRPr sz="1200">
                <a:latin typeface="Inter"/>
                <a:ea typeface="Inter"/>
                <a:cs typeface="Inter"/>
                <a:sym typeface="Inter"/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Inter"/>
              <a:buChar char="■"/>
              <a:defRPr sz="1200">
                <a:latin typeface="Inter"/>
                <a:ea typeface="Inter"/>
                <a:cs typeface="Inter"/>
                <a:sym typeface="Inter"/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Inter"/>
              <a:buChar char="●"/>
              <a:defRPr sz="1200">
                <a:latin typeface="Inter"/>
                <a:ea typeface="Inter"/>
                <a:cs typeface="Inter"/>
                <a:sym typeface="Inter"/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Inter"/>
              <a:buChar char="○"/>
              <a:defRPr sz="1200">
                <a:latin typeface="Inter"/>
                <a:ea typeface="Inter"/>
                <a:cs typeface="Inter"/>
                <a:sym typeface="Inter"/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Inter"/>
              <a:buChar char="■"/>
              <a:defRPr sz="12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79" name="Google Shape;79;p33"/>
          <p:cNvSpPr txBox="1"/>
          <p:nvPr>
            <p:ph idx="2" type="body"/>
          </p:nvPr>
        </p:nvSpPr>
        <p:spPr>
          <a:xfrm>
            <a:off x="4832400" y="1152475"/>
            <a:ext cx="3999900" cy="38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●"/>
              <a:defRPr sz="1400">
                <a:latin typeface="Inter"/>
                <a:ea typeface="Inter"/>
                <a:cs typeface="Inter"/>
                <a:sym typeface="Inter"/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Inter"/>
              <a:buChar char="○"/>
              <a:defRPr sz="1200">
                <a:latin typeface="Inter"/>
                <a:ea typeface="Inter"/>
                <a:cs typeface="Inter"/>
                <a:sym typeface="Inter"/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Inter"/>
              <a:buChar char="■"/>
              <a:defRPr sz="1200">
                <a:latin typeface="Inter"/>
                <a:ea typeface="Inter"/>
                <a:cs typeface="Inter"/>
                <a:sym typeface="Inter"/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Inter"/>
              <a:buChar char="●"/>
              <a:defRPr sz="1200">
                <a:latin typeface="Inter"/>
                <a:ea typeface="Inter"/>
                <a:cs typeface="Inter"/>
                <a:sym typeface="Inter"/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Inter"/>
              <a:buChar char="○"/>
              <a:defRPr sz="1200">
                <a:latin typeface="Inter"/>
                <a:ea typeface="Inter"/>
                <a:cs typeface="Inter"/>
                <a:sym typeface="Inter"/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Inter"/>
              <a:buChar char="■"/>
              <a:defRPr sz="1200">
                <a:latin typeface="Inter"/>
                <a:ea typeface="Inter"/>
                <a:cs typeface="Inter"/>
                <a:sym typeface="Inter"/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Inter"/>
              <a:buChar char="●"/>
              <a:defRPr sz="1200">
                <a:latin typeface="Inter"/>
                <a:ea typeface="Inter"/>
                <a:cs typeface="Inter"/>
                <a:sym typeface="Inter"/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Inter"/>
              <a:buChar char="○"/>
              <a:defRPr sz="1200">
                <a:latin typeface="Inter"/>
                <a:ea typeface="Inter"/>
                <a:cs typeface="Inter"/>
                <a:sym typeface="Inter"/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Inter"/>
              <a:buChar char="■"/>
              <a:defRPr sz="1200"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pic>
        <p:nvPicPr>
          <p:cNvPr id="80" name="Google Shape;80;p33"/>
          <p:cNvPicPr preferRelativeResize="0"/>
          <p:nvPr/>
        </p:nvPicPr>
        <p:blipFill rotWithShape="1">
          <a:blip r:embed="rId2">
            <a:alphaModFix/>
          </a:blip>
          <a:srcRect b="0" l="12040" r="0" t="0"/>
          <a:stretch/>
        </p:blipFill>
        <p:spPr>
          <a:xfrm>
            <a:off x="0" y="0"/>
            <a:ext cx="9144000" cy="64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104473"/>
            <a:ext cx="1913424" cy="4408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2" name="Google Shape;82;p33"/>
          <p:cNvGrpSpPr/>
          <p:nvPr/>
        </p:nvGrpSpPr>
        <p:grpSpPr>
          <a:xfrm>
            <a:off x="3625900" y="-25"/>
            <a:ext cx="5518100" cy="649800"/>
            <a:chOff x="2954375" y="-1222450"/>
            <a:chExt cx="5518100" cy="649800"/>
          </a:xfrm>
        </p:grpSpPr>
        <p:sp>
          <p:nvSpPr>
            <p:cNvPr id="83" name="Google Shape;83;p33"/>
            <p:cNvSpPr/>
            <p:nvPr/>
          </p:nvSpPr>
          <p:spPr>
            <a:xfrm>
              <a:off x="2954375" y="-1222450"/>
              <a:ext cx="1443125" cy="649750"/>
            </a:xfrm>
            <a:prstGeom prst="flowChartInputOutput">
              <a:avLst/>
            </a:prstGeom>
            <a:solidFill>
              <a:srgbClr val="FDB5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33"/>
            <p:cNvSpPr/>
            <p:nvPr/>
          </p:nvSpPr>
          <p:spPr>
            <a:xfrm>
              <a:off x="3885775" y="-1222450"/>
              <a:ext cx="4586700" cy="649800"/>
            </a:xfrm>
            <a:prstGeom prst="rect">
              <a:avLst/>
            </a:prstGeom>
            <a:solidFill>
              <a:srgbClr val="FDB5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5" name="Google Shape;85;p33"/>
          <p:cNvSpPr txBox="1"/>
          <p:nvPr/>
        </p:nvSpPr>
        <p:spPr>
          <a:xfrm>
            <a:off x="5363900" y="33963"/>
            <a:ext cx="3424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DIVISION OF STUDENT AFFAIRS</a:t>
            </a:r>
            <a:endParaRPr b="1" i="0" sz="16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6" name="Google Shape;86;p33"/>
          <p:cNvSpPr txBox="1"/>
          <p:nvPr/>
        </p:nvSpPr>
        <p:spPr>
          <a:xfrm>
            <a:off x="5363900" y="293913"/>
            <a:ext cx="31314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en" sz="1100" u="none" cap="none" strike="noStrike">
                <a:solidFill>
                  <a:srgbClr val="222222"/>
                </a:solidFill>
                <a:latin typeface="Inter Medium"/>
                <a:ea typeface="Inter Medium"/>
                <a:cs typeface="Inter Medium"/>
                <a:sym typeface="Inter Medium"/>
              </a:rPr>
              <a:t>Unlocking Potential. Transforming Lives.</a:t>
            </a:r>
            <a:endParaRPr b="0" i="1" sz="1800" u="none" cap="none" strike="noStrike">
              <a:solidFill>
                <a:schemeClr val="dk2"/>
              </a:solidFill>
              <a:latin typeface="Inter Medium"/>
              <a:ea typeface="Inter Medium"/>
              <a:cs typeface="Inter Medium"/>
              <a:sym typeface="Inter Medium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4"/>
          <p:cNvSpPr txBox="1"/>
          <p:nvPr>
            <p:ph hasCustomPrompt="1" type="title"/>
          </p:nvPr>
        </p:nvSpPr>
        <p:spPr>
          <a:xfrm>
            <a:off x="311700" y="1699000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Inter Medium"/>
              <a:buNone/>
              <a:defRPr sz="12000"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pic>
        <p:nvPicPr>
          <p:cNvPr id="89" name="Google Shape;89;p34"/>
          <p:cNvPicPr preferRelativeResize="0"/>
          <p:nvPr/>
        </p:nvPicPr>
        <p:blipFill rotWithShape="1">
          <a:blip r:embed="rId2">
            <a:alphaModFix/>
          </a:blip>
          <a:srcRect b="0" l="12040" r="0" t="0"/>
          <a:stretch/>
        </p:blipFill>
        <p:spPr>
          <a:xfrm>
            <a:off x="0" y="0"/>
            <a:ext cx="9144000" cy="64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104473"/>
            <a:ext cx="1913424" cy="4408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1" name="Google Shape;91;p34"/>
          <p:cNvGrpSpPr/>
          <p:nvPr/>
        </p:nvGrpSpPr>
        <p:grpSpPr>
          <a:xfrm>
            <a:off x="3625900" y="-25"/>
            <a:ext cx="5518100" cy="649800"/>
            <a:chOff x="2954375" y="-1222450"/>
            <a:chExt cx="5518100" cy="649800"/>
          </a:xfrm>
        </p:grpSpPr>
        <p:sp>
          <p:nvSpPr>
            <p:cNvPr id="92" name="Google Shape;92;p34"/>
            <p:cNvSpPr/>
            <p:nvPr/>
          </p:nvSpPr>
          <p:spPr>
            <a:xfrm>
              <a:off x="2954375" y="-1222450"/>
              <a:ext cx="1443125" cy="649750"/>
            </a:xfrm>
            <a:prstGeom prst="flowChartInputOutput">
              <a:avLst/>
            </a:prstGeom>
            <a:solidFill>
              <a:srgbClr val="FDB5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34"/>
            <p:cNvSpPr/>
            <p:nvPr/>
          </p:nvSpPr>
          <p:spPr>
            <a:xfrm>
              <a:off x="3885775" y="-1222450"/>
              <a:ext cx="4586700" cy="649800"/>
            </a:xfrm>
            <a:prstGeom prst="rect">
              <a:avLst/>
            </a:prstGeom>
            <a:solidFill>
              <a:srgbClr val="FDB5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4" name="Google Shape;94;p34"/>
          <p:cNvGrpSpPr/>
          <p:nvPr/>
        </p:nvGrpSpPr>
        <p:grpSpPr>
          <a:xfrm>
            <a:off x="5371425" y="33950"/>
            <a:ext cx="3424500" cy="581850"/>
            <a:chOff x="5371425" y="33950"/>
            <a:chExt cx="3424500" cy="581850"/>
          </a:xfrm>
        </p:grpSpPr>
        <p:sp>
          <p:nvSpPr>
            <p:cNvPr id="95" name="Google Shape;95;p34"/>
            <p:cNvSpPr txBox="1"/>
            <p:nvPr/>
          </p:nvSpPr>
          <p:spPr>
            <a:xfrm>
              <a:off x="5371425" y="33950"/>
              <a:ext cx="34245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" sz="1600" u="none" cap="none" strike="noStrike">
                  <a:solidFill>
                    <a:schemeClr val="dk1"/>
                  </a:solidFill>
                  <a:latin typeface="Inter"/>
                  <a:ea typeface="Inter"/>
                  <a:cs typeface="Inter"/>
                  <a:sym typeface="Inter"/>
                </a:rPr>
                <a:t>DIVISION OF STUDENT AFFAIRS</a:t>
              </a:r>
              <a:endParaRPr b="1" i="0" sz="16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96" name="Google Shape;96;p34"/>
            <p:cNvSpPr txBox="1"/>
            <p:nvPr/>
          </p:nvSpPr>
          <p:spPr>
            <a:xfrm>
              <a:off x="5371425" y="293900"/>
              <a:ext cx="3131400" cy="32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1" lang="en" sz="1100" u="none" cap="none" strike="noStrike">
                  <a:solidFill>
                    <a:srgbClr val="222222"/>
                  </a:solidFill>
                  <a:latin typeface="Inter Medium"/>
                  <a:ea typeface="Inter Medium"/>
                  <a:cs typeface="Inter Medium"/>
                  <a:sym typeface="Inter Medium"/>
                </a:rPr>
                <a:t>Unlocking Potential. Transforming Lives.</a:t>
              </a:r>
              <a:endParaRPr b="0" i="1" sz="1800" u="none" cap="none" strike="noStrike">
                <a:solidFill>
                  <a:schemeClr val="dk2"/>
                </a:solidFill>
                <a:latin typeface="Inter Medium"/>
                <a:ea typeface="Inter Medium"/>
                <a:cs typeface="Inter Medium"/>
                <a:sym typeface="Inter Medium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/>
          <p:nvPr>
            <p:ph type="title"/>
          </p:nvPr>
        </p:nvSpPr>
        <p:spPr>
          <a:xfrm>
            <a:off x="311700" y="6497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 Medium"/>
              <a:buNone/>
              <a:defRPr b="0" i="0" sz="2800" u="none" cap="none" strike="noStrike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5"/>
          <p:cNvSpPr txBox="1"/>
          <p:nvPr>
            <p:ph idx="1" type="body"/>
          </p:nvPr>
        </p:nvSpPr>
        <p:spPr>
          <a:xfrm>
            <a:off x="311700" y="12224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Inter"/>
              <a:buChar char="●"/>
              <a:defRPr b="0" i="0" sz="1800" u="none" cap="none" strike="noStrik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 b="0" i="0" sz="1400" u="none" cap="none" strike="noStrik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■"/>
              <a:defRPr b="0" i="0" sz="1400" u="none" cap="none" strike="noStrik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●"/>
              <a:defRPr b="0" i="0" sz="1400" u="none" cap="none" strike="noStrik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 b="0" i="0" sz="1400" u="none" cap="none" strike="noStrik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■"/>
              <a:defRPr b="0" i="0" sz="1400" u="none" cap="none" strike="noStrik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●"/>
              <a:defRPr b="0" i="0" sz="1400" u="none" cap="none" strike="noStrik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Inter"/>
              <a:buChar char="○"/>
              <a:defRPr b="0" i="0" sz="1400" u="none" cap="none" strike="noStrik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Inter"/>
              <a:buChar char="■"/>
              <a:defRPr b="0" i="0" sz="1400" u="none" cap="none" strike="noStrike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hyperlink" Target="http://menti.com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12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"/>
          <p:cNvSpPr txBox="1"/>
          <p:nvPr>
            <p:ph type="title"/>
          </p:nvPr>
        </p:nvSpPr>
        <p:spPr>
          <a:xfrm>
            <a:off x="4189050" y="2147975"/>
            <a:ext cx="4480800" cy="5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I Am, We Are, I Will</a:t>
            </a:r>
            <a:endParaRPr/>
          </a:p>
        </p:txBody>
      </p:sp>
      <p:sp>
        <p:nvSpPr>
          <p:cNvPr id="112" name="Google Shape;112;p1"/>
          <p:cNvSpPr txBox="1"/>
          <p:nvPr>
            <p:ph idx="1" type="subTitle"/>
          </p:nvPr>
        </p:nvSpPr>
        <p:spPr>
          <a:xfrm>
            <a:off x="4189050" y="2692175"/>
            <a:ext cx="4480800" cy="1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/>
              <a:t>Orientation 2025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/>
          <p:nvPr/>
        </p:nvSpPr>
        <p:spPr>
          <a:xfrm>
            <a:off x="2183400" y="1984425"/>
            <a:ext cx="4777200" cy="158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" sz="32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WE ARE  ______________</a:t>
            </a:r>
            <a:endParaRPr b="1" i="0" sz="32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57" name="Google Shape;257;p22"/>
          <p:cNvSpPr txBox="1"/>
          <p:nvPr/>
        </p:nvSpPr>
        <p:spPr>
          <a:xfrm>
            <a:off x="994980" y="1646550"/>
            <a:ext cx="16290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A57C2C"/>
                </a:solidFill>
                <a:latin typeface="Inter"/>
                <a:ea typeface="Inter"/>
                <a:cs typeface="Inter"/>
                <a:sym typeface="Inter"/>
              </a:rPr>
              <a:t>encouraging</a:t>
            </a:r>
            <a:endParaRPr b="0" i="0" sz="1800" u="none" cap="none" strike="noStrike">
              <a:solidFill>
                <a:srgbClr val="A57C2C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58" name="Google Shape;258;p22"/>
          <p:cNvSpPr txBox="1"/>
          <p:nvPr/>
        </p:nvSpPr>
        <p:spPr>
          <a:xfrm>
            <a:off x="6567279" y="1858575"/>
            <a:ext cx="15645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A57C2C"/>
                </a:solidFill>
                <a:latin typeface="Inter"/>
                <a:ea typeface="Inter"/>
                <a:cs typeface="Inter"/>
                <a:sym typeface="Inter"/>
              </a:rPr>
              <a:t>accepting</a:t>
            </a:r>
            <a:endParaRPr b="0" i="0" sz="1800" u="none" cap="none" strike="noStrike">
              <a:solidFill>
                <a:srgbClr val="A57C2C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59" name="Google Shape;259;p22"/>
          <p:cNvSpPr txBox="1"/>
          <p:nvPr/>
        </p:nvSpPr>
        <p:spPr>
          <a:xfrm>
            <a:off x="2314179" y="3889475"/>
            <a:ext cx="15645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A57C2C"/>
                </a:solidFill>
                <a:latin typeface="Inter"/>
                <a:ea typeface="Inter"/>
                <a:cs typeface="Inter"/>
                <a:sym typeface="Inter"/>
              </a:rPr>
              <a:t>welcoming</a:t>
            </a:r>
            <a:endParaRPr b="0" i="0" sz="1800" u="none" cap="none" strike="noStrike">
              <a:solidFill>
                <a:srgbClr val="A57C2C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60" name="Google Shape;260;p22"/>
          <p:cNvSpPr txBox="1"/>
          <p:nvPr/>
        </p:nvSpPr>
        <p:spPr>
          <a:xfrm>
            <a:off x="3789754" y="1075050"/>
            <a:ext cx="15645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A57C2C"/>
                </a:solidFill>
                <a:latin typeface="Inter"/>
                <a:ea typeface="Inter"/>
                <a:cs typeface="Inter"/>
                <a:sym typeface="Inter"/>
              </a:rPr>
              <a:t>supportive</a:t>
            </a:r>
            <a:endParaRPr b="0" i="0" sz="1800" u="none" cap="none" strike="noStrike">
              <a:solidFill>
                <a:srgbClr val="A57C2C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61" name="Google Shape;261;p22"/>
          <p:cNvSpPr txBox="1"/>
          <p:nvPr/>
        </p:nvSpPr>
        <p:spPr>
          <a:xfrm>
            <a:off x="6044279" y="3566925"/>
            <a:ext cx="15645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A57C2C"/>
                </a:solidFill>
                <a:latin typeface="Inter"/>
                <a:ea typeface="Inter"/>
                <a:cs typeface="Inter"/>
                <a:sym typeface="Inter"/>
              </a:rPr>
              <a:t>affirming</a:t>
            </a:r>
            <a:endParaRPr b="0" i="0" sz="1800" u="none" cap="none" strike="noStrike">
              <a:solidFill>
                <a:srgbClr val="A57C2C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62" name="Google Shape;262;p22"/>
          <p:cNvSpPr txBox="1"/>
          <p:nvPr/>
        </p:nvSpPr>
        <p:spPr>
          <a:xfrm>
            <a:off x="370604" y="3108050"/>
            <a:ext cx="15645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A57C2C"/>
                </a:solidFill>
                <a:latin typeface="Inter"/>
                <a:ea typeface="Inter"/>
                <a:cs typeface="Inter"/>
                <a:sym typeface="Inter"/>
              </a:rPr>
              <a:t>friendly</a:t>
            </a:r>
            <a:endParaRPr b="0" i="0" sz="1800" u="none" cap="none" strike="noStrike">
              <a:solidFill>
                <a:srgbClr val="A57C2C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63" name="Google Shape;263;p22"/>
          <p:cNvSpPr txBox="1"/>
          <p:nvPr/>
        </p:nvSpPr>
        <p:spPr>
          <a:xfrm>
            <a:off x="4615424" y="4499675"/>
            <a:ext cx="20115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A57C2C"/>
                </a:solidFill>
                <a:latin typeface="Inter"/>
                <a:ea typeface="Inter"/>
                <a:cs typeface="Inter"/>
                <a:sym typeface="Inter"/>
              </a:rPr>
              <a:t>communicative</a:t>
            </a:r>
            <a:endParaRPr b="0" i="0" sz="1800" u="none" cap="none" strike="noStrike">
              <a:solidFill>
                <a:srgbClr val="A57C2C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64" name="Google Shape;264;p22"/>
          <p:cNvSpPr txBox="1"/>
          <p:nvPr/>
        </p:nvSpPr>
        <p:spPr>
          <a:xfrm>
            <a:off x="7165729" y="4385075"/>
            <a:ext cx="15645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A57C2C"/>
                </a:solidFill>
                <a:latin typeface="Inter"/>
                <a:ea typeface="Inter"/>
                <a:cs typeface="Inter"/>
                <a:sym typeface="Inter"/>
              </a:rPr>
              <a:t>empathetic</a:t>
            </a:r>
            <a:endParaRPr b="0" i="0" sz="1800" u="none" cap="none" strike="noStrike">
              <a:solidFill>
                <a:srgbClr val="A57C2C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65" name="Google Shape;265;p22"/>
          <p:cNvSpPr txBox="1"/>
          <p:nvPr/>
        </p:nvSpPr>
        <p:spPr>
          <a:xfrm>
            <a:off x="658079" y="4345500"/>
            <a:ext cx="15645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A57C2C"/>
                </a:solidFill>
                <a:latin typeface="Inter"/>
                <a:ea typeface="Inter"/>
                <a:cs typeface="Inter"/>
                <a:sym typeface="Inter"/>
              </a:rPr>
              <a:t>curious</a:t>
            </a:r>
            <a:endParaRPr b="0" i="0" sz="1800" u="none" cap="none" strike="noStrike">
              <a:solidFill>
                <a:srgbClr val="A57C2C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66" name="Google Shape;266;p22"/>
          <p:cNvSpPr txBox="1"/>
          <p:nvPr/>
        </p:nvSpPr>
        <p:spPr>
          <a:xfrm>
            <a:off x="6044279" y="974825"/>
            <a:ext cx="15645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A57C2C"/>
                </a:solidFill>
                <a:latin typeface="Inter"/>
                <a:ea typeface="Inter"/>
                <a:cs typeface="Inter"/>
                <a:sym typeface="Inter"/>
              </a:rPr>
              <a:t>authentic</a:t>
            </a:r>
            <a:endParaRPr b="0" i="0" sz="1800" u="none" cap="none" strike="noStrike">
              <a:solidFill>
                <a:srgbClr val="A57C2C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67" name="Google Shape;267;p22"/>
          <p:cNvSpPr txBox="1"/>
          <p:nvPr/>
        </p:nvSpPr>
        <p:spPr>
          <a:xfrm>
            <a:off x="2129763" y="1105700"/>
            <a:ext cx="11712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7176"/>
                </a:solidFill>
                <a:latin typeface="Inter"/>
                <a:ea typeface="Inter"/>
                <a:cs typeface="Inter"/>
                <a:sym typeface="Inter"/>
              </a:rPr>
              <a:t>patient</a:t>
            </a:r>
            <a:endParaRPr b="0" i="0" sz="1800" u="none" cap="none" strike="noStrike">
              <a:solidFill>
                <a:srgbClr val="00717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68" name="Google Shape;268;p22"/>
          <p:cNvSpPr txBox="1"/>
          <p:nvPr/>
        </p:nvSpPr>
        <p:spPr>
          <a:xfrm>
            <a:off x="4078663" y="3360225"/>
            <a:ext cx="11712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7176"/>
                </a:solidFill>
                <a:latin typeface="Inter"/>
                <a:ea typeface="Inter"/>
                <a:cs typeface="Inter"/>
                <a:sym typeface="Inter"/>
              </a:rPr>
              <a:t>reliable</a:t>
            </a:r>
            <a:endParaRPr b="0" i="0" sz="1800" u="none" cap="none" strike="noStrike">
              <a:solidFill>
                <a:srgbClr val="00717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69" name="Google Shape;269;p22"/>
          <p:cNvSpPr txBox="1"/>
          <p:nvPr/>
        </p:nvSpPr>
        <p:spPr>
          <a:xfrm>
            <a:off x="2534475" y="4444400"/>
            <a:ext cx="13845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7176"/>
                </a:solidFill>
                <a:latin typeface="Inter"/>
                <a:ea typeface="Inter"/>
                <a:cs typeface="Inter"/>
                <a:sym typeface="Inter"/>
              </a:rPr>
              <a:t>energetic</a:t>
            </a:r>
            <a:endParaRPr b="0" i="0" sz="1800" u="none" cap="none" strike="noStrike">
              <a:solidFill>
                <a:srgbClr val="00717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70" name="Google Shape;270;p22"/>
          <p:cNvSpPr txBox="1"/>
          <p:nvPr/>
        </p:nvSpPr>
        <p:spPr>
          <a:xfrm>
            <a:off x="4256425" y="1771600"/>
            <a:ext cx="17880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7176"/>
                </a:solidFill>
                <a:latin typeface="Inter"/>
                <a:ea typeface="Inter"/>
                <a:cs typeface="Inter"/>
                <a:sym typeface="Inter"/>
              </a:rPr>
              <a:t>determined</a:t>
            </a:r>
            <a:endParaRPr b="0" i="0" sz="1800" u="none" cap="none" strike="noStrike">
              <a:solidFill>
                <a:srgbClr val="00717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71" name="Google Shape;271;p22"/>
          <p:cNvSpPr txBox="1"/>
          <p:nvPr/>
        </p:nvSpPr>
        <p:spPr>
          <a:xfrm>
            <a:off x="7317163" y="2812450"/>
            <a:ext cx="11712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7176"/>
                </a:solidFill>
                <a:latin typeface="Inter"/>
                <a:ea typeface="Inter"/>
                <a:cs typeface="Inter"/>
                <a:sym typeface="Inter"/>
              </a:rPr>
              <a:t>focused</a:t>
            </a:r>
            <a:endParaRPr b="0" i="0" sz="1800" u="none" cap="none" strike="noStrike">
              <a:solidFill>
                <a:srgbClr val="00717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72" name="Google Shape;272;p22"/>
          <p:cNvSpPr txBox="1"/>
          <p:nvPr/>
        </p:nvSpPr>
        <p:spPr>
          <a:xfrm>
            <a:off x="440138" y="2377300"/>
            <a:ext cx="11712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7176"/>
                </a:solidFill>
                <a:latin typeface="Inter"/>
                <a:ea typeface="Inter"/>
                <a:cs typeface="Inter"/>
                <a:sym typeface="Inter"/>
              </a:rPr>
              <a:t>proud</a:t>
            </a:r>
            <a:endParaRPr b="0" i="0" sz="1800" u="none" cap="none" strike="noStrike">
              <a:solidFill>
                <a:srgbClr val="00717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73" name="Google Shape;273;p22"/>
          <p:cNvSpPr txBox="1"/>
          <p:nvPr/>
        </p:nvSpPr>
        <p:spPr>
          <a:xfrm>
            <a:off x="249638" y="3662750"/>
            <a:ext cx="11712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7176"/>
                </a:solidFill>
                <a:latin typeface="Inter"/>
                <a:ea typeface="Inter"/>
                <a:cs typeface="Inter"/>
                <a:sym typeface="Inter"/>
              </a:rPr>
              <a:t>smart</a:t>
            </a:r>
            <a:endParaRPr b="0" i="0" sz="1800" u="none" cap="none" strike="noStrike">
              <a:solidFill>
                <a:srgbClr val="00717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74" name="Google Shape;274;p22"/>
          <p:cNvSpPr txBox="1"/>
          <p:nvPr/>
        </p:nvSpPr>
        <p:spPr>
          <a:xfrm>
            <a:off x="4999813" y="3980688"/>
            <a:ext cx="11712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7176"/>
                </a:solidFill>
                <a:latin typeface="Inter"/>
                <a:ea typeface="Inter"/>
                <a:cs typeface="Inter"/>
                <a:sym typeface="Inter"/>
              </a:rPr>
              <a:t>chill</a:t>
            </a:r>
            <a:endParaRPr b="0" i="0" sz="1800" u="none" cap="none" strike="noStrike">
              <a:solidFill>
                <a:srgbClr val="00717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75" name="Google Shape;275;p22"/>
          <p:cNvSpPr txBox="1"/>
          <p:nvPr/>
        </p:nvSpPr>
        <p:spPr>
          <a:xfrm>
            <a:off x="7712263" y="1276000"/>
            <a:ext cx="11712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7176"/>
                </a:solidFill>
                <a:latin typeface="Inter"/>
                <a:ea typeface="Inter"/>
                <a:cs typeface="Inter"/>
                <a:sym typeface="Inter"/>
              </a:rPr>
              <a:t>vibrant</a:t>
            </a:r>
            <a:endParaRPr b="0" i="0" sz="1800" u="none" cap="none" strike="noStrike">
              <a:solidFill>
                <a:srgbClr val="00717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76" name="Google Shape;276;p22"/>
          <p:cNvSpPr txBox="1"/>
          <p:nvPr/>
        </p:nvSpPr>
        <p:spPr>
          <a:xfrm>
            <a:off x="469788" y="915800"/>
            <a:ext cx="11712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7176"/>
                </a:solidFill>
                <a:latin typeface="Inter"/>
                <a:ea typeface="Inter"/>
                <a:cs typeface="Inter"/>
                <a:sym typeface="Inter"/>
              </a:rPr>
              <a:t>dynamic</a:t>
            </a:r>
            <a:endParaRPr b="0" i="0" sz="1800" u="none" cap="none" strike="noStrike">
              <a:solidFill>
                <a:srgbClr val="007176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36572f11f4_0_2"/>
          <p:cNvSpPr txBox="1"/>
          <p:nvPr/>
        </p:nvSpPr>
        <p:spPr>
          <a:xfrm>
            <a:off x="2331425" y="785500"/>
            <a:ext cx="47772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" sz="32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WE ARE  ______________</a:t>
            </a:r>
            <a:endParaRPr b="1" i="0" sz="32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82" name="Google Shape;282;g336572f11f4_0_2"/>
          <p:cNvSpPr txBox="1"/>
          <p:nvPr/>
        </p:nvSpPr>
        <p:spPr>
          <a:xfrm>
            <a:off x="370925" y="1804700"/>
            <a:ext cx="38082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i="1" lang="en" sz="1900">
                <a:solidFill>
                  <a:schemeClr val="dk1"/>
                </a:solidFill>
              </a:rPr>
              <a:t>What do you want to be true about our community? </a:t>
            </a:r>
            <a:endParaRPr b="1" i="1" sz="1900">
              <a:solidFill>
                <a:schemeClr val="dk1"/>
              </a:solidFill>
            </a:endParaRPr>
          </a:p>
        </p:txBody>
      </p:sp>
      <p:sp>
        <p:nvSpPr>
          <p:cNvPr id="283" name="Google Shape;283;g336572f11f4_0_2"/>
          <p:cNvSpPr txBox="1"/>
          <p:nvPr/>
        </p:nvSpPr>
        <p:spPr>
          <a:xfrm>
            <a:off x="5168050" y="1804700"/>
            <a:ext cx="35031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i="1" lang="en" sz="1900">
                <a:solidFill>
                  <a:schemeClr val="dk1"/>
                </a:solidFill>
              </a:rPr>
              <a:t>What are we going to be together?</a:t>
            </a:r>
            <a:endParaRPr b="1" i="1" sz="1900">
              <a:solidFill>
                <a:schemeClr val="dk1"/>
              </a:solidFill>
            </a:endParaRPr>
          </a:p>
        </p:txBody>
      </p:sp>
      <p:pic>
        <p:nvPicPr>
          <p:cNvPr id="284" name="Google Shape;284;g336572f11f4_0_2"/>
          <p:cNvPicPr preferRelativeResize="0"/>
          <p:nvPr/>
        </p:nvPicPr>
        <p:blipFill rotWithShape="1">
          <a:blip r:embed="rId3">
            <a:alphaModFix/>
          </a:blip>
          <a:srcRect b="0" l="0" r="0" t="3456"/>
          <a:stretch/>
        </p:blipFill>
        <p:spPr>
          <a:xfrm>
            <a:off x="1194825" y="2775275"/>
            <a:ext cx="2160400" cy="214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g336572f11f4_0_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31300" y="2698500"/>
            <a:ext cx="2180392" cy="222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g336572f11f4_0_2"/>
          <p:cNvSpPr txBox="1"/>
          <p:nvPr/>
        </p:nvSpPr>
        <p:spPr>
          <a:xfrm>
            <a:off x="3497463" y="3966775"/>
            <a:ext cx="23916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Join @ </a:t>
            </a:r>
            <a:r>
              <a:rPr b="1" lang="en" sz="1600" u="sng">
                <a:solidFill>
                  <a:schemeClr val="hlink"/>
                </a:solidFill>
                <a:latin typeface="Inter"/>
                <a:ea typeface="Inter"/>
                <a:cs typeface="Inter"/>
                <a:sym typeface="Inter"/>
                <a:hlinkClick r:id="rId5"/>
              </a:rPr>
              <a:t>menti.com</a:t>
            </a:r>
            <a:r>
              <a:rPr b="1" lang="en" sz="1600">
                <a:solidFill>
                  <a:schemeClr val="dk2"/>
                </a:solidFill>
                <a:latin typeface="Inter"/>
                <a:ea typeface="Inter"/>
                <a:cs typeface="Inter"/>
                <a:sym typeface="Inter"/>
              </a:rPr>
              <a:t>| use code 8398 2032</a:t>
            </a:r>
            <a:endParaRPr b="1" sz="1600">
              <a:solidFill>
                <a:schemeClr val="dk2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3"/>
          <p:cNvSpPr txBox="1"/>
          <p:nvPr>
            <p:ph type="title"/>
          </p:nvPr>
        </p:nvSpPr>
        <p:spPr>
          <a:xfrm>
            <a:off x="265500" y="942775"/>
            <a:ext cx="4045200" cy="83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2300"/>
              <a:t>We each have a role to play in cultivating belonging.</a:t>
            </a:r>
            <a:endParaRPr sz="2300"/>
          </a:p>
        </p:txBody>
      </p:sp>
      <p:sp>
        <p:nvSpPr>
          <p:cNvPr id="292" name="Google Shape;292;p23"/>
          <p:cNvSpPr txBox="1"/>
          <p:nvPr>
            <p:ph idx="1" type="subTitle"/>
          </p:nvPr>
        </p:nvSpPr>
        <p:spPr>
          <a:xfrm>
            <a:off x="265500" y="1835300"/>
            <a:ext cx="4045200" cy="29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1650">
                <a:solidFill>
                  <a:schemeClr val="dk1"/>
                </a:solidFill>
              </a:rPr>
              <a:t>Inclusive excellence</a:t>
            </a:r>
            <a:r>
              <a:rPr b="1" lang="en" sz="1650">
                <a:solidFill>
                  <a:schemeClr val="dk1"/>
                </a:solidFill>
              </a:rPr>
              <a:t> </a:t>
            </a:r>
            <a:r>
              <a:rPr lang="en" sz="1650">
                <a:solidFill>
                  <a:schemeClr val="dk1"/>
                </a:solidFill>
              </a:rPr>
              <a:t>at UMBC can only happen when we all contribute. Contribute to belonging and inclusion by:</a:t>
            </a:r>
            <a:endParaRPr sz="16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50">
              <a:solidFill>
                <a:schemeClr val="dk1"/>
              </a:solidFill>
            </a:endParaRPr>
          </a:p>
          <a:p>
            <a:pPr indent="-3333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Char char="●"/>
            </a:pPr>
            <a:r>
              <a:rPr lang="en" sz="1650">
                <a:solidFill>
                  <a:schemeClr val="dk1"/>
                </a:solidFill>
              </a:rPr>
              <a:t>Seeking to understand yourself and others</a:t>
            </a:r>
            <a:endParaRPr sz="1650">
              <a:solidFill>
                <a:schemeClr val="dk1"/>
              </a:solidFill>
            </a:endParaRPr>
          </a:p>
          <a:p>
            <a:pPr indent="-3333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Char char="●"/>
            </a:pPr>
            <a:r>
              <a:rPr lang="en" sz="1650">
                <a:solidFill>
                  <a:schemeClr val="dk1"/>
                </a:solidFill>
              </a:rPr>
              <a:t>Being willing to be uncomfortable</a:t>
            </a:r>
            <a:endParaRPr sz="1650">
              <a:solidFill>
                <a:schemeClr val="dk1"/>
              </a:solidFill>
            </a:endParaRPr>
          </a:p>
          <a:p>
            <a:pPr indent="-3333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Char char="●"/>
            </a:pPr>
            <a:r>
              <a:rPr lang="en" sz="1650">
                <a:solidFill>
                  <a:schemeClr val="dk1"/>
                </a:solidFill>
              </a:rPr>
              <a:t>Engaging with curiosity</a:t>
            </a:r>
            <a:endParaRPr sz="1650">
              <a:solidFill>
                <a:schemeClr val="dk1"/>
              </a:solidFill>
            </a:endParaRPr>
          </a:p>
          <a:p>
            <a:pPr indent="-3333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50"/>
              <a:buChar char="●"/>
            </a:pPr>
            <a:r>
              <a:rPr lang="en" sz="1650">
                <a:solidFill>
                  <a:schemeClr val="dk1"/>
                </a:solidFill>
              </a:rPr>
              <a:t>Accepting shared responsibility for our community</a:t>
            </a:r>
            <a:endParaRPr sz="1650">
              <a:solidFill>
                <a:schemeClr val="dk1"/>
              </a:solidFill>
            </a:endParaRPr>
          </a:p>
        </p:txBody>
      </p:sp>
      <p:pic>
        <p:nvPicPr>
          <p:cNvPr id="293" name="Google Shape;293;p2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6946" r="14025" t="0"/>
          <a:stretch/>
        </p:blipFill>
        <p:spPr>
          <a:xfrm>
            <a:off x="4761800" y="942775"/>
            <a:ext cx="4045201" cy="388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4"/>
          <p:cNvSpPr/>
          <p:nvPr/>
        </p:nvSpPr>
        <p:spPr>
          <a:xfrm>
            <a:off x="6154100" y="1107175"/>
            <a:ext cx="2766000" cy="2675100"/>
          </a:xfrm>
          <a:prstGeom prst="rect">
            <a:avLst/>
          </a:prstGeom>
          <a:solidFill>
            <a:srgbClr val="BF9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99" name="Google Shape;299;p24"/>
          <p:cNvSpPr/>
          <p:nvPr/>
        </p:nvSpPr>
        <p:spPr>
          <a:xfrm>
            <a:off x="3235188" y="1107113"/>
            <a:ext cx="2704500" cy="26751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00" name="Google Shape;300;p24"/>
          <p:cNvSpPr/>
          <p:nvPr/>
        </p:nvSpPr>
        <p:spPr>
          <a:xfrm>
            <a:off x="136925" y="1107125"/>
            <a:ext cx="2853000" cy="2675100"/>
          </a:xfrm>
          <a:prstGeom prst="rect">
            <a:avLst/>
          </a:prstGeom>
          <a:solidFill>
            <a:srgbClr val="FDB51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301" name="Google Shape;30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80438" y="3965938"/>
            <a:ext cx="1983124" cy="84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24" title="99101186-1628-4698-9235-97f7429e2f86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9100" y="3892527"/>
            <a:ext cx="2328650" cy="99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24" title="UMBC-CFSJD-lockup-for-use-on-light-backgrounds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58833" y="3943213"/>
            <a:ext cx="3082819" cy="89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24" title="Black &amp; White Simple Coming Soon Instagram Post (Square) (1).png"/>
          <p:cNvPicPr preferRelativeResize="0"/>
          <p:nvPr/>
        </p:nvPicPr>
        <p:blipFill rotWithShape="1">
          <a:blip r:embed="rId6">
            <a:alphaModFix/>
          </a:blip>
          <a:srcRect b="12300" l="12475" r="12460" t="13909"/>
          <a:stretch/>
        </p:blipFill>
        <p:spPr>
          <a:xfrm>
            <a:off x="6287525" y="1216250"/>
            <a:ext cx="2499125" cy="2456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24" title="SEB.png"/>
          <p:cNvPicPr preferRelativeResize="0"/>
          <p:nvPr/>
        </p:nvPicPr>
        <p:blipFill rotWithShape="1">
          <a:blip r:embed="rId7">
            <a:alphaModFix/>
          </a:blip>
          <a:srcRect b="18120" l="8495" r="8295" t="17599"/>
          <a:stretch/>
        </p:blipFill>
        <p:spPr>
          <a:xfrm>
            <a:off x="313850" y="1238038"/>
            <a:ext cx="2499125" cy="2413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24" title="cdcl.png"/>
          <p:cNvPicPr preferRelativeResize="0"/>
          <p:nvPr/>
        </p:nvPicPr>
        <p:blipFill rotWithShape="1">
          <a:blip r:embed="rId8">
            <a:alphaModFix/>
          </a:blip>
          <a:srcRect b="18024" l="10528" r="9471" t="18037"/>
          <a:stretch/>
        </p:blipFill>
        <p:spPr>
          <a:xfrm>
            <a:off x="3364163" y="1238050"/>
            <a:ext cx="2415682" cy="241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"/>
          <p:cNvSpPr/>
          <p:nvPr/>
        </p:nvSpPr>
        <p:spPr>
          <a:xfrm>
            <a:off x="118375" y="1902000"/>
            <a:ext cx="9062700" cy="21462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18" name="Google Shape;118;p2"/>
          <p:cNvPicPr preferRelativeResize="0"/>
          <p:nvPr/>
        </p:nvPicPr>
        <p:blipFill rotWithShape="1">
          <a:blip r:embed="rId3">
            <a:alphaModFix/>
          </a:blip>
          <a:srcRect b="-8169" l="2810" r="-2810" t="8170"/>
          <a:stretch/>
        </p:blipFill>
        <p:spPr>
          <a:xfrm rot="-458758">
            <a:off x="-17947" y="1847415"/>
            <a:ext cx="9592770" cy="2356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5"/>
          <p:cNvSpPr txBox="1"/>
          <p:nvPr>
            <p:ph type="title"/>
          </p:nvPr>
        </p:nvSpPr>
        <p:spPr>
          <a:xfrm>
            <a:off x="4189050" y="2147975"/>
            <a:ext cx="4480800" cy="5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I Am, We Are, I Will</a:t>
            </a:r>
            <a:endParaRPr/>
          </a:p>
        </p:txBody>
      </p:sp>
      <p:sp>
        <p:nvSpPr>
          <p:cNvPr id="124" name="Google Shape;124;p15"/>
          <p:cNvSpPr txBox="1"/>
          <p:nvPr>
            <p:ph idx="1" type="subTitle"/>
          </p:nvPr>
        </p:nvSpPr>
        <p:spPr>
          <a:xfrm>
            <a:off x="4189050" y="2692175"/>
            <a:ext cx="4480800" cy="1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/>
              <a:t>Orientation 2025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6"/>
          <p:cNvSpPr txBox="1"/>
          <p:nvPr/>
        </p:nvSpPr>
        <p:spPr>
          <a:xfrm>
            <a:off x="2537850" y="2014163"/>
            <a:ext cx="4068300" cy="158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" sz="32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I  AM  ______________</a:t>
            </a:r>
            <a:endParaRPr b="1" i="0" sz="32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/>
          <p:nvPr/>
        </p:nvSpPr>
        <p:spPr>
          <a:xfrm>
            <a:off x="2537850" y="2014163"/>
            <a:ext cx="4068300" cy="158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" sz="32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I  AM  ______________</a:t>
            </a:r>
            <a:endParaRPr b="1" i="0" sz="32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5" name="Google Shape;135;p17"/>
          <p:cNvSpPr txBox="1"/>
          <p:nvPr/>
        </p:nvSpPr>
        <p:spPr>
          <a:xfrm>
            <a:off x="2180213" y="640225"/>
            <a:ext cx="11712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A57C2C"/>
                </a:solidFill>
                <a:latin typeface="Inter"/>
                <a:ea typeface="Inter"/>
                <a:cs typeface="Inter"/>
                <a:sym typeface="Inter"/>
              </a:rPr>
              <a:t>creative</a:t>
            </a:r>
            <a:endParaRPr b="0" i="0" sz="1800" u="none" cap="none" strike="noStrike">
              <a:solidFill>
                <a:srgbClr val="A57C2C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6" name="Google Shape;136;p17"/>
          <p:cNvSpPr txBox="1"/>
          <p:nvPr/>
        </p:nvSpPr>
        <p:spPr>
          <a:xfrm>
            <a:off x="922275" y="2571738"/>
            <a:ext cx="13794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A57C2C"/>
                </a:solidFill>
                <a:latin typeface="Inter"/>
                <a:ea typeface="Inter"/>
                <a:cs typeface="Inter"/>
                <a:sym typeface="Inter"/>
              </a:rPr>
              <a:t>inquisitive</a:t>
            </a:r>
            <a:endParaRPr b="0" i="0" sz="1800" u="none" cap="none" strike="noStrike">
              <a:solidFill>
                <a:srgbClr val="A57C2C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7" name="Google Shape;137;p17"/>
          <p:cNvSpPr txBox="1"/>
          <p:nvPr/>
        </p:nvSpPr>
        <p:spPr>
          <a:xfrm>
            <a:off x="7572200" y="2331550"/>
            <a:ext cx="13794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A57C2C"/>
                </a:solidFill>
                <a:latin typeface="Inter"/>
                <a:ea typeface="Inter"/>
                <a:cs typeface="Inter"/>
                <a:sym typeface="Inter"/>
              </a:rPr>
              <a:t>an athlete</a:t>
            </a:r>
            <a:endParaRPr b="0" i="0" sz="1800" u="none" cap="none" strike="noStrike">
              <a:solidFill>
                <a:srgbClr val="A57C2C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8" name="Google Shape;138;p17"/>
          <p:cNvSpPr txBox="1"/>
          <p:nvPr/>
        </p:nvSpPr>
        <p:spPr>
          <a:xfrm>
            <a:off x="5694200" y="3614325"/>
            <a:ext cx="13794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A57C2C"/>
                </a:solidFill>
                <a:latin typeface="Inter"/>
                <a:ea typeface="Inter"/>
                <a:cs typeface="Inter"/>
                <a:sym typeface="Inter"/>
              </a:rPr>
              <a:t>friendly</a:t>
            </a:r>
            <a:endParaRPr b="0" i="0" sz="1800" u="none" cap="none" strike="noStrike">
              <a:solidFill>
                <a:srgbClr val="A57C2C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9" name="Google Shape;139;p17"/>
          <p:cNvSpPr txBox="1"/>
          <p:nvPr/>
        </p:nvSpPr>
        <p:spPr>
          <a:xfrm>
            <a:off x="6339925" y="3191513"/>
            <a:ext cx="16062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A57C2C"/>
                </a:solidFill>
                <a:latin typeface="Inter"/>
                <a:ea typeface="Inter"/>
                <a:cs typeface="Inter"/>
                <a:sym typeface="Inter"/>
              </a:rPr>
              <a:t>playful</a:t>
            </a:r>
            <a:endParaRPr b="0" i="0" sz="1800" u="none" cap="none" strike="noStrike">
              <a:solidFill>
                <a:srgbClr val="A57C2C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40" name="Google Shape;140;p17"/>
          <p:cNvSpPr txBox="1"/>
          <p:nvPr/>
        </p:nvSpPr>
        <p:spPr>
          <a:xfrm>
            <a:off x="636775" y="3614313"/>
            <a:ext cx="13794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A57C2C"/>
                </a:solidFill>
                <a:latin typeface="Inter"/>
                <a:ea typeface="Inter"/>
                <a:cs typeface="Inter"/>
                <a:sym typeface="Inter"/>
              </a:rPr>
              <a:t>loving</a:t>
            </a:r>
            <a:endParaRPr b="0" i="0" sz="1800" u="none" cap="none" strike="noStrike">
              <a:solidFill>
                <a:srgbClr val="A57C2C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41" name="Google Shape;141;p17"/>
          <p:cNvSpPr txBox="1"/>
          <p:nvPr/>
        </p:nvSpPr>
        <p:spPr>
          <a:xfrm>
            <a:off x="1710031" y="4173650"/>
            <a:ext cx="16920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A57C2C"/>
                </a:solidFill>
                <a:latin typeface="Inter"/>
                <a:ea typeface="Inter"/>
                <a:cs typeface="Inter"/>
                <a:sym typeface="Inter"/>
              </a:rPr>
              <a:t>introspective</a:t>
            </a:r>
            <a:endParaRPr b="0" i="0" sz="1800" u="none" cap="none" strike="noStrike">
              <a:solidFill>
                <a:srgbClr val="A57C2C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42" name="Google Shape;142;p17"/>
          <p:cNvSpPr txBox="1"/>
          <p:nvPr/>
        </p:nvSpPr>
        <p:spPr>
          <a:xfrm>
            <a:off x="103800" y="1536025"/>
            <a:ext cx="13794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A57C2C"/>
                </a:solidFill>
                <a:latin typeface="Inter"/>
                <a:ea typeface="Inter"/>
                <a:cs typeface="Inter"/>
                <a:sym typeface="Inter"/>
              </a:rPr>
              <a:t>loyal</a:t>
            </a:r>
            <a:endParaRPr b="0" i="0" sz="1800" u="none" cap="none" strike="noStrike">
              <a:solidFill>
                <a:srgbClr val="A57C2C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43" name="Google Shape;143;p17"/>
          <p:cNvSpPr txBox="1"/>
          <p:nvPr/>
        </p:nvSpPr>
        <p:spPr>
          <a:xfrm>
            <a:off x="1778513" y="3217863"/>
            <a:ext cx="17304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A57C2C"/>
                </a:solidFill>
                <a:latin typeface="Inter"/>
                <a:ea typeface="Inter"/>
                <a:cs typeface="Inter"/>
                <a:sym typeface="Inter"/>
              </a:rPr>
              <a:t>hard-working</a:t>
            </a:r>
            <a:endParaRPr b="0" i="0" sz="1800" u="none" cap="none" strike="noStrike">
              <a:solidFill>
                <a:srgbClr val="A57C2C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44" name="Google Shape;144;p17"/>
          <p:cNvSpPr txBox="1"/>
          <p:nvPr/>
        </p:nvSpPr>
        <p:spPr>
          <a:xfrm>
            <a:off x="3617325" y="1964938"/>
            <a:ext cx="13794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A57C2C"/>
                </a:solidFill>
                <a:latin typeface="Inter"/>
                <a:ea typeface="Inter"/>
                <a:cs typeface="Inter"/>
                <a:sym typeface="Inter"/>
              </a:rPr>
              <a:t>a gamer</a:t>
            </a:r>
            <a:endParaRPr b="0" i="0" sz="1800" u="none" cap="none" strike="noStrike">
              <a:solidFill>
                <a:srgbClr val="A57C2C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45" name="Google Shape;145;p17"/>
          <p:cNvSpPr txBox="1"/>
          <p:nvPr/>
        </p:nvSpPr>
        <p:spPr>
          <a:xfrm>
            <a:off x="7537800" y="4004788"/>
            <a:ext cx="13794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A57C2C"/>
                </a:solidFill>
                <a:latin typeface="Inter"/>
                <a:ea typeface="Inter"/>
                <a:cs typeface="Inter"/>
                <a:sym typeface="Inter"/>
              </a:rPr>
              <a:t>nerdy</a:t>
            </a:r>
            <a:endParaRPr b="0" i="0" sz="1800" u="none" cap="none" strike="noStrike">
              <a:solidFill>
                <a:srgbClr val="A57C2C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46" name="Google Shape;146;p17"/>
          <p:cNvSpPr txBox="1"/>
          <p:nvPr/>
        </p:nvSpPr>
        <p:spPr>
          <a:xfrm>
            <a:off x="6339925" y="1991263"/>
            <a:ext cx="13794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A57C2C"/>
                </a:solidFill>
                <a:latin typeface="Inter"/>
                <a:ea typeface="Inter"/>
                <a:cs typeface="Inter"/>
                <a:sym typeface="Inter"/>
              </a:rPr>
              <a:t>brave</a:t>
            </a:r>
            <a:endParaRPr b="0" i="0" sz="1800" u="none" cap="none" strike="noStrike">
              <a:solidFill>
                <a:srgbClr val="A57C2C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47" name="Google Shape;147;p17"/>
          <p:cNvSpPr txBox="1"/>
          <p:nvPr/>
        </p:nvSpPr>
        <p:spPr>
          <a:xfrm>
            <a:off x="4780213" y="4182575"/>
            <a:ext cx="13794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A57C2C"/>
                </a:solidFill>
                <a:latin typeface="Inter"/>
                <a:ea typeface="Inter"/>
                <a:cs typeface="Inter"/>
                <a:sym typeface="Inter"/>
              </a:rPr>
              <a:t>an artist</a:t>
            </a:r>
            <a:endParaRPr b="0" i="0" sz="1800" u="none" cap="none" strike="noStrike">
              <a:solidFill>
                <a:srgbClr val="A57C2C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48" name="Google Shape;148;p17"/>
          <p:cNvSpPr txBox="1"/>
          <p:nvPr/>
        </p:nvSpPr>
        <p:spPr>
          <a:xfrm>
            <a:off x="3714400" y="836500"/>
            <a:ext cx="16062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A57C2C"/>
                </a:solidFill>
                <a:latin typeface="Inter"/>
                <a:ea typeface="Inter"/>
                <a:cs typeface="Inter"/>
                <a:sym typeface="Inter"/>
              </a:rPr>
              <a:t>extroverted</a:t>
            </a:r>
            <a:endParaRPr b="0" i="0" sz="1800" u="none" cap="none" strike="noStrike">
              <a:solidFill>
                <a:srgbClr val="A57C2C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8"/>
          <p:cNvSpPr txBox="1"/>
          <p:nvPr/>
        </p:nvSpPr>
        <p:spPr>
          <a:xfrm>
            <a:off x="2537850" y="2014163"/>
            <a:ext cx="4068300" cy="158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" sz="32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I  AM  ______________</a:t>
            </a:r>
            <a:endParaRPr b="1" i="0" sz="32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54" name="Google Shape;154;p18"/>
          <p:cNvSpPr txBox="1"/>
          <p:nvPr/>
        </p:nvSpPr>
        <p:spPr>
          <a:xfrm>
            <a:off x="2180213" y="640225"/>
            <a:ext cx="11712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A57C2C"/>
                </a:solidFill>
                <a:latin typeface="Inter"/>
                <a:ea typeface="Inter"/>
                <a:cs typeface="Inter"/>
                <a:sym typeface="Inter"/>
              </a:rPr>
              <a:t>creative</a:t>
            </a:r>
            <a:endParaRPr b="0" i="0" sz="1800" u="none" cap="none" strike="noStrike">
              <a:solidFill>
                <a:srgbClr val="A57C2C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55" name="Google Shape;155;p18"/>
          <p:cNvSpPr txBox="1"/>
          <p:nvPr/>
        </p:nvSpPr>
        <p:spPr>
          <a:xfrm>
            <a:off x="922275" y="2571738"/>
            <a:ext cx="13794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A57C2C"/>
                </a:solidFill>
                <a:latin typeface="Inter"/>
                <a:ea typeface="Inter"/>
                <a:cs typeface="Inter"/>
                <a:sym typeface="Inter"/>
              </a:rPr>
              <a:t>inquisitive</a:t>
            </a:r>
            <a:endParaRPr b="0" i="0" sz="1800" u="none" cap="none" strike="noStrike">
              <a:solidFill>
                <a:srgbClr val="A57C2C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56" name="Google Shape;156;p18"/>
          <p:cNvSpPr txBox="1"/>
          <p:nvPr/>
        </p:nvSpPr>
        <p:spPr>
          <a:xfrm>
            <a:off x="7572200" y="2331550"/>
            <a:ext cx="13794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A57C2C"/>
                </a:solidFill>
                <a:latin typeface="Inter"/>
                <a:ea typeface="Inter"/>
                <a:cs typeface="Inter"/>
                <a:sym typeface="Inter"/>
              </a:rPr>
              <a:t>an athlete</a:t>
            </a:r>
            <a:endParaRPr b="0" i="0" sz="1800" u="none" cap="none" strike="noStrike">
              <a:solidFill>
                <a:srgbClr val="A57C2C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57" name="Google Shape;157;p18"/>
          <p:cNvSpPr txBox="1"/>
          <p:nvPr/>
        </p:nvSpPr>
        <p:spPr>
          <a:xfrm>
            <a:off x="5694200" y="3614325"/>
            <a:ext cx="13794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A57C2C"/>
                </a:solidFill>
                <a:latin typeface="Inter"/>
                <a:ea typeface="Inter"/>
                <a:cs typeface="Inter"/>
                <a:sym typeface="Inter"/>
              </a:rPr>
              <a:t>friendly</a:t>
            </a:r>
            <a:endParaRPr b="0" i="0" sz="1800" u="none" cap="none" strike="noStrike">
              <a:solidFill>
                <a:srgbClr val="A57C2C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58" name="Google Shape;158;p18"/>
          <p:cNvSpPr txBox="1"/>
          <p:nvPr/>
        </p:nvSpPr>
        <p:spPr>
          <a:xfrm>
            <a:off x="6339925" y="3191513"/>
            <a:ext cx="16062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A57C2C"/>
                </a:solidFill>
                <a:latin typeface="Inter"/>
                <a:ea typeface="Inter"/>
                <a:cs typeface="Inter"/>
                <a:sym typeface="Inter"/>
              </a:rPr>
              <a:t>playful</a:t>
            </a:r>
            <a:endParaRPr b="0" i="0" sz="1800" u="none" cap="none" strike="noStrike">
              <a:solidFill>
                <a:srgbClr val="A57C2C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59" name="Google Shape;159;p18"/>
          <p:cNvSpPr txBox="1"/>
          <p:nvPr/>
        </p:nvSpPr>
        <p:spPr>
          <a:xfrm>
            <a:off x="636775" y="3614313"/>
            <a:ext cx="13794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A57C2C"/>
                </a:solidFill>
                <a:latin typeface="Inter"/>
                <a:ea typeface="Inter"/>
                <a:cs typeface="Inter"/>
                <a:sym typeface="Inter"/>
              </a:rPr>
              <a:t>loving</a:t>
            </a:r>
            <a:endParaRPr b="0" i="0" sz="1800" u="none" cap="none" strike="noStrike">
              <a:solidFill>
                <a:srgbClr val="A57C2C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0" name="Google Shape;160;p18"/>
          <p:cNvSpPr txBox="1"/>
          <p:nvPr/>
        </p:nvSpPr>
        <p:spPr>
          <a:xfrm>
            <a:off x="1710031" y="4173650"/>
            <a:ext cx="16920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A57C2C"/>
                </a:solidFill>
                <a:latin typeface="Inter"/>
                <a:ea typeface="Inter"/>
                <a:cs typeface="Inter"/>
                <a:sym typeface="Inter"/>
              </a:rPr>
              <a:t>introspective</a:t>
            </a:r>
            <a:endParaRPr b="0" i="0" sz="1800" u="none" cap="none" strike="noStrike">
              <a:solidFill>
                <a:srgbClr val="A57C2C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1" name="Google Shape;161;p18"/>
          <p:cNvSpPr txBox="1"/>
          <p:nvPr/>
        </p:nvSpPr>
        <p:spPr>
          <a:xfrm>
            <a:off x="4910475" y="2013838"/>
            <a:ext cx="16062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DA2128"/>
                </a:solidFill>
                <a:latin typeface="Inter"/>
                <a:ea typeface="Inter"/>
                <a:cs typeface="Inter"/>
                <a:sym typeface="Inter"/>
              </a:rPr>
              <a:t>generous</a:t>
            </a:r>
            <a:endParaRPr b="0" i="0" sz="1800" u="none" cap="none" strike="noStrike">
              <a:solidFill>
                <a:srgbClr val="DA212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2" name="Google Shape;162;p18"/>
          <p:cNvSpPr txBox="1"/>
          <p:nvPr/>
        </p:nvSpPr>
        <p:spPr>
          <a:xfrm>
            <a:off x="1971175" y="3697950"/>
            <a:ext cx="16062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DA2128"/>
                </a:solidFill>
                <a:latin typeface="Inter"/>
                <a:ea typeface="Inter"/>
                <a:cs typeface="Inter"/>
                <a:sym typeface="Inter"/>
              </a:rPr>
              <a:t>progressive</a:t>
            </a:r>
            <a:endParaRPr b="0" i="0" sz="1800" u="none" cap="none" strike="noStrike">
              <a:solidFill>
                <a:srgbClr val="DA212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3" name="Google Shape;163;p18"/>
          <p:cNvSpPr txBox="1"/>
          <p:nvPr/>
        </p:nvSpPr>
        <p:spPr>
          <a:xfrm>
            <a:off x="6732525" y="1471588"/>
            <a:ext cx="16062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DA2128"/>
                </a:solidFill>
                <a:latin typeface="Inter"/>
                <a:ea typeface="Inter"/>
                <a:cs typeface="Inter"/>
                <a:sym typeface="Inter"/>
              </a:rPr>
              <a:t>conservative</a:t>
            </a:r>
            <a:endParaRPr b="0" i="0" sz="1800" u="none" cap="none" strike="noStrike">
              <a:solidFill>
                <a:srgbClr val="DA212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4" name="Google Shape;164;p18"/>
          <p:cNvSpPr txBox="1"/>
          <p:nvPr/>
        </p:nvSpPr>
        <p:spPr>
          <a:xfrm>
            <a:off x="169413" y="2103388"/>
            <a:ext cx="18207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DA2128"/>
                </a:solidFill>
                <a:latin typeface="Inter"/>
                <a:ea typeface="Inter"/>
                <a:cs typeface="Inter"/>
                <a:sym typeface="Inter"/>
              </a:rPr>
              <a:t>honest</a:t>
            </a:r>
            <a:endParaRPr b="0" i="0" sz="1800" u="none" cap="none" strike="noStrike">
              <a:solidFill>
                <a:srgbClr val="DA212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5" name="Google Shape;165;p18"/>
          <p:cNvSpPr txBox="1"/>
          <p:nvPr/>
        </p:nvSpPr>
        <p:spPr>
          <a:xfrm>
            <a:off x="3735700" y="4572425"/>
            <a:ext cx="17646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DA2128"/>
                </a:solidFill>
                <a:latin typeface="Inter"/>
                <a:ea typeface="Inter"/>
                <a:cs typeface="Inter"/>
                <a:sym typeface="Inter"/>
              </a:rPr>
              <a:t>spiritual</a:t>
            </a:r>
            <a:endParaRPr b="0" i="0" sz="1800" u="none" cap="none" strike="noStrike">
              <a:solidFill>
                <a:srgbClr val="DA212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6" name="Google Shape;166;p18"/>
          <p:cNvSpPr txBox="1"/>
          <p:nvPr/>
        </p:nvSpPr>
        <p:spPr>
          <a:xfrm>
            <a:off x="7322900" y="3484038"/>
            <a:ext cx="16062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DA2128"/>
                </a:solidFill>
                <a:latin typeface="Inter"/>
                <a:ea typeface="Inter"/>
                <a:cs typeface="Inter"/>
                <a:sym typeface="Inter"/>
              </a:rPr>
              <a:t>realistic</a:t>
            </a:r>
            <a:endParaRPr b="0" i="0" sz="1800" u="none" cap="none" strike="noStrike">
              <a:solidFill>
                <a:srgbClr val="DA212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7" name="Google Shape;167;p18"/>
          <p:cNvSpPr txBox="1"/>
          <p:nvPr/>
        </p:nvSpPr>
        <p:spPr>
          <a:xfrm>
            <a:off x="1180188" y="1495663"/>
            <a:ext cx="18207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DA2128"/>
                </a:solidFill>
                <a:latin typeface="Inter"/>
                <a:ea typeface="Inter"/>
                <a:cs typeface="Inter"/>
                <a:sym typeface="Inter"/>
              </a:rPr>
              <a:t>hopeful</a:t>
            </a:r>
            <a:endParaRPr b="0" i="0" sz="1800" u="none" cap="none" strike="noStrike">
              <a:solidFill>
                <a:srgbClr val="DA212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8" name="Google Shape;168;p18"/>
          <p:cNvSpPr txBox="1"/>
          <p:nvPr/>
        </p:nvSpPr>
        <p:spPr>
          <a:xfrm>
            <a:off x="103800" y="1536025"/>
            <a:ext cx="13794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A57C2C"/>
                </a:solidFill>
                <a:latin typeface="Inter"/>
                <a:ea typeface="Inter"/>
                <a:cs typeface="Inter"/>
                <a:sym typeface="Inter"/>
              </a:rPr>
              <a:t>loyal</a:t>
            </a:r>
            <a:endParaRPr b="0" i="0" sz="1800" u="none" cap="none" strike="noStrike">
              <a:solidFill>
                <a:srgbClr val="A57C2C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9" name="Google Shape;169;p18"/>
          <p:cNvSpPr txBox="1"/>
          <p:nvPr/>
        </p:nvSpPr>
        <p:spPr>
          <a:xfrm>
            <a:off x="1778513" y="3217863"/>
            <a:ext cx="17304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A57C2C"/>
                </a:solidFill>
                <a:latin typeface="Inter"/>
                <a:ea typeface="Inter"/>
                <a:cs typeface="Inter"/>
                <a:sym typeface="Inter"/>
              </a:rPr>
              <a:t>hard-working</a:t>
            </a:r>
            <a:endParaRPr b="0" i="0" sz="1800" u="none" cap="none" strike="noStrike">
              <a:solidFill>
                <a:srgbClr val="A57C2C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70" name="Google Shape;170;p18"/>
          <p:cNvSpPr txBox="1"/>
          <p:nvPr/>
        </p:nvSpPr>
        <p:spPr>
          <a:xfrm>
            <a:off x="3617325" y="1964938"/>
            <a:ext cx="13794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A57C2C"/>
                </a:solidFill>
                <a:latin typeface="Inter"/>
                <a:ea typeface="Inter"/>
                <a:cs typeface="Inter"/>
                <a:sym typeface="Inter"/>
              </a:rPr>
              <a:t>a gamer</a:t>
            </a:r>
            <a:endParaRPr b="0" i="0" sz="1800" u="none" cap="none" strike="noStrike">
              <a:solidFill>
                <a:srgbClr val="A57C2C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71" name="Google Shape;171;p18"/>
          <p:cNvSpPr txBox="1"/>
          <p:nvPr/>
        </p:nvSpPr>
        <p:spPr>
          <a:xfrm>
            <a:off x="7537800" y="4004788"/>
            <a:ext cx="13794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A57C2C"/>
                </a:solidFill>
                <a:latin typeface="Inter"/>
                <a:ea typeface="Inter"/>
                <a:cs typeface="Inter"/>
                <a:sym typeface="Inter"/>
              </a:rPr>
              <a:t>nerdy</a:t>
            </a:r>
            <a:endParaRPr b="0" i="0" sz="1800" u="none" cap="none" strike="noStrike">
              <a:solidFill>
                <a:srgbClr val="A57C2C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72" name="Google Shape;172;p18"/>
          <p:cNvSpPr txBox="1"/>
          <p:nvPr/>
        </p:nvSpPr>
        <p:spPr>
          <a:xfrm>
            <a:off x="6339925" y="1991263"/>
            <a:ext cx="13794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A57C2C"/>
                </a:solidFill>
                <a:latin typeface="Inter"/>
                <a:ea typeface="Inter"/>
                <a:cs typeface="Inter"/>
                <a:sym typeface="Inter"/>
              </a:rPr>
              <a:t>brave</a:t>
            </a:r>
            <a:endParaRPr b="0" i="0" sz="1800" u="none" cap="none" strike="noStrike">
              <a:solidFill>
                <a:srgbClr val="A57C2C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73" name="Google Shape;173;p18"/>
          <p:cNvSpPr txBox="1"/>
          <p:nvPr/>
        </p:nvSpPr>
        <p:spPr>
          <a:xfrm>
            <a:off x="4780213" y="4182575"/>
            <a:ext cx="13794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A57C2C"/>
                </a:solidFill>
                <a:latin typeface="Inter"/>
                <a:ea typeface="Inter"/>
                <a:cs typeface="Inter"/>
                <a:sym typeface="Inter"/>
              </a:rPr>
              <a:t>an artist</a:t>
            </a:r>
            <a:endParaRPr b="0" i="0" sz="1800" u="none" cap="none" strike="noStrike">
              <a:solidFill>
                <a:srgbClr val="A57C2C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74" name="Google Shape;174;p18"/>
          <p:cNvSpPr txBox="1"/>
          <p:nvPr/>
        </p:nvSpPr>
        <p:spPr>
          <a:xfrm>
            <a:off x="-3462" y="674638"/>
            <a:ext cx="18207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DA2128"/>
                </a:solidFill>
                <a:latin typeface="Inter"/>
                <a:ea typeface="Inter"/>
                <a:cs typeface="Inter"/>
                <a:sym typeface="Inter"/>
              </a:rPr>
              <a:t>an activist</a:t>
            </a:r>
            <a:endParaRPr b="0" i="0" sz="1800" u="none" cap="none" strike="noStrike">
              <a:solidFill>
                <a:srgbClr val="DA212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75" name="Google Shape;175;p18"/>
          <p:cNvSpPr txBox="1"/>
          <p:nvPr/>
        </p:nvSpPr>
        <p:spPr>
          <a:xfrm>
            <a:off x="2212900" y="4623163"/>
            <a:ext cx="16062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DA2128"/>
                </a:solidFill>
                <a:latin typeface="Inter"/>
                <a:ea typeface="Inter"/>
                <a:cs typeface="Inter"/>
                <a:sym typeface="Inter"/>
              </a:rPr>
              <a:t>a leader</a:t>
            </a:r>
            <a:endParaRPr b="0" i="0" sz="1800" u="none" cap="none" strike="noStrike">
              <a:solidFill>
                <a:srgbClr val="DA212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76" name="Google Shape;176;p18"/>
          <p:cNvSpPr txBox="1"/>
          <p:nvPr/>
        </p:nvSpPr>
        <p:spPr>
          <a:xfrm>
            <a:off x="6113125" y="4093200"/>
            <a:ext cx="16062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DA2128"/>
                </a:solidFill>
                <a:latin typeface="Inter"/>
                <a:ea typeface="Inter"/>
                <a:cs typeface="Inter"/>
                <a:sym typeface="Inter"/>
              </a:rPr>
              <a:t>an optimist</a:t>
            </a:r>
            <a:endParaRPr b="0" i="0" sz="1800" u="none" cap="none" strike="noStrike">
              <a:solidFill>
                <a:srgbClr val="DA212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77" name="Google Shape;177;p18"/>
          <p:cNvSpPr txBox="1"/>
          <p:nvPr/>
        </p:nvSpPr>
        <p:spPr>
          <a:xfrm>
            <a:off x="103825" y="4004788"/>
            <a:ext cx="16062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DA2128"/>
                </a:solidFill>
                <a:latin typeface="Inter"/>
                <a:ea typeface="Inter"/>
                <a:cs typeface="Inter"/>
                <a:sym typeface="Inter"/>
              </a:rPr>
              <a:t>community-minded</a:t>
            </a:r>
            <a:endParaRPr b="0" i="0" sz="1800" u="none" cap="none" strike="noStrike">
              <a:solidFill>
                <a:srgbClr val="DA212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78" name="Google Shape;178;p18"/>
          <p:cNvSpPr txBox="1"/>
          <p:nvPr/>
        </p:nvSpPr>
        <p:spPr>
          <a:xfrm>
            <a:off x="3161200" y="1215300"/>
            <a:ext cx="27258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DA2128"/>
                </a:solidFill>
                <a:latin typeface="Inter"/>
                <a:ea typeface="Inter"/>
                <a:cs typeface="Inter"/>
                <a:sym typeface="Inter"/>
              </a:rPr>
              <a:t>environmentally conscious</a:t>
            </a:r>
            <a:endParaRPr b="0" i="0" sz="1800" u="none" cap="none" strike="noStrike">
              <a:solidFill>
                <a:srgbClr val="DA212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79" name="Google Shape;179;p18"/>
          <p:cNvSpPr txBox="1"/>
          <p:nvPr/>
        </p:nvSpPr>
        <p:spPr>
          <a:xfrm>
            <a:off x="6031425" y="2477813"/>
            <a:ext cx="16062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DA2128"/>
                </a:solidFill>
                <a:latin typeface="Inter"/>
                <a:ea typeface="Inter"/>
                <a:cs typeface="Inter"/>
                <a:sym typeface="Inter"/>
              </a:rPr>
              <a:t>a pacifist</a:t>
            </a:r>
            <a:endParaRPr b="0" i="0" sz="1800" u="none" cap="none" strike="noStrike">
              <a:solidFill>
                <a:srgbClr val="DA212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80" name="Google Shape;180;p18"/>
          <p:cNvSpPr txBox="1"/>
          <p:nvPr/>
        </p:nvSpPr>
        <p:spPr>
          <a:xfrm>
            <a:off x="7497100" y="4547088"/>
            <a:ext cx="16062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DA2128"/>
                </a:solidFill>
                <a:latin typeface="Inter"/>
                <a:ea typeface="Inter"/>
                <a:cs typeface="Inter"/>
                <a:sym typeface="Inter"/>
              </a:rPr>
              <a:t>a feminist</a:t>
            </a:r>
            <a:endParaRPr b="0" i="0" sz="1800" u="none" cap="none" strike="noStrike">
              <a:solidFill>
                <a:srgbClr val="DA212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81" name="Google Shape;181;p18"/>
          <p:cNvSpPr txBox="1"/>
          <p:nvPr/>
        </p:nvSpPr>
        <p:spPr>
          <a:xfrm>
            <a:off x="4280800" y="3697938"/>
            <a:ext cx="16062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DA2128"/>
                </a:solidFill>
                <a:latin typeface="Inter"/>
                <a:ea typeface="Inter"/>
                <a:cs typeface="Inter"/>
                <a:sym typeface="Inter"/>
              </a:rPr>
              <a:t>traditional</a:t>
            </a:r>
            <a:endParaRPr b="0" i="0" sz="1800" u="none" cap="none" strike="noStrike">
              <a:solidFill>
                <a:srgbClr val="DA212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82" name="Google Shape;182;p18"/>
          <p:cNvSpPr txBox="1"/>
          <p:nvPr/>
        </p:nvSpPr>
        <p:spPr>
          <a:xfrm>
            <a:off x="3714400" y="836500"/>
            <a:ext cx="16062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A57C2C"/>
                </a:solidFill>
                <a:latin typeface="Inter"/>
                <a:ea typeface="Inter"/>
                <a:cs typeface="Inter"/>
                <a:sym typeface="Inter"/>
              </a:rPr>
              <a:t>extroverted</a:t>
            </a:r>
            <a:endParaRPr b="0" i="0" sz="1800" u="none" cap="none" strike="noStrike">
              <a:solidFill>
                <a:srgbClr val="A57C2C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9"/>
          <p:cNvSpPr txBox="1"/>
          <p:nvPr/>
        </p:nvSpPr>
        <p:spPr>
          <a:xfrm>
            <a:off x="2537850" y="2014163"/>
            <a:ext cx="4068300" cy="158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" sz="32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I  AM  ______________</a:t>
            </a:r>
            <a:endParaRPr b="1" i="0" sz="32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88" name="Google Shape;188;p19"/>
          <p:cNvSpPr txBox="1"/>
          <p:nvPr/>
        </p:nvSpPr>
        <p:spPr>
          <a:xfrm>
            <a:off x="2180213" y="640225"/>
            <a:ext cx="11712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A57C2C"/>
                </a:solidFill>
                <a:latin typeface="Inter"/>
                <a:ea typeface="Inter"/>
                <a:cs typeface="Inter"/>
                <a:sym typeface="Inter"/>
              </a:rPr>
              <a:t>creative</a:t>
            </a:r>
            <a:endParaRPr b="0" i="0" sz="1800" u="none" cap="none" strike="noStrike">
              <a:solidFill>
                <a:srgbClr val="A57C2C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89" name="Google Shape;189;p19"/>
          <p:cNvSpPr txBox="1"/>
          <p:nvPr/>
        </p:nvSpPr>
        <p:spPr>
          <a:xfrm>
            <a:off x="922275" y="2571738"/>
            <a:ext cx="13794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A57C2C"/>
                </a:solidFill>
                <a:latin typeface="Inter"/>
                <a:ea typeface="Inter"/>
                <a:cs typeface="Inter"/>
                <a:sym typeface="Inter"/>
              </a:rPr>
              <a:t>inquisitive</a:t>
            </a:r>
            <a:endParaRPr b="0" i="0" sz="1800" u="none" cap="none" strike="noStrike">
              <a:solidFill>
                <a:srgbClr val="A57C2C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90" name="Google Shape;190;p19"/>
          <p:cNvSpPr txBox="1"/>
          <p:nvPr/>
        </p:nvSpPr>
        <p:spPr>
          <a:xfrm>
            <a:off x="7572200" y="2331550"/>
            <a:ext cx="13794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A57C2C"/>
                </a:solidFill>
                <a:latin typeface="Inter"/>
                <a:ea typeface="Inter"/>
                <a:cs typeface="Inter"/>
                <a:sym typeface="Inter"/>
              </a:rPr>
              <a:t>an athlete</a:t>
            </a:r>
            <a:endParaRPr b="0" i="0" sz="1800" u="none" cap="none" strike="noStrike">
              <a:solidFill>
                <a:srgbClr val="A57C2C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91" name="Google Shape;191;p19"/>
          <p:cNvSpPr txBox="1"/>
          <p:nvPr/>
        </p:nvSpPr>
        <p:spPr>
          <a:xfrm>
            <a:off x="5694200" y="3614325"/>
            <a:ext cx="13794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A57C2C"/>
                </a:solidFill>
                <a:latin typeface="Inter"/>
                <a:ea typeface="Inter"/>
                <a:cs typeface="Inter"/>
                <a:sym typeface="Inter"/>
              </a:rPr>
              <a:t>friendly</a:t>
            </a:r>
            <a:endParaRPr b="0" i="0" sz="1800" u="none" cap="none" strike="noStrike">
              <a:solidFill>
                <a:srgbClr val="A57C2C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92" name="Google Shape;192;p19"/>
          <p:cNvSpPr txBox="1"/>
          <p:nvPr/>
        </p:nvSpPr>
        <p:spPr>
          <a:xfrm>
            <a:off x="6339925" y="3191513"/>
            <a:ext cx="16062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A57C2C"/>
                </a:solidFill>
                <a:latin typeface="Inter"/>
                <a:ea typeface="Inter"/>
                <a:cs typeface="Inter"/>
                <a:sym typeface="Inter"/>
              </a:rPr>
              <a:t>playful</a:t>
            </a:r>
            <a:endParaRPr b="0" i="0" sz="1800" u="none" cap="none" strike="noStrike">
              <a:solidFill>
                <a:srgbClr val="A57C2C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93" name="Google Shape;193;p19"/>
          <p:cNvSpPr txBox="1"/>
          <p:nvPr/>
        </p:nvSpPr>
        <p:spPr>
          <a:xfrm>
            <a:off x="636775" y="3614313"/>
            <a:ext cx="13794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A57C2C"/>
                </a:solidFill>
                <a:latin typeface="Inter"/>
                <a:ea typeface="Inter"/>
                <a:cs typeface="Inter"/>
                <a:sym typeface="Inter"/>
              </a:rPr>
              <a:t>loving</a:t>
            </a:r>
            <a:endParaRPr b="0" i="0" sz="1800" u="none" cap="none" strike="noStrike">
              <a:solidFill>
                <a:srgbClr val="A57C2C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94" name="Google Shape;194;p19"/>
          <p:cNvSpPr txBox="1"/>
          <p:nvPr/>
        </p:nvSpPr>
        <p:spPr>
          <a:xfrm>
            <a:off x="1710031" y="4173650"/>
            <a:ext cx="16920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A57C2C"/>
                </a:solidFill>
                <a:latin typeface="Inter"/>
                <a:ea typeface="Inter"/>
                <a:cs typeface="Inter"/>
                <a:sym typeface="Inter"/>
              </a:rPr>
              <a:t>introspective</a:t>
            </a:r>
            <a:endParaRPr b="0" i="0" sz="1800" u="none" cap="none" strike="noStrike">
              <a:solidFill>
                <a:srgbClr val="A57C2C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95" name="Google Shape;195;p19"/>
          <p:cNvSpPr txBox="1"/>
          <p:nvPr/>
        </p:nvSpPr>
        <p:spPr>
          <a:xfrm>
            <a:off x="3714400" y="836500"/>
            <a:ext cx="16062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A57C2C"/>
                </a:solidFill>
                <a:latin typeface="Inter"/>
                <a:ea typeface="Inter"/>
                <a:cs typeface="Inter"/>
                <a:sym typeface="Inter"/>
              </a:rPr>
              <a:t>extroverted</a:t>
            </a:r>
            <a:endParaRPr b="0" i="0" sz="1800" u="none" cap="none" strike="noStrike">
              <a:solidFill>
                <a:srgbClr val="A57C2C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96" name="Google Shape;196;p19"/>
          <p:cNvSpPr txBox="1"/>
          <p:nvPr/>
        </p:nvSpPr>
        <p:spPr>
          <a:xfrm>
            <a:off x="4910475" y="2013838"/>
            <a:ext cx="16062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DA2128"/>
                </a:solidFill>
                <a:latin typeface="Inter"/>
                <a:ea typeface="Inter"/>
                <a:cs typeface="Inter"/>
                <a:sym typeface="Inter"/>
              </a:rPr>
              <a:t>generous</a:t>
            </a:r>
            <a:endParaRPr b="0" i="0" sz="1800" u="none" cap="none" strike="noStrike">
              <a:solidFill>
                <a:srgbClr val="DA212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97" name="Google Shape;197;p19"/>
          <p:cNvSpPr txBox="1"/>
          <p:nvPr/>
        </p:nvSpPr>
        <p:spPr>
          <a:xfrm>
            <a:off x="1971175" y="3697950"/>
            <a:ext cx="16062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DA2128"/>
                </a:solidFill>
                <a:latin typeface="Inter"/>
                <a:ea typeface="Inter"/>
                <a:cs typeface="Inter"/>
                <a:sym typeface="Inter"/>
              </a:rPr>
              <a:t>progressive</a:t>
            </a:r>
            <a:endParaRPr b="0" i="0" sz="1800" u="none" cap="none" strike="noStrike">
              <a:solidFill>
                <a:srgbClr val="DA212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98" name="Google Shape;198;p19"/>
          <p:cNvSpPr txBox="1"/>
          <p:nvPr/>
        </p:nvSpPr>
        <p:spPr>
          <a:xfrm>
            <a:off x="6732525" y="1471588"/>
            <a:ext cx="16062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DA2128"/>
                </a:solidFill>
                <a:latin typeface="Inter"/>
                <a:ea typeface="Inter"/>
                <a:cs typeface="Inter"/>
                <a:sym typeface="Inter"/>
              </a:rPr>
              <a:t>conservative</a:t>
            </a:r>
            <a:endParaRPr b="0" i="0" sz="1800" u="none" cap="none" strike="noStrike">
              <a:solidFill>
                <a:srgbClr val="DA212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99" name="Google Shape;199;p19"/>
          <p:cNvSpPr txBox="1"/>
          <p:nvPr/>
        </p:nvSpPr>
        <p:spPr>
          <a:xfrm>
            <a:off x="169413" y="2103388"/>
            <a:ext cx="18207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DA2128"/>
                </a:solidFill>
                <a:latin typeface="Inter"/>
                <a:ea typeface="Inter"/>
                <a:cs typeface="Inter"/>
                <a:sym typeface="Inter"/>
              </a:rPr>
              <a:t>honest</a:t>
            </a:r>
            <a:endParaRPr b="0" i="0" sz="1800" u="none" cap="none" strike="noStrike">
              <a:solidFill>
                <a:srgbClr val="DA212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00" name="Google Shape;200;p19"/>
          <p:cNvSpPr txBox="1"/>
          <p:nvPr/>
        </p:nvSpPr>
        <p:spPr>
          <a:xfrm>
            <a:off x="3735700" y="4572425"/>
            <a:ext cx="17646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DA2128"/>
                </a:solidFill>
                <a:latin typeface="Inter"/>
                <a:ea typeface="Inter"/>
                <a:cs typeface="Inter"/>
                <a:sym typeface="Inter"/>
              </a:rPr>
              <a:t>spiritual</a:t>
            </a:r>
            <a:endParaRPr b="0" i="0" sz="1800" u="none" cap="none" strike="noStrike">
              <a:solidFill>
                <a:srgbClr val="DA212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01" name="Google Shape;201;p19"/>
          <p:cNvSpPr txBox="1"/>
          <p:nvPr/>
        </p:nvSpPr>
        <p:spPr>
          <a:xfrm>
            <a:off x="3317775" y="4076825"/>
            <a:ext cx="15120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7176"/>
                </a:solidFill>
                <a:latin typeface="Inter"/>
                <a:ea typeface="Inter"/>
                <a:cs typeface="Inter"/>
                <a:sym typeface="Inter"/>
              </a:rPr>
              <a:t>non-binary</a:t>
            </a:r>
            <a:endParaRPr b="0" i="0" sz="1800" u="none" cap="none" strike="noStrike">
              <a:solidFill>
                <a:srgbClr val="00717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02" name="Google Shape;202;p19"/>
          <p:cNvSpPr txBox="1"/>
          <p:nvPr/>
        </p:nvSpPr>
        <p:spPr>
          <a:xfrm>
            <a:off x="103825" y="2954868"/>
            <a:ext cx="1606200" cy="7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7176"/>
                </a:solidFill>
                <a:latin typeface="Inter"/>
                <a:ea typeface="Inter"/>
                <a:cs typeface="Inter"/>
                <a:sym typeface="Inter"/>
              </a:rPr>
              <a:t>a wheelchair user</a:t>
            </a:r>
            <a:endParaRPr b="0" i="0" sz="1800" u="none" cap="none" strike="noStrike">
              <a:solidFill>
                <a:srgbClr val="00717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03" name="Google Shape;203;p19"/>
          <p:cNvSpPr txBox="1"/>
          <p:nvPr/>
        </p:nvSpPr>
        <p:spPr>
          <a:xfrm>
            <a:off x="5166950" y="836175"/>
            <a:ext cx="16062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7176"/>
                </a:solidFill>
                <a:latin typeface="Inter"/>
                <a:ea typeface="Inter"/>
                <a:cs typeface="Inter"/>
                <a:sym typeface="Inter"/>
              </a:rPr>
              <a:t>a lesbian</a:t>
            </a:r>
            <a:endParaRPr b="0" i="0" sz="1800" u="none" cap="none" strike="noStrike">
              <a:solidFill>
                <a:srgbClr val="00717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04" name="Google Shape;204;p19"/>
          <p:cNvSpPr txBox="1"/>
          <p:nvPr/>
        </p:nvSpPr>
        <p:spPr>
          <a:xfrm>
            <a:off x="5230125" y="1596088"/>
            <a:ext cx="16062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7176"/>
                </a:solidFill>
                <a:latin typeface="Inter"/>
                <a:ea typeface="Inter"/>
                <a:cs typeface="Inter"/>
                <a:sym typeface="Inter"/>
              </a:rPr>
              <a:t>multi-lingual</a:t>
            </a:r>
            <a:endParaRPr b="0" i="0" sz="1800" u="none" cap="none" strike="noStrike">
              <a:solidFill>
                <a:srgbClr val="00717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05" name="Google Shape;205;p19"/>
          <p:cNvSpPr txBox="1"/>
          <p:nvPr/>
        </p:nvSpPr>
        <p:spPr>
          <a:xfrm>
            <a:off x="636775" y="4658963"/>
            <a:ext cx="16062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7176"/>
                </a:solidFill>
                <a:latin typeface="Inter"/>
                <a:ea typeface="Inter"/>
                <a:cs typeface="Inter"/>
                <a:sym typeface="Inter"/>
              </a:rPr>
              <a:t>Puerto Rican</a:t>
            </a:r>
            <a:endParaRPr b="0" i="0" sz="1800" u="none" cap="none" strike="noStrike">
              <a:solidFill>
                <a:srgbClr val="00717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06" name="Google Shape;206;p19"/>
          <p:cNvSpPr txBox="1"/>
          <p:nvPr/>
        </p:nvSpPr>
        <p:spPr>
          <a:xfrm>
            <a:off x="172313" y="1100488"/>
            <a:ext cx="16062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7176"/>
                </a:solidFill>
                <a:latin typeface="Inter"/>
                <a:ea typeface="Inter"/>
                <a:cs typeface="Inter"/>
                <a:sym typeface="Inter"/>
              </a:rPr>
              <a:t>Asian</a:t>
            </a:r>
            <a:endParaRPr b="0" i="0" sz="1800" u="none" cap="none" strike="noStrike">
              <a:solidFill>
                <a:srgbClr val="00717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07" name="Google Shape;207;p19"/>
          <p:cNvSpPr txBox="1"/>
          <p:nvPr/>
        </p:nvSpPr>
        <p:spPr>
          <a:xfrm>
            <a:off x="3577425" y="3318500"/>
            <a:ext cx="17304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7176"/>
                </a:solidFill>
                <a:latin typeface="Inter"/>
                <a:ea typeface="Inter"/>
                <a:cs typeface="Inter"/>
                <a:sym typeface="Inter"/>
              </a:rPr>
              <a:t>an immigrant</a:t>
            </a:r>
            <a:endParaRPr b="0" i="0" sz="1800" u="none" cap="none" strike="noStrike">
              <a:solidFill>
                <a:srgbClr val="00717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08" name="Google Shape;208;p19"/>
          <p:cNvSpPr txBox="1"/>
          <p:nvPr/>
        </p:nvSpPr>
        <p:spPr>
          <a:xfrm>
            <a:off x="7322900" y="3484038"/>
            <a:ext cx="16062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DA2128"/>
                </a:solidFill>
                <a:latin typeface="Inter"/>
                <a:ea typeface="Inter"/>
                <a:cs typeface="Inter"/>
                <a:sym typeface="Inter"/>
              </a:rPr>
              <a:t>realistic</a:t>
            </a:r>
            <a:endParaRPr b="0" i="0" sz="1800" u="none" cap="none" strike="noStrike">
              <a:solidFill>
                <a:srgbClr val="DA212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09" name="Google Shape;209;p19"/>
          <p:cNvSpPr txBox="1"/>
          <p:nvPr/>
        </p:nvSpPr>
        <p:spPr>
          <a:xfrm>
            <a:off x="1180188" y="1495663"/>
            <a:ext cx="18207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DA2128"/>
                </a:solidFill>
                <a:latin typeface="Inter"/>
                <a:ea typeface="Inter"/>
                <a:cs typeface="Inter"/>
                <a:sym typeface="Inter"/>
              </a:rPr>
              <a:t>hopeful</a:t>
            </a:r>
            <a:endParaRPr b="0" i="0" sz="1800" u="none" cap="none" strike="noStrike">
              <a:solidFill>
                <a:srgbClr val="DA212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10" name="Google Shape;210;p19"/>
          <p:cNvSpPr txBox="1"/>
          <p:nvPr/>
        </p:nvSpPr>
        <p:spPr>
          <a:xfrm>
            <a:off x="103800" y="1536025"/>
            <a:ext cx="13794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A57C2C"/>
                </a:solidFill>
                <a:latin typeface="Inter"/>
                <a:ea typeface="Inter"/>
                <a:cs typeface="Inter"/>
                <a:sym typeface="Inter"/>
              </a:rPr>
              <a:t>loyal</a:t>
            </a:r>
            <a:endParaRPr b="0" i="0" sz="1800" u="none" cap="none" strike="noStrike">
              <a:solidFill>
                <a:srgbClr val="A57C2C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11" name="Google Shape;211;p19"/>
          <p:cNvSpPr txBox="1"/>
          <p:nvPr/>
        </p:nvSpPr>
        <p:spPr>
          <a:xfrm>
            <a:off x="1778513" y="3217863"/>
            <a:ext cx="17304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A57C2C"/>
                </a:solidFill>
                <a:latin typeface="Inter"/>
                <a:ea typeface="Inter"/>
                <a:cs typeface="Inter"/>
                <a:sym typeface="Inter"/>
              </a:rPr>
              <a:t>hard-working</a:t>
            </a:r>
            <a:endParaRPr b="0" i="0" sz="1800" u="none" cap="none" strike="noStrike">
              <a:solidFill>
                <a:srgbClr val="A57C2C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12" name="Google Shape;212;p19"/>
          <p:cNvSpPr txBox="1"/>
          <p:nvPr/>
        </p:nvSpPr>
        <p:spPr>
          <a:xfrm>
            <a:off x="5081025" y="3122275"/>
            <a:ext cx="16062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7176"/>
                </a:solidFill>
                <a:latin typeface="Inter"/>
                <a:ea typeface="Inter"/>
                <a:cs typeface="Inter"/>
                <a:sym typeface="Inter"/>
              </a:rPr>
              <a:t>agnostic</a:t>
            </a:r>
            <a:endParaRPr b="0" i="0" sz="1800" u="none" cap="none" strike="noStrike">
              <a:solidFill>
                <a:srgbClr val="00717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13" name="Google Shape;213;p19"/>
          <p:cNvSpPr txBox="1"/>
          <p:nvPr/>
        </p:nvSpPr>
        <p:spPr>
          <a:xfrm>
            <a:off x="7345388" y="2827138"/>
            <a:ext cx="16062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7176"/>
                </a:solidFill>
                <a:latin typeface="Inter"/>
                <a:ea typeface="Inter"/>
                <a:cs typeface="Inter"/>
                <a:sym typeface="Inter"/>
              </a:rPr>
              <a:t>Black</a:t>
            </a:r>
            <a:endParaRPr b="0" i="0" sz="1800" u="none" cap="none" strike="noStrike">
              <a:solidFill>
                <a:srgbClr val="00717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14" name="Google Shape;214;p19"/>
          <p:cNvSpPr txBox="1"/>
          <p:nvPr/>
        </p:nvSpPr>
        <p:spPr>
          <a:xfrm>
            <a:off x="5833963" y="4583388"/>
            <a:ext cx="16062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7176"/>
                </a:solidFill>
                <a:latin typeface="Inter"/>
                <a:ea typeface="Inter"/>
                <a:cs typeface="Inter"/>
                <a:sym typeface="Inter"/>
              </a:rPr>
              <a:t>Christian</a:t>
            </a:r>
            <a:endParaRPr b="0" i="0" sz="1800" u="none" cap="none" strike="noStrike">
              <a:solidFill>
                <a:srgbClr val="00717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15" name="Google Shape;215;p19"/>
          <p:cNvSpPr txBox="1"/>
          <p:nvPr/>
        </p:nvSpPr>
        <p:spPr>
          <a:xfrm>
            <a:off x="6879800" y="796825"/>
            <a:ext cx="2130600" cy="6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7176"/>
                </a:solidFill>
                <a:latin typeface="Inter"/>
                <a:ea typeface="Inter"/>
                <a:cs typeface="Inter"/>
                <a:sym typeface="Inter"/>
              </a:rPr>
              <a:t>a first-generation student</a:t>
            </a:r>
            <a:endParaRPr b="0" i="0" sz="1800" u="none" cap="none" strike="noStrike">
              <a:solidFill>
                <a:srgbClr val="00717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16" name="Google Shape;216;p19"/>
          <p:cNvSpPr txBox="1"/>
          <p:nvPr/>
        </p:nvSpPr>
        <p:spPr>
          <a:xfrm>
            <a:off x="3617325" y="1964938"/>
            <a:ext cx="13794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A57C2C"/>
                </a:solidFill>
                <a:latin typeface="Inter"/>
                <a:ea typeface="Inter"/>
                <a:cs typeface="Inter"/>
                <a:sym typeface="Inter"/>
              </a:rPr>
              <a:t>a gamer</a:t>
            </a:r>
            <a:endParaRPr b="0" i="0" sz="1800" u="none" cap="none" strike="noStrike">
              <a:solidFill>
                <a:srgbClr val="A57C2C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17" name="Google Shape;217;p19"/>
          <p:cNvSpPr txBox="1"/>
          <p:nvPr/>
        </p:nvSpPr>
        <p:spPr>
          <a:xfrm>
            <a:off x="7537800" y="4004788"/>
            <a:ext cx="13794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A57C2C"/>
                </a:solidFill>
                <a:latin typeface="Inter"/>
                <a:ea typeface="Inter"/>
                <a:cs typeface="Inter"/>
                <a:sym typeface="Inter"/>
              </a:rPr>
              <a:t>nerdy</a:t>
            </a:r>
            <a:endParaRPr b="0" i="0" sz="1800" u="none" cap="none" strike="noStrike">
              <a:solidFill>
                <a:srgbClr val="A57C2C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18" name="Google Shape;218;p19"/>
          <p:cNvSpPr txBox="1"/>
          <p:nvPr/>
        </p:nvSpPr>
        <p:spPr>
          <a:xfrm>
            <a:off x="6339925" y="1991263"/>
            <a:ext cx="13794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A57C2C"/>
                </a:solidFill>
                <a:latin typeface="Inter"/>
                <a:ea typeface="Inter"/>
                <a:cs typeface="Inter"/>
                <a:sym typeface="Inter"/>
              </a:rPr>
              <a:t>brave</a:t>
            </a:r>
            <a:endParaRPr b="0" i="0" sz="1800" u="none" cap="none" strike="noStrike">
              <a:solidFill>
                <a:srgbClr val="A57C2C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19" name="Google Shape;219;p19"/>
          <p:cNvSpPr txBox="1"/>
          <p:nvPr/>
        </p:nvSpPr>
        <p:spPr>
          <a:xfrm>
            <a:off x="4780213" y="4182575"/>
            <a:ext cx="13794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A57C2C"/>
                </a:solidFill>
                <a:latin typeface="Inter"/>
                <a:ea typeface="Inter"/>
                <a:cs typeface="Inter"/>
                <a:sym typeface="Inter"/>
              </a:rPr>
              <a:t>an artist</a:t>
            </a:r>
            <a:endParaRPr b="0" i="0" sz="1800" u="none" cap="none" strike="noStrike">
              <a:solidFill>
                <a:srgbClr val="A57C2C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20" name="Google Shape;220;p19"/>
          <p:cNvSpPr txBox="1"/>
          <p:nvPr/>
        </p:nvSpPr>
        <p:spPr>
          <a:xfrm>
            <a:off x="-3462" y="674638"/>
            <a:ext cx="18207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DA2128"/>
                </a:solidFill>
                <a:latin typeface="Inter"/>
                <a:ea typeface="Inter"/>
                <a:cs typeface="Inter"/>
                <a:sym typeface="Inter"/>
              </a:rPr>
              <a:t>an activist</a:t>
            </a:r>
            <a:endParaRPr b="0" i="0" sz="1800" u="none" cap="none" strike="noStrike">
              <a:solidFill>
                <a:srgbClr val="DA212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21" name="Google Shape;221;p19"/>
          <p:cNvSpPr txBox="1"/>
          <p:nvPr/>
        </p:nvSpPr>
        <p:spPr>
          <a:xfrm>
            <a:off x="2212900" y="4623163"/>
            <a:ext cx="16062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DA2128"/>
                </a:solidFill>
                <a:latin typeface="Inter"/>
                <a:ea typeface="Inter"/>
                <a:cs typeface="Inter"/>
                <a:sym typeface="Inter"/>
              </a:rPr>
              <a:t>a leader</a:t>
            </a:r>
            <a:endParaRPr b="0" i="0" sz="1800" u="none" cap="none" strike="noStrike">
              <a:solidFill>
                <a:srgbClr val="DA212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22" name="Google Shape;222;p19"/>
          <p:cNvSpPr txBox="1"/>
          <p:nvPr/>
        </p:nvSpPr>
        <p:spPr>
          <a:xfrm>
            <a:off x="7537800" y="1835950"/>
            <a:ext cx="16062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7176"/>
                </a:solidFill>
                <a:latin typeface="Inter"/>
                <a:ea typeface="Inter"/>
                <a:cs typeface="Inter"/>
                <a:sym typeface="Inter"/>
              </a:rPr>
              <a:t>asexual</a:t>
            </a:r>
            <a:endParaRPr b="0" i="0" sz="1800" u="none" cap="none" strike="noStrike">
              <a:solidFill>
                <a:srgbClr val="00717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23" name="Google Shape;223;p19"/>
          <p:cNvSpPr txBox="1"/>
          <p:nvPr/>
        </p:nvSpPr>
        <p:spPr>
          <a:xfrm>
            <a:off x="1795675" y="1100500"/>
            <a:ext cx="16062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7176"/>
                </a:solidFill>
                <a:latin typeface="Inter"/>
                <a:ea typeface="Inter"/>
                <a:cs typeface="Inter"/>
                <a:sym typeface="Inter"/>
              </a:rPr>
              <a:t>Hindu</a:t>
            </a:r>
            <a:endParaRPr b="0" i="0" sz="1800" u="none" cap="none" strike="noStrike">
              <a:solidFill>
                <a:srgbClr val="00717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24" name="Google Shape;224;p19"/>
          <p:cNvSpPr txBox="1"/>
          <p:nvPr/>
        </p:nvSpPr>
        <p:spPr>
          <a:xfrm>
            <a:off x="6113125" y="4093200"/>
            <a:ext cx="16062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DA2128"/>
                </a:solidFill>
                <a:latin typeface="Inter"/>
                <a:ea typeface="Inter"/>
                <a:cs typeface="Inter"/>
                <a:sym typeface="Inter"/>
              </a:rPr>
              <a:t>an optimist</a:t>
            </a:r>
            <a:endParaRPr b="0" i="0" sz="1800" u="none" cap="none" strike="noStrike">
              <a:solidFill>
                <a:srgbClr val="DA212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25" name="Google Shape;225;p19"/>
          <p:cNvSpPr txBox="1"/>
          <p:nvPr/>
        </p:nvSpPr>
        <p:spPr>
          <a:xfrm>
            <a:off x="103825" y="4004788"/>
            <a:ext cx="16062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DA2128"/>
                </a:solidFill>
                <a:latin typeface="Inter"/>
                <a:ea typeface="Inter"/>
                <a:cs typeface="Inter"/>
                <a:sym typeface="Inter"/>
              </a:rPr>
              <a:t>community-minded</a:t>
            </a:r>
            <a:endParaRPr b="0" i="0" sz="1800" u="none" cap="none" strike="noStrike">
              <a:solidFill>
                <a:srgbClr val="DA212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26" name="Google Shape;226;p19"/>
          <p:cNvSpPr txBox="1"/>
          <p:nvPr/>
        </p:nvSpPr>
        <p:spPr>
          <a:xfrm>
            <a:off x="3161200" y="1215300"/>
            <a:ext cx="27258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DA2128"/>
                </a:solidFill>
                <a:latin typeface="Inter"/>
                <a:ea typeface="Inter"/>
                <a:cs typeface="Inter"/>
                <a:sym typeface="Inter"/>
              </a:rPr>
              <a:t>environmentally conscious</a:t>
            </a:r>
            <a:endParaRPr b="0" i="0" sz="1800" u="none" cap="none" strike="noStrike">
              <a:solidFill>
                <a:srgbClr val="DA212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27" name="Google Shape;227;p19"/>
          <p:cNvSpPr txBox="1"/>
          <p:nvPr/>
        </p:nvSpPr>
        <p:spPr>
          <a:xfrm>
            <a:off x="6031425" y="2477813"/>
            <a:ext cx="16062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DA2128"/>
                </a:solidFill>
                <a:latin typeface="Inter"/>
                <a:ea typeface="Inter"/>
                <a:cs typeface="Inter"/>
                <a:sym typeface="Inter"/>
              </a:rPr>
              <a:t>a pacifist</a:t>
            </a:r>
            <a:endParaRPr b="0" i="0" sz="1800" u="none" cap="none" strike="noStrike">
              <a:solidFill>
                <a:srgbClr val="DA212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28" name="Google Shape;228;p19"/>
          <p:cNvSpPr txBox="1"/>
          <p:nvPr/>
        </p:nvSpPr>
        <p:spPr>
          <a:xfrm>
            <a:off x="7497100" y="4547088"/>
            <a:ext cx="16062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DA2128"/>
                </a:solidFill>
                <a:latin typeface="Inter"/>
                <a:ea typeface="Inter"/>
                <a:cs typeface="Inter"/>
                <a:sym typeface="Inter"/>
              </a:rPr>
              <a:t>a feminist</a:t>
            </a:r>
            <a:endParaRPr b="0" i="0" sz="1800" u="none" cap="none" strike="noStrike">
              <a:solidFill>
                <a:srgbClr val="DA212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29" name="Google Shape;229;p19"/>
          <p:cNvSpPr txBox="1"/>
          <p:nvPr/>
        </p:nvSpPr>
        <p:spPr>
          <a:xfrm>
            <a:off x="2581200" y="1710888"/>
            <a:ext cx="13794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7176"/>
                </a:solidFill>
                <a:latin typeface="Inter"/>
                <a:ea typeface="Inter"/>
                <a:cs typeface="Inter"/>
                <a:sym typeface="Inter"/>
              </a:rPr>
              <a:t>Turkish</a:t>
            </a:r>
            <a:endParaRPr b="0" i="0" sz="1800" u="none" cap="none" strike="noStrike">
              <a:solidFill>
                <a:srgbClr val="00717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30" name="Google Shape;230;p19"/>
          <p:cNvSpPr txBox="1"/>
          <p:nvPr/>
        </p:nvSpPr>
        <p:spPr>
          <a:xfrm>
            <a:off x="1635363" y="2141313"/>
            <a:ext cx="16062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7176"/>
                </a:solidFill>
                <a:latin typeface="Inter"/>
                <a:ea typeface="Inter"/>
                <a:cs typeface="Inter"/>
                <a:sym typeface="Inter"/>
              </a:rPr>
              <a:t>a man</a:t>
            </a:r>
            <a:endParaRPr b="0" i="0" sz="1800" u="none" cap="none" strike="noStrike">
              <a:solidFill>
                <a:srgbClr val="00717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31" name="Google Shape;231;p19"/>
          <p:cNvSpPr txBox="1"/>
          <p:nvPr/>
        </p:nvSpPr>
        <p:spPr>
          <a:xfrm>
            <a:off x="4280800" y="3697938"/>
            <a:ext cx="16062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DA2128"/>
                </a:solidFill>
                <a:latin typeface="Inter"/>
                <a:ea typeface="Inter"/>
                <a:cs typeface="Inter"/>
                <a:sym typeface="Inter"/>
              </a:rPr>
              <a:t>traditional</a:t>
            </a:r>
            <a:endParaRPr b="0" i="0" sz="1800" u="none" cap="none" strike="noStrike">
              <a:solidFill>
                <a:srgbClr val="DA2128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0"/>
          <p:cNvSpPr txBox="1"/>
          <p:nvPr/>
        </p:nvSpPr>
        <p:spPr>
          <a:xfrm>
            <a:off x="2183400" y="1984425"/>
            <a:ext cx="4777200" cy="158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" sz="32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WE ARE  ______________</a:t>
            </a:r>
            <a:endParaRPr b="1" i="0" sz="32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1"/>
          <p:cNvSpPr txBox="1"/>
          <p:nvPr/>
        </p:nvSpPr>
        <p:spPr>
          <a:xfrm>
            <a:off x="2183400" y="1984425"/>
            <a:ext cx="4777200" cy="158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" sz="3200" u="none" cap="none" strike="noStrike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WE ARE  ______________</a:t>
            </a:r>
            <a:endParaRPr b="1" i="0" sz="3200" u="none" cap="none" strike="noStrike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42" name="Google Shape;242;p21"/>
          <p:cNvSpPr txBox="1"/>
          <p:nvPr/>
        </p:nvSpPr>
        <p:spPr>
          <a:xfrm>
            <a:off x="994980" y="1646550"/>
            <a:ext cx="16290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A57C2C"/>
                </a:solidFill>
                <a:latin typeface="Inter"/>
                <a:ea typeface="Inter"/>
                <a:cs typeface="Inter"/>
                <a:sym typeface="Inter"/>
              </a:rPr>
              <a:t>encouraging</a:t>
            </a:r>
            <a:endParaRPr b="0" i="0" sz="1800" u="none" cap="none" strike="noStrike">
              <a:solidFill>
                <a:srgbClr val="A57C2C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43" name="Google Shape;243;p21"/>
          <p:cNvSpPr txBox="1"/>
          <p:nvPr/>
        </p:nvSpPr>
        <p:spPr>
          <a:xfrm>
            <a:off x="6567279" y="1858575"/>
            <a:ext cx="15645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A57C2C"/>
                </a:solidFill>
                <a:latin typeface="Inter"/>
                <a:ea typeface="Inter"/>
                <a:cs typeface="Inter"/>
                <a:sym typeface="Inter"/>
              </a:rPr>
              <a:t>accepting</a:t>
            </a:r>
            <a:endParaRPr b="0" i="0" sz="1800" u="none" cap="none" strike="noStrike">
              <a:solidFill>
                <a:srgbClr val="A57C2C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44" name="Google Shape;244;p21"/>
          <p:cNvSpPr txBox="1"/>
          <p:nvPr/>
        </p:nvSpPr>
        <p:spPr>
          <a:xfrm>
            <a:off x="2314179" y="3889475"/>
            <a:ext cx="15645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A57C2C"/>
                </a:solidFill>
                <a:latin typeface="Inter"/>
                <a:ea typeface="Inter"/>
                <a:cs typeface="Inter"/>
                <a:sym typeface="Inter"/>
              </a:rPr>
              <a:t>welcoming</a:t>
            </a:r>
            <a:endParaRPr b="0" i="0" sz="1800" u="none" cap="none" strike="noStrike">
              <a:solidFill>
                <a:srgbClr val="A57C2C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45" name="Google Shape;245;p21"/>
          <p:cNvSpPr txBox="1"/>
          <p:nvPr/>
        </p:nvSpPr>
        <p:spPr>
          <a:xfrm>
            <a:off x="3789754" y="1075050"/>
            <a:ext cx="15645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A57C2C"/>
                </a:solidFill>
                <a:latin typeface="Inter"/>
                <a:ea typeface="Inter"/>
                <a:cs typeface="Inter"/>
                <a:sym typeface="Inter"/>
              </a:rPr>
              <a:t>supportive</a:t>
            </a:r>
            <a:endParaRPr b="0" i="0" sz="1800" u="none" cap="none" strike="noStrike">
              <a:solidFill>
                <a:srgbClr val="A57C2C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46" name="Google Shape;246;p21"/>
          <p:cNvSpPr txBox="1"/>
          <p:nvPr/>
        </p:nvSpPr>
        <p:spPr>
          <a:xfrm>
            <a:off x="6044279" y="3566925"/>
            <a:ext cx="15645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A57C2C"/>
                </a:solidFill>
                <a:latin typeface="Inter"/>
                <a:ea typeface="Inter"/>
                <a:cs typeface="Inter"/>
                <a:sym typeface="Inter"/>
              </a:rPr>
              <a:t>affirming</a:t>
            </a:r>
            <a:endParaRPr b="0" i="0" sz="1800" u="none" cap="none" strike="noStrike">
              <a:solidFill>
                <a:srgbClr val="A57C2C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47" name="Google Shape;247;p21"/>
          <p:cNvSpPr txBox="1"/>
          <p:nvPr/>
        </p:nvSpPr>
        <p:spPr>
          <a:xfrm>
            <a:off x="370604" y="3108050"/>
            <a:ext cx="15645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A57C2C"/>
                </a:solidFill>
                <a:latin typeface="Inter"/>
                <a:ea typeface="Inter"/>
                <a:cs typeface="Inter"/>
                <a:sym typeface="Inter"/>
              </a:rPr>
              <a:t>friendly</a:t>
            </a:r>
            <a:endParaRPr b="0" i="0" sz="1800" u="none" cap="none" strike="noStrike">
              <a:solidFill>
                <a:srgbClr val="A57C2C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48" name="Google Shape;248;p21"/>
          <p:cNvSpPr txBox="1"/>
          <p:nvPr/>
        </p:nvSpPr>
        <p:spPr>
          <a:xfrm>
            <a:off x="4615424" y="4499675"/>
            <a:ext cx="20115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A57C2C"/>
                </a:solidFill>
                <a:latin typeface="Inter"/>
                <a:ea typeface="Inter"/>
                <a:cs typeface="Inter"/>
                <a:sym typeface="Inter"/>
              </a:rPr>
              <a:t>communicative</a:t>
            </a:r>
            <a:endParaRPr b="0" i="0" sz="1800" u="none" cap="none" strike="noStrike">
              <a:solidFill>
                <a:srgbClr val="A57C2C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49" name="Google Shape;249;p21"/>
          <p:cNvSpPr txBox="1"/>
          <p:nvPr/>
        </p:nvSpPr>
        <p:spPr>
          <a:xfrm>
            <a:off x="7165729" y="4385075"/>
            <a:ext cx="15645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A57C2C"/>
                </a:solidFill>
                <a:latin typeface="Inter"/>
                <a:ea typeface="Inter"/>
                <a:cs typeface="Inter"/>
                <a:sym typeface="Inter"/>
              </a:rPr>
              <a:t>empathetic</a:t>
            </a:r>
            <a:endParaRPr b="0" i="0" sz="1800" u="none" cap="none" strike="noStrike">
              <a:solidFill>
                <a:srgbClr val="A57C2C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50" name="Google Shape;250;p21"/>
          <p:cNvSpPr txBox="1"/>
          <p:nvPr/>
        </p:nvSpPr>
        <p:spPr>
          <a:xfrm>
            <a:off x="658079" y="4345500"/>
            <a:ext cx="15645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A57C2C"/>
                </a:solidFill>
                <a:latin typeface="Inter"/>
                <a:ea typeface="Inter"/>
                <a:cs typeface="Inter"/>
                <a:sym typeface="Inter"/>
              </a:rPr>
              <a:t>curious</a:t>
            </a:r>
            <a:endParaRPr b="0" i="0" sz="1800" u="none" cap="none" strike="noStrike">
              <a:solidFill>
                <a:srgbClr val="A57C2C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51" name="Google Shape;251;p21"/>
          <p:cNvSpPr txBox="1"/>
          <p:nvPr/>
        </p:nvSpPr>
        <p:spPr>
          <a:xfrm>
            <a:off x="6044279" y="974825"/>
            <a:ext cx="15645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A57C2C"/>
                </a:solidFill>
                <a:latin typeface="Inter"/>
                <a:ea typeface="Inter"/>
                <a:cs typeface="Inter"/>
                <a:sym typeface="Inter"/>
              </a:rPr>
              <a:t>authentic</a:t>
            </a:r>
            <a:endParaRPr b="0" i="0" sz="1800" u="none" cap="none" strike="noStrike">
              <a:solidFill>
                <a:srgbClr val="A57C2C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