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67" r:id="rId3"/>
    <p:sldId id="268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74043" autoAdjust="0"/>
  </p:normalViewPr>
  <p:slideViewPr>
    <p:cSldViewPr snapToGrid="0" snapToObjects="1">
      <p:cViewPr varScale="1">
        <p:scale>
          <a:sx n="89" d="100"/>
          <a:sy n="89" d="100"/>
        </p:scale>
        <p:origin x="2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CC81-20A3-4EFD-9707-9AD7F6BD6B83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973F8-E35D-4AFF-A273-60D3FB60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73F8-E35D-4AFF-A273-60D3FB6098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29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0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0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5A86D-E0F3-5A4F-A0A5-AC7497005CD2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D33F0-31FD-8749-880D-C09EB870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4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2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3882"/>
            <a:ext cx="8229600" cy="370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9250" y="1"/>
            <a:ext cx="8794750" cy="823913"/>
          </a:xfrm>
          <a:prstGeom prst="rect">
            <a:avLst/>
          </a:prstGeom>
          <a:gradFill flip="none" rotWithShape="1">
            <a:gsLst>
              <a:gs pos="100000">
                <a:srgbClr val="FEB710"/>
              </a:gs>
              <a:gs pos="16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UMBC-orientation-text-versi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9064"/>
            <a:ext cx="15922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640513"/>
            <a:ext cx="9144000" cy="2174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7;p25">
            <a:extLst>
              <a:ext uri="{FF2B5EF4-FFF2-40B4-BE49-F238E27FC236}">
                <a16:creationId xmlns:a16="http://schemas.microsoft.com/office/drawing/2014/main" id="{F13F11AF-6D94-983C-0565-C515339DCF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550" y="1125574"/>
            <a:ext cx="5344640" cy="35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16E6C-3BB0-1C9A-1E59-BCDC09A7876D}"/>
              </a:ext>
            </a:extLst>
          </p:cNvPr>
          <p:cNvSpPr txBox="1"/>
          <p:nvPr/>
        </p:nvSpPr>
        <p:spPr>
          <a:xfrm>
            <a:off x="42834" y="1785940"/>
            <a:ext cx="358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7200" dirty="0">
                <a:latin typeface="Roboto Light"/>
                <a:ea typeface="Roboto Light"/>
                <a:cs typeface="Roboto Light"/>
                <a:sym typeface="Roboto Light"/>
              </a:rPr>
              <a:t>Grit 101:</a:t>
            </a:r>
            <a:endParaRPr lang="en-US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E6759-C823-9F5C-308F-533BA99B4935}"/>
              </a:ext>
            </a:extLst>
          </p:cNvPr>
          <p:cNvSpPr txBox="1"/>
          <p:nvPr/>
        </p:nvSpPr>
        <p:spPr>
          <a:xfrm>
            <a:off x="28557" y="3457585"/>
            <a:ext cx="3676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Roboto Light"/>
                <a:ea typeface="Roboto Light"/>
                <a:cs typeface="Roboto Light"/>
                <a:sym typeface="Roboto Light"/>
              </a:rPr>
              <a:t>Faculty Connections at </a:t>
            </a:r>
          </a:p>
          <a:p>
            <a:r>
              <a:rPr lang="en-US" sz="2800" i="1" dirty="0">
                <a:latin typeface="Roboto Light"/>
                <a:ea typeface="Roboto Light"/>
                <a:cs typeface="Roboto Light"/>
                <a:sym typeface="Roboto Light"/>
              </a:rPr>
              <a:t>an Honors University</a:t>
            </a:r>
          </a:p>
        </p:txBody>
      </p:sp>
      <p:pic>
        <p:nvPicPr>
          <p:cNvPr id="11" name="Google Shape;106;p25">
            <a:extLst>
              <a:ext uri="{FF2B5EF4-FFF2-40B4-BE49-F238E27FC236}">
                <a16:creationId xmlns:a16="http://schemas.microsoft.com/office/drawing/2014/main" id="{B02C0D87-90DD-C985-C45D-92F2D0AF62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775" y="5197237"/>
            <a:ext cx="3192524" cy="94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52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FFD17-0C55-BA00-6E4B-6E759D9CC661}"/>
              </a:ext>
            </a:extLst>
          </p:cNvPr>
          <p:cNvSpPr txBox="1"/>
          <p:nvPr/>
        </p:nvSpPr>
        <p:spPr>
          <a:xfrm>
            <a:off x="400045" y="1385879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600" b="1" dirty="0">
                <a:latin typeface="Roboto Light"/>
                <a:ea typeface="Roboto Light"/>
                <a:cs typeface="Roboto Light"/>
                <a:sym typeface="Roboto Light"/>
              </a:rPr>
              <a:t>Involvement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25A25-0E66-2E81-40F2-24362F410409}"/>
              </a:ext>
            </a:extLst>
          </p:cNvPr>
          <p:cNvSpPr txBox="1"/>
          <p:nvPr/>
        </p:nvSpPr>
        <p:spPr>
          <a:xfrm>
            <a:off x="142857" y="2328847"/>
            <a:ext cx="8845691" cy="3852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Prioritize making connections:</a:t>
            </a:r>
          </a:p>
          <a:p>
            <a:pPr marL="914400" lvl="1" indent="-342900">
              <a:spcBef>
                <a:spcPts val="1000"/>
              </a:spcBef>
              <a:buSzPts val="1800"/>
              <a:buFont typeface="Roboto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Welcome Retrievers &amp; Involvement Fest</a:t>
            </a:r>
          </a:p>
          <a:p>
            <a:pPr marL="914400" lvl="1" indent="-3429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Campus Life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 (Student Orgs, SEB, SGA)</a:t>
            </a:r>
          </a:p>
          <a:p>
            <a:pPr marL="914400" lvl="1" indent="-3429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Living on campus or off – there is a community for you! </a:t>
            </a:r>
            <a:endParaRPr lang="en-US" sz="24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429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Athletics &amp; Recreation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 (RAC, Club/Intramural Sports, </a:t>
            </a:r>
          </a:p>
          <a:p>
            <a:pPr marL="571500" lvl="1">
              <a:spcBef>
                <a:spcPts val="1000"/>
              </a:spcBef>
              <a:buSzPts val="1800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    Group Fitness, Dietician)</a:t>
            </a:r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Connect with others and ask which resources they’ve used!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35">
            <a:extLst>
              <a:ext uri="{FF2B5EF4-FFF2-40B4-BE49-F238E27FC236}">
                <a16:creationId xmlns:a16="http://schemas.microsoft.com/office/drawing/2014/main" id="{F4F0E5D8-602E-3C8C-9391-36D60F98EDF3}"/>
              </a:ext>
            </a:extLst>
          </p:cNvPr>
          <p:cNvSpPr/>
          <p:nvPr/>
        </p:nvSpPr>
        <p:spPr>
          <a:xfrm>
            <a:off x="0" y="1163519"/>
            <a:ext cx="9144000" cy="5281800"/>
          </a:xfrm>
          <a:prstGeom prst="rect">
            <a:avLst/>
          </a:prstGeom>
          <a:solidFill>
            <a:srgbClr val="4B4B4B">
              <a:alpha val="772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9;p31">
            <a:extLst>
              <a:ext uri="{FF2B5EF4-FFF2-40B4-BE49-F238E27FC236}">
                <a16:creationId xmlns:a16="http://schemas.microsoft.com/office/drawing/2014/main" id="{D4DEA38B-3757-F97F-32CC-000B76F45D4F}"/>
              </a:ext>
            </a:extLst>
          </p:cNvPr>
          <p:cNvSpPr txBox="1"/>
          <p:nvPr/>
        </p:nvSpPr>
        <p:spPr>
          <a:xfrm rot="218">
            <a:off x="96" y="2136781"/>
            <a:ext cx="9143905" cy="302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expectation is that most students do not know </a:t>
            </a:r>
            <a:b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how the university works </a:t>
            </a:r>
            <a:b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 will reach out when they get stuck.</a:t>
            </a:r>
            <a:endParaRPr sz="24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314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B25CD-4E4E-1D8A-2BE3-FFABBE075EAE}"/>
              </a:ext>
            </a:extLst>
          </p:cNvPr>
          <p:cNvSpPr txBox="1"/>
          <p:nvPr/>
        </p:nvSpPr>
        <p:spPr>
          <a:xfrm>
            <a:off x="428615" y="1386950"/>
            <a:ext cx="8143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latin typeface="Roboto Light"/>
                <a:ea typeface="Roboto Light"/>
                <a:cs typeface="Roboto Light"/>
                <a:sym typeface="Roboto Light"/>
              </a:rPr>
              <a:t>Personal / Professional Growth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6D72B-FBC5-5405-5372-ED4C8A14E40A}"/>
              </a:ext>
            </a:extLst>
          </p:cNvPr>
          <p:cNvSpPr txBox="1"/>
          <p:nvPr/>
        </p:nvSpPr>
        <p:spPr>
          <a:xfrm>
            <a:off x="-57183" y="2228841"/>
            <a:ext cx="9292929" cy="434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Prioritizing self-exploration to align passions to your future goals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Retriever Integrated Health (RIH)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Initiatives for Identity, Inclusion, &amp; Belonging (I3B)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Career Center (Internships, Jobs, On Campus Employment)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Shriver Center (Service-Learning)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Applied Learning (Research &amp; Prestigious Scholarships, </a:t>
            </a:r>
          </a:p>
          <a:p>
            <a:pPr marL="596900" lvl="1">
              <a:spcBef>
                <a:spcPts val="1000"/>
              </a:spcBef>
              <a:buSzPts val="1400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     Education Abroad)</a:t>
            </a:r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Connect with others and ask which resources they’ve used!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E9D7D-1D42-2858-C522-743FD430A9DF}"/>
              </a:ext>
            </a:extLst>
          </p:cNvPr>
          <p:cNvSpPr txBox="1"/>
          <p:nvPr/>
        </p:nvSpPr>
        <p:spPr>
          <a:xfrm>
            <a:off x="2528888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DA079-01D0-FE5C-D507-D6071F191C80}"/>
              </a:ext>
            </a:extLst>
          </p:cNvPr>
          <p:cNvSpPr txBox="1"/>
          <p:nvPr/>
        </p:nvSpPr>
        <p:spPr>
          <a:xfrm>
            <a:off x="257173" y="1201220"/>
            <a:ext cx="6643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latin typeface="Roboto Light"/>
                <a:ea typeface="Roboto Light"/>
                <a:cs typeface="Roboto Light"/>
                <a:sym typeface="Roboto Light"/>
              </a:rPr>
              <a:t>Building Faculty Relationships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20549-0A3C-3924-2015-1F63D5BA4543}"/>
              </a:ext>
            </a:extLst>
          </p:cNvPr>
          <p:cNvSpPr txBox="1"/>
          <p:nvPr/>
        </p:nvSpPr>
        <p:spPr>
          <a:xfrm>
            <a:off x="71419" y="1971668"/>
            <a:ext cx="9106980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Learn what behaviors are expected in and out of the classroom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Student handbook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Course syllabi </a:t>
            </a:r>
          </a:p>
          <a:p>
            <a:pPr marL="457200" lvl="0" indent="-3429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Find faculty who have shared interests 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Browsing departmental websites for your major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Attending first year, departmental, and college events</a:t>
            </a:r>
          </a:p>
          <a:p>
            <a:pPr marL="457200" lvl="0" indent="-3429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Set expectations! </a:t>
            </a:r>
          </a:p>
          <a:p>
            <a:pPr marL="914400" lvl="1" indent="-317500">
              <a:spcBef>
                <a:spcPts val="1000"/>
              </a:spcBef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Failure is not forever and all of us have experienced it too</a:t>
            </a:r>
          </a:p>
          <a:p>
            <a:pPr marL="914400" lvl="1" indent="-317500">
              <a:spcBef>
                <a:spcPts val="1000"/>
              </a:spcBef>
              <a:spcAft>
                <a:spcPts val="1000"/>
              </a:spcAft>
              <a:buSzPts val="14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At the first sign of trouble, ask for help…don’t wait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0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;p39">
            <a:extLst>
              <a:ext uri="{FF2B5EF4-FFF2-40B4-BE49-F238E27FC236}">
                <a16:creationId xmlns:a16="http://schemas.microsoft.com/office/drawing/2014/main" id="{7AC9DC2A-540A-F225-7EFA-FDDC05FD2AD5}"/>
              </a:ext>
            </a:extLst>
          </p:cNvPr>
          <p:cNvSpPr/>
          <p:nvPr/>
        </p:nvSpPr>
        <p:spPr>
          <a:xfrm>
            <a:off x="0" y="1077800"/>
            <a:ext cx="9144000" cy="5281800"/>
          </a:xfrm>
          <a:prstGeom prst="rect">
            <a:avLst/>
          </a:prstGeom>
          <a:solidFill>
            <a:srgbClr val="4B4B4B">
              <a:alpha val="772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05;p39">
            <a:extLst>
              <a:ext uri="{FF2B5EF4-FFF2-40B4-BE49-F238E27FC236}">
                <a16:creationId xmlns:a16="http://schemas.microsoft.com/office/drawing/2014/main" id="{C8FCCE0B-C110-593A-3384-46E58F3EADA2}"/>
              </a:ext>
            </a:extLst>
          </p:cNvPr>
          <p:cNvSpPr txBox="1"/>
          <p:nvPr/>
        </p:nvSpPr>
        <p:spPr>
          <a:xfrm rot="218">
            <a:off x="2" y="2167192"/>
            <a:ext cx="9143909" cy="299060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Show up! </a:t>
            </a:r>
            <a:b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Attendance is the biggest predictor of success in your first year BECAUSE you need to be present </a:t>
            </a:r>
            <a:b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MENTALLY AND PHYSICALLY to learn</a:t>
            </a:r>
            <a:endParaRPr sz="24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324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;p40">
            <a:extLst>
              <a:ext uri="{FF2B5EF4-FFF2-40B4-BE49-F238E27FC236}">
                <a16:creationId xmlns:a16="http://schemas.microsoft.com/office/drawing/2014/main" id="{0F4FC76D-B920-18B1-EF41-BE6F3487192D}"/>
              </a:ext>
            </a:extLst>
          </p:cNvPr>
          <p:cNvSpPr txBox="1">
            <a:spLocks/>
          </p:cNvSpPr>
          <p:nvPr/>
        </p:nvSpPr>
        <p:spPr>
          <a:xfrm>
            <a:off x="311700" y="1073682"/>
            <a:ext cx="8832300" cy="883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Lastly, Plan (Just a Good Idea)</a:t>
            </a:r>
          </a:p>
        </p:txBody>
      </p:sp>
      <p:sp>
        <p:nvSpPr>
          <p:cNvPr id="3" name="Google Shape;212;p40">
            <a:extLst>
              <a:ext uri="{FF2B5EF4-FFF2-40B4-BE49-F238E27FC236}">
                <a16:creationId xmlns:a16="http://schemas.microsoft.com/office/drawing/2014/main" id="{98165770-EC38-FF96-21B7-8278CBA533B6}"/>
              </a:ext>
            </a:extLst>
          </p:cNvPr>
          <p:cNvSpPr txBox="1">
            <a:spLocks/>
          </p:cNvSpPr>
          <p:nvPr/>
        </p:nvSpPr>
        <p:spPr>
          <a:xfrm>
            <a:off x="254548" y="1971654"/>
            <a:ext cx="4544100" cy="447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YOUR SCHEDULE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 your homework, labs, and projects to your calendar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Reserve time to start these assignments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the semester starts, reserve time for office hours</a:t>
            </a:r>
          </a:p>
          <a:p>
            <a:pPr marL="457200" indent="0">
              <a:spcBef>
                <a:spcPts val="0"/>
              </a:spcBef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MOTIVATIONS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kind of job are you looking for?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you trying to learn short term?</a:t>
            </a:r>
          </a:p>
          <a:p>
            <a:pPr marL="457200" indent="-33655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would you like to do this semester?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ALSO...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4" name="Google Shape;210;p40">
            <a:extLst>
              <a:ext uri="{FF2B5EF4-FFF2-40B4-BE49-F238E27FC236}">
                <a16:creationId xmlns:a16="http://schemas.microsoft.com/office/drawing/2014/main" id="{63A06C45-B966-29A7-FB10-D20D464D5D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8400" y="2228839"/>
            <a:ext cx="3665550" cy="366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7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E2E04-CAE6-5700-0B48-934DA88B1437}"/>
              </a:ext>
            </a:extLst>
          </p:cNvPr>
          <p:cNvSpPr txBox="1"/>
          <p:nvPr/>
        </p:nvSpPr>
        <p:spPr>
          <a:xfrm>
            <a:off x="471487" y="2224529"/>
            <a:ext cx="8143875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For every credit hour, you should spend at least 1 - 4 hours studying each week</a:t>
            </a: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For a four credit course, that means 4 - 16 hours</a:t>
            </a: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Amount of time spent depends on assignment load and course difficulty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You probably won’t excel in your classes by spending an hour a week on the material and assignments</a:t>
            </a:r>
          </a:p>
        </p:txBody>
      </p:sp>
      <p:sp>
        <p:nvSpPr>
          <p:cNvPr id="5" name="Google Shape;218;p41">
            <a:extLst>
              <a:ext uri="{FF2B5EF4-FFF2-40B4-BE49-F238E27FC236}">
                <a16:creationId xmlns:a16="http://schemas.microsoft.com/office/drawing/2014/main" id="{3BA6A7CB-6D1B-FBE0-DEC0-BCBAF0130E7C}"/>
              </a:ext>
            </a:extLst>
          </p:cNvPr>
          <p:cNvSpPr txBox="1">
            <a:spLocks/>
          </p:cNvSpPr>
          <p:nvPr/>
        </p:nvSpPr>
        <p:spPr>
          <a:xfrm>
            <a:off x="311700" y="1273704"/>
            <a:ext cx="8520600" cy="840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Day</a:t>
            </a:r>
          </a:p>
        </p:txBody>
      </p:sp>
    </p:spTree>
    <p:extLst>
      <p:ext uri="{BB962C8B-B14F-4D97-AF65-F5344CB8AC3E}">
        <p14:creationId xmlns:p14="http://schemas.microsoft.com/office/powerpoint/2010/main" val="216954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B1B71-D067-FEB5-3255-70877E7A70F3}"/>
              </a:ext>
            </a:extLst>
          </p:cNvPr>
          <p:cNvSpPr txBox="1"/>
          <p:nvPr/>
        </p:nvSpPr>
        <p:spPr>
          <a:xfrm>
            <a:off x="514350" y="2111857"/>
            <a:ext cx="8072438" cy="439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02729"/>
                </a:solidFill>
                <a:latin typeface="Roboto Light"/>
                <a:ea typeface="Roboto Light"/>
                <a:cs typeface="Roboto Light"/>
                <a:sym typeface="Roboto Light"/>
              </a:rPr>
              <a:t>It takes a lot of physical and mental effort to be active in class and complete you assignments.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20272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02729"/>
                </a:solidFill>
                <a:latin typeface="Roboto Light"/>
                <a:ea typeface="Roboto Light"/>
                <a:cs typeface="Roboto Light"/>
                <a:sym typeface="Roboto Light"/>
              </a:rPr>
              <a:t>How do you recharge? Are you particular about your coffee, or do you have a favorite quick lunch option?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20272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2729"/>
                </a:solidFill>
                <a:latin typeface="Roboto Light"/>
                <a:ea typeface="Roboto Light"/>
                <a:cs typeface="Roboto Light"/>
                <a:sym typeface="Roboto Light"/>
              </a:rPr>
              <a:t>What about studying? Do you prefer your desk at home, or a quiet place on campus? Keep looking for new places to spend your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5115C-7BA6-5659-329D-5AFFFDF240E7}"/>
              </a:ext>
            </a:extLst>
          </p:cNvPr>
          <p:cNvSpPr txBox="1"/>
          <p:nvPr/>
        </p:nvSpPr>
        <p:spPr>
          <a:xfrm>
            <a:off x="514349" y="1329800"/>
            <a:ext cx="7743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Day (Cont.)</a:t>
            </a:r>
          </a:p>
        </p:txBody>
      </p:sp>
    </p:spTree>
    <p:extLst>
      <p:ext uri="{BB962C8B-B14F-4D97-AF65-F5344CB8AC3E}">
        <p14:creationId xmlns:p14="http://schemas.microsoft.com/office/powerpoint/2010/main" val="282669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23;p42">
            <a:extLst>
              <a:ext uri="{FF2B5EF4-FFF2-40B4-BE49-F238E27FC236}">
                <a16:creationId xmlns:a16="http://schemas.microsoft.com/office/drawing/2014/main" id="{56E1327E-E5F6-834D-36E8-0B91475600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62573"/>
            <a:ext cx="9144000" cy="36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9C04E-7A76-2D83-41A7-044CA8557F56}"/>
              </a:ext>
            </a:extLst>
          </p:cNvPr>
          <p:cNvSpPr txBox="1"/>
          <p:nvPr/>
        </p:nvSpPr>
        <p:spPr>
          <a:xfrm>
            <a:off x="1171572" y="5629279"/>
            <a:ext cx="675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>
                <a:latin typeface="Roboto Light"/>
                <a:ea typeface="Roboto Light"/>
                <a:cs typeface="Roboto Light"/>
                <a:sym typeface="Roboto Light"/>
              </a:rPr>
              <a:t>Congrats and see you all in this semester!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1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26">
            <a:extLst>
              <a:ext uri="{FF2B5EF4-FFF2-40B4-BE49-F238E27FC236}">
                <a16:creationId xmlns:a16="http://schemas.microsoft.com/office/drawing/2014/main" id="{D866EC74-0305-24C8-C40F-2287C0C7F600}"/>
              </a:ext>
            </a:extLst>
          </p:cNvPr>
          <p:cNvSpPr txBox="1">
            <a:spLocks/>
          </p:cNvSpPr>
          <p:nvPr/>
        </p:nvSpPr>
        <p:spPr>
          <a:xfrm>
            <a:off x="311700" y="1345144"/>
            <a:ext cx="8520600" cy="826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Roboto Light"/>
                <a:ea typeface="Roboto Light"/>
                <a:cs typeface="Roboto Light"/>
                <a:sym typeface="Roboto Light"/>
              </a:rPr>
              <a:t>Who am I and Why am I Here? </a:t>
            </a:r>
          </a:p>
        </p:txBody>
      </p:sp>
      <p:sp>
        <p:nvSpPr>
          <p:cNvPr id="3" name="Google Shape;113;p26">
            <a:extLst>
              <a:ext uri="{FF2B5EF4-FFF2-40B4-BE49-F238E27FC236}">
                <a16:creationId xmlns:a16="http://schemas.microsoft.com/office/drawing/2014/main" id="{8CAEB9B8-4FA3-9F32-7A0D-0E17D2379DDF}"/>
              </a:ext>
            </a:extLst>
          </p:cNvPr>
          <p:cNvSpPr txBox="1">
            <a:spLocks/>
          </p:cNvSpPr>
          <p:nvPr/>
        </p:nvSpPr>
        <p:spPr>
          <a:xfrm>
            <a:off x="311700" y="2352270"/>
            <a:ext cx="4768800" cy="31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/>
              <a:t>	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I’ve studied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What I’ve done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Why UMBC?</a:t>
            </a:r>
          </a:p>
        </p:txBody>
      </p:sp>
    </p:spTree>
    <p:extLst>
      <p:ext uri="{BB962C8B-B14F-4D97-AF65-F5344CB8AC3E}">
        <p14:creationId xmlns:p14="http://schemas.microsoft.com/office/powerpoint/2010/main" val="94513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119959A1-5BA3-E13A-9A56-5018A0D01D3E}"/>
              </a:ext>
            </a:extLst>
          </p:cNvPr>
          <p:cNvSpPr txBox="1">
            <a:spLocks/>
          </p:cNvSpPr>
          <p:nvPr/>
        </p:nvSpPr>
        <p:spPr>
          <a:xfrm>
            <a:off x="311700" y="12165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Roboto Light"/>
                <a:ea typeface="Roboto Light"/>
                <a:cs typeface="Roboto Light"/>
                <a:sym typeface="Roboto Light"/>
              </a:rPr>
              <a:t>There’s a lot to cover, including...</a:t>
            </a:r>
          </a:p>
        </p:txBody>
      </p:sp>
      <p:sp>
        <p:nvSpPr>
          <p:cNvPr id="3" name="Google Shape;119;p27">
            <a:extLst>
              <a:ext uri="{FF2B5EF4-FFF2-40B4-BE49-F238E27FC236}">
                <a16:creationId xmlns:a16="http://schemas.microsoft.com/office/drawing/2014/main" id="{86AD0DA7-F44D-857B-4B39-4417EB07356D}"/>
              </a:ext>
            </a:extLst>
          </p:cNvPr>
          <p:cNvSpPr txBox="1">
            <a:spLocks/>
          </p:cNvSpPr>
          <p:nvPr/>
        </p:nvSpPr>
        <p:spPr>
          <a:xfrm>
            <a:off x="311700" y="21383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  <a:buSzPts val="1800"/>
              <a:buFont typeface="Roboto Light"/>
              <a:buChar char="-"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Setting the stage for success (growth mindset)</a:t>
            </a:r>
          </a:p>
          <a:p>
            <a:pPr marL="4572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Academic success</a:t>
            </a:r>
          </a:p>
          <a:p>
            <a:pPr marL="4572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Getting involved</a:t>
            </a:r>
          </a:p>
          <a:p>
            <a:pPr marL="4572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Personal and professional growth</a:t>
            </a:r>
          </a:p>
          <a:p>
            <a:pPr marL="457200">
              <a:spcBef>
                <a:spcPts val="1000"/>
              </a:spcBef>
              <a:buSzPts val="1800"/>
              <a:buFont typeface="Roboto Light"/>
              <a:buChar char="-"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Building faculty relationships</a:t>
            </a:r>
          </a:p>
          <a:p>
            <a:pPr marL="0" indent="0">
              <a:spcBef>
                <a:spcPts val="1000"/>
              </a:spcBef>
              <a:buFont typeface="Arial"/>
              <a:buNone/>
            </a:pPr>
            <a:endParaRPr lang="en-US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dirty="0">
                <a:latin typeface="Roboto Light"/>
                <a:ea typeface="Roboto Light"/>
                <a:cs typeface="Roboto Light"/>
                <a:sym typeface="Roboto Light"/>
              </a:rPr>
              <a:t>	</a:t>
            </a:r>
          </a:p>
        </p:txBody>
      </p:sp>
      <p:sp>
        <p:nvSpPr>
          <p:cNvPr id="4" name="Google Shape;120;p27">
            <a:extLst>
              <a:ext uri="{FF2B5EF4-FFF2-40B4-BE49-F238E27FC236}">
                <a16:creationId xmlns:a16="http://schemas.microsoft.com/office/drawing/2014/main" id="{A7D9E60C-86B8-EBBA-3A76-8498B92C5E09}"/>
              </a:ext>
            </a:extLst>
          </p:cNvPr>
          <p:cNvSpPr txBox="1">
            <a:spLocks/>
          </p:cNvSpPr>
          <p:nvPr/>
        </p:nvSpPr>
        <p:spPr>
          <a:xfrm>
            <a:off x="311700" y="59409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dirty="0">
                <a:latin typeface="Roboto Light"/>
                <a:ea typeface="Roboto Light"/>
                <a:cs typeface="Roboto Light"/>
                <a:sym typeface="Roboto Light"/>
              </a:rPr>
              <a:t>Where should we 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3200" dirty="0"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64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28">
            <a:extLst>
              <a:ext uri="{FF2B5EF4-FFF2-40B4-BE49-F238E27FC236}">
                <a16:creationId xmlns:a16="http://schemas.microsoft.com/office/drawing/2014/main" id="{D0B690F3-A205-3C17-E338-BE0A571ECB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1457" y="1085850"/>
            <a:ext cx="5001085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70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461363-CA6C-9ABE-2EA7-BFE8690722E6}"/>
              </a:ext>
            </a:extLst>
          </p:cNvPr>
          <p:cNvSpPr txBox="1"/>
          <p:nvPr/>
        </p:nvSpPr>
        <p:spPr>
          <a:xfrm>
            <a:off x="271454" y="1258367"/>
            <a:ext cx="6686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Roboto Light"/>
                <a:ea typeface="Roboto Light"/>
                <a:cs typeface="Roboto Light"/>
                <a:sym typeface="Roboto Light"/>
              </a:rPr>
              <a:t>Setting the Stage for Success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E3E00-D54E-1AE8-803E-5DE65BA95D9B}"/>
              </a:ext>
            </a:extLst>
          </p:cNvPr>
          <p:cNvSpPr txBox="1"/>
          <p:nvPr/>
        </p:nvSpPr>
        <p:spPr>
          <a:xfrm>
            <a:off x="0" y="2494529"/>
            <a:ext cx="914400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Student success </a:t>
            </a: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 the goal at UMBC: our top priority is your success. </a:t>
            </a:r>
            <a:b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We are a team that works together to achieve this goal.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Success is defined within and outside of the classroom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Success is often measured by the results. It is also defined by the experiences that help you grow and understand yourself.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									</a:t>
            </a:r>
            <a:r>
              <a:rPr lang="en" sz="2400" dirty="0">
                <a:latin typeface="Roboto Light"/>
                <a:ea typeface="Roboto Light"/>
                <a:cs typeface="Roboto Light"/>
                <a:sym typeface="Roboto Light"/>
              </a:rPr>
              <a:t>So…does that mean </a:t>
            </a:r>
            <a:r>
              <a:rPr lang="en" sz="2400" b="1" dirty="0">
                <a:latin typeface="Roboto"/>
                <a:ea typeface="Roboto"/>
                <a:cs typeface="Roboto"/>
                <a:sym typeface="Roboto"/>
              </a:rPr>
              <a:t>I need an A</a:t>
            </a:r>
            <a:r>
              <a:rPr lang="en" sz="2400" dirty="0">
                <a:latin typeface="Roboto Light"/>
                <a:ea typeface="Roboto Light"/>
                <a:cs typeface="Roboto Light"/>
                <a:sym typeface="Roboto Light"/>
              </a:rPr>
              <a:t>?</a:t>
            </a:r>
            <a:endParaRPr lang="en-US" sz="24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944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87BC0-ADBC-CC76-E107-8960475E91E5}"/>
              </a:ext>
            </a:extLst>
          </p:cNvPr>
          <p:cNvSpPr txBox="1"/>
          <p:nvPr/>
        </p:nvSpPr>
        <p:spPr>
          <a:xfrm>
            <a:off x="371471" y="1814503"/>
            <a:ext cx="83438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>
              <a:buSzPts val="20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Prioritize your academics and utilize key resources:</a:t>
            </a:r>
          </a:p>
          <a:p>
            <a:pPr marL="914400" lvl="1" indent="-330200">
              <a:spcBef>
                <a:spcPts val="1000"/>
              </a:spcBef>
              <a:buSzPts val="16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Advising 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will explain: course selection, academic difficulty, connecting majors &amp; careers</a:t>
            </a:r>
          </a:p>
          <a:p>
            <a:pPr marL="914400" lvl="1" indent="-330200">
              <a:spcBef>
                <a:spcPts val="1000"/>
              </a:spcBef>
              <a:buSzPts val="16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UNIV Seminar courses 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will assist and provide: academic credit &amp; support the first semester</a:t>
            </a:r>
          </a:p>
          <a:p>
            <a:pPr marL="914400" lvl="1" indent="-330200">
              <a:spcBef>
                <a:spcPts val="1000"/>
              </a:spcBef>
              <a:buSzPts val="16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Academic Success Center 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offers: tutoring, SI/PASS, academic advocacy</a:t>
            </a:r>
          </a:p>
          <a:p>
            <a:pPr marL="914400" lvl="1" indent="-330200">
              <a:spcBef>
                <a:spcPts val="1000"/>
              </a:spcBef>
              <a:buSzPts val="1600"/>
              <a:buFont typeface="Roboto Light"/>
              <a:buChar char="-"/>
            </a:pPr>
            <a:r>
              <a:rPr lang="en-US" sz="2400" b="1" dirty="0">
                <a:latin typeface="Roboto"/>
                <a:ea typeface="Roboto"/>
                <a:cs typeface="Roboto"/>
                <a:sym typeface="Roboto"/>
              </a:rPr>
              <a:t>Individual instructors</a:t>
            </a: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/courses have: Office hours &amp; study groups</a:t>
            </a:r>
          </a:p>
          <a:p>
            <a:pPr marL="457200" lvl="0" indent="-355600">
              <a:spcBef>
                <a:spcPts val="1000"/>
              </a:spcBef>
              <a:spcAft>
                <a:spcPts val="1000"/>
              </a:spcAft>
              <a:buSzPts val="20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Connect with your OPA today on resources they’ve used!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12823-78AB-F4B6-9267-BB7B01521C1C}"/>
              </a:ext>
            </a:extLst>
          </p:cNvPr>
          <p:cNvSpPr txBox="1"/>
          <p:nvPr/>
        </p:nvSpPr>
        <p:spPr>
          <a:xfrm>
            <a:off x="471487" y="1071555"/>
            <a:ext cx="63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1" dirty="0">
                <a:latin typeface="Roboto Light"/>
                <a:ea typeface="Roboto Light"/>
                <a:cs typeface="Roboto Light"/>
                <a:sym typeface="Roboto Light"/>
              </a:rPr>
              <a:t>Academic Success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179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31">
            <a:extLst>
              <a:ext uri="{FF2B5EF4-FFF2-40B4-BE49-F238E27FC236}">
                <a16:creationId xmlns:a16="http://schemas.microsoft.com/office/drawing/2014/main" id="{40F91FA2-3772-7F0F-6F2C-0C2A81622AD4}"/>
              </a:ext>
            </a:extLst>
          </p:cNvPr>
          <p:cNvSpPr/>
          <p:nvPr/>
        </p:nvSpPr>
        <p:spPr>
          <a:xfrm>
            <a:off x="0" y="1063518"/>
            <a:ext cx="9144000" cy="5281800"/>
          </a:xfrm>
          <a:prstGeom prst="rect">
            <a:avLst/>
          </a:prstGeom>
          <a:solidFill>
            <a:srgbClr val="4B4B4B">
              <a:alpha val="772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endParaRPr dirty="0"/>
          </a:p>
        </p:txBody>
      </p:sp>
      <p:sp>
        <p:nvSpPr>
          <p:cNvPr id="3" name="Google Shape;149;p31">
            <a:extLst>
              <a:ext uri="{FF2B5EF4-FFF2-40B4-BE49-F238E27FC236}">
                <a16:creationId xmlns:a16="http://schemas.microsoft.com/office/drawing/2014/main" id="{0CC99749-C26F-0040-55CD-5662AF4313F1}"/>
              </a:ext>
            </a:extLst>
          </p:cNvPr>
          <p:cNvSpPr txBox="1"/>
          <p:nvPr/>
        </p:nvSpPr>
        <p:spPr>
          <a:xfrm rot="218">
            <a:off x="11927" y="2309122"/>
            <a:ext cx="9132071" cy="302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expectation is that most students do not know </a:t>
            </a:r>
            <a:b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how the university works </a:t>
            </a:r>
            <a:b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 will reach out when they get stuck.</a:t>
            </a:r>
            <a:endParaRPr sz="2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556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4;p32">
            <a:extLst>
              <a:ext uri="{FF2B5EF4-FFF2-40B4-BE49-F238E27FC236}">
                <a16:creationId xmlns:a16="http://schemas.microsoft.com/office/drawing/2014/main" id="{731249D4-FA72-B5B3-51F8-A292CB1D0C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3748" y="1166818"/>
            <a:ext cx="6282202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59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;p33">
            <a:extLst>
              <a:ext uri="{FF2B5EF4-FFF2-40B4-BE49-F238E27FC236}">
                <a16:creationId xmlns:a16="http://schemas.microsoft.com/office/drawing/2014/main" id="{1238000F-143A-CD53-1C8C-EA2DE1D68F94}"/>
              </a:ext>
            </a:extLst>
          </p:cNvPr>
          <p:cNvSpPr txBox="1">
            <a:spLocks/>
          </p:cNvSpPr>
          <p:nvPr/>
        </p:nvSpPr>
        <p:spPr>
          <a:xfrm>
            <a:off x="311700" y="1073673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Roboto Light"/>
                <a:ea typeface="Roboto Light"/>
                <a:cs typeface="Roboto Light"/>
                <a:sym typeface="Roboto Light"/>
              </a:rPr>
              <a:t>Lesser Known Library Benefits...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FD153-4FC6-53A1-611B-EA4AF6465AB4}"/>
              </a:ext>
            </a:extLst>
          </p:cNvPr>
          <p:cNvSpPr txBox="1"/>
          <p:nvPr/>
        </p:nvSpPr>
        <p:spPr>
          <a:xfrm>
            <a:off x="42844" y="1843069"/>
            <a:ext cx="8638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Borrow course textbooks, recommended reading, and even </a:t>
            </a:r>
          </a:p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computers </a:t>
            </a:r>
          </a:p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Access to a wide range of academic publications</a:t>
            </a:r>
          </a:p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Study rooms</a:t>
            </a:r>
          </a:p>
          <a:p>
            <a:pPr marL="457200" lvl="0" indent="-342900">
              <a:buSzPts val="1800"/>
              <a:buFont typeface="Roboto Light"/>
              <a:buChar char="-"/>
            </a:pPr>
            <a:r>
              <a:rPr lang="en-US" sz="2400" dirty="0">
                <a:latin typeface="Roboto Light"/>
                <a:ea typeface="Roboto Light"/>
                <a:cs typeface="Roboto Light"/>
                <a:sym typeface="Roboto Light"/>
              </a:rPr>
              <a:t>View from the seventh floor</a:t>
            </a:r>
            <a:endParaRPr lang="en-US" sz="2400" dirty="0"/>
          </a:p>
        </p:txBody>
      </p:sp>
      <p:pic>
        <p:nvPicPr>
          <p:cNvPr id="8" name="Google Shape;159;p33">
            <a:extLst>
              <a:ext uri="{FF2B5EF4-FFF2-40B4-BE49-F238E27FC236}">
                <a16:creationId xmlns:a16="http://schemas.microsoft.com/office/drawing/2014/main" id="{5AEF0B56-AEC5-4709-1367-6F3B1E4BD1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7238" y="3840190"/>
            <a:ext cx="7400925" cy="266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58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744</Words>
  <Application>Microsoft Macintosh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Lord</dc:creator>
  <cp:lastModifiedBy>Dale Bittinger</cp:lastModifiedBy>
  <cp:revision>29</cp:revision>
  <dcterms:created xsi:type="dcterms:W3CDTF">2018-05-23T15:48:22Z</dcterms:created>
  <dcterms:modified xsi:type="dcterms:W3CDTF">2025-06-04T15:00:40Z</dcterms:modified>
</cp:coreProperties>
</file>