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2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9144000" cy="6858000" type="screen4x3"/>
  <p:notesSz cx="6858000" cy="9144000"/>
  <p:embeddedFontLst>
    <p:embeddedFont>
      <p:font typeface="Bell MT" panose="02020503060305020303" pitchFamily="18"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03cfg99gVUjvIYUfEfE+x7vrq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472185-02A1-459D-8A67-433FA7CA102A}">
  <a:tblStyle styleId="{C5472185-02A1-459D-8A67-433FA7CA102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6E6E6"/>
          </a:solidFill>
        </a:fill>
      </a:tcStyle>
    </a:band1H>
    <a:band2H>
      <a:tcTxStyle b="off" i="off"/>
      <a:tcStyle>
        <a:tcBdr/>
      </a:tcStyle>
    </a:band2H>
    <a:band1V>
      <a:tcTxStyle b="off" i="off"/>
      <a:tcStyle>
        <a:tcBdr/>
        <a:fill>
          <a:solidFill>
            <a:srgbClr val="E6E6E6"/>
          </a:solidFill>
        </a:fill>
      </a:tcStyle>
    </a:band1V>
    <a:band2V>
      <a:tcTxStyle b="off" i="off"/>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Intro to program and names/titles of representatives</a:t>
            </a:r>
            <a:endParaRPr/>
          </a:p>
        </p:txBody>
      </p:sp>
      <p:sp>
        <p:nvSpPr>
          <p:cNvPr id="195" name="Google Shape;19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66f35cc86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66f35cc86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366f35cc86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Financial Aid Rep</a:t>
            </a:r>
            <a:endParaRPr/>
          </a:p>
        </p:txBody>
      </p:sp>
      <p:sp>
        <p:nvSpPr>
          <p:cNvPr id="276" name="Google Shape;27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e66484217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2e66484217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2e66484217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FinAid rep first 4 bullets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-Students who have a FAFSA on file should have an aid package. They can access this on myUMBC under their Financial Aid card or on the Financial Aid Inquiry. </a:t>
            </a:r>
            <a:endParaRPr/>
          </a:p>
          <a:p>
            <a:pPr marL="0" lvl="0" indent="0" algn="l" rtl="0">
              <a:lnSpc>
                <a:spcPct val="100000"/>
              </a:lnSpc>
              <a:spcBef>
                <a:spcPts val="0"/>
              </a:spcBef>
              <a:spcAft>
                <a:spcPts val="0"/>
              </a:spcAft>
              <a:buSzPts val="1400"/>
              <a:buNone/>
            </a:pPr>
            <a:r>
              <a:rPr lang="en-US"/>
              <a:t>-If your student is taking out Federal loans, they will need to complete the MPN (Master Promissory Note) and Entrance Counseling at studentaid.gov. This is required for all new borrowers. </a:t>
            </a:r>
            <a:endParaRPr/>
          </a:p>
          <a:p>
            <a:pPr marL="0" lvl="0" indent="0" algn="l" rtl="0">
              <a:lnSpc>
                <a:spcPct val="100000"/>
              </a:lnSpc>
              <a:spcBef>
                <a:spcPts val="0"/>
              </a:spcBef>
              <a:spcAft>
                <a:spcPts val="0"/>
              </a:spcAft>
              <a:buSzPts val="1400"/>
              <a:buNone/>
            </a:pPr>
            <a:r>
              <a:rPr lang="en-US"/>
              <a:t>-If you intend to take out additional loans beyond the Federal loans offered to the student such as Parent PLUS and alternative/private loans, we encourage you to complete this as soon as possible. </a:t>
            </a:r>
            <a:endParaRPr/>
          </a:p>
          <a:p>
            <a:pPr marL="0" lvl="0" indent="0" algn="l" rtl="0">
              <a:lnSpc>
                <a:spcPct val="100000"/>
              </a:lnSpc>
              <a:spcBef>
                <a:spcPts val="0"/>
              </a:spcBef>
              <a:spcAft>
                <a:spcPts val="0"/>
              </a:spcAft>
              <a:buSzPts val="1400"/>
              <a:buNone/>
            </a:pPr>
            <a:r>
              <a:rPr lang="en-US"/>
              <a:t>-If your student is receiving any scholarships from outside sources, report these to UMBC with the scholarship notification form. Students can apply for scholarship opportunities with Scholarship Retriever as well.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SBS rep: </a:t>
            </a:r>
            <a:endParaRPr/>
          </a:p>
          <a:p>
            <a:pPr marL="0" lvl="0" indent="0" algn="l" rtl="0">
              <a:lnSpc>
                <a:spcPct val="100000"/>
              </a:lnSpc>
              <a:spcBef>
                <a:spcPts val="0"/>
              </a:spcBef>
              <a:spcAft>
                <a:spcPts val="0"/>
              </a:spcAft>
              <a:buSzPts val="1400"/>
              <a:buNone/>
            </a:pPr>
            <a:r>
              <a:rPr lang="en-US"/>
              <a:t>-Sign Up for Monthly Payment Plans (billing and mpp schedule on next slide)</a:t>
            </a:r>
            <a:endParaRPr/>
          </a:p>
          <a:p>
            <a:pPr marL="0" lvl="0" indent="0" algn="l" rtl="0">
              <a:lnSpc>
                <a:spcPct val="100000"/>
              </a:lnSpc>
              <a:spcBef>
                <a:spcPts val="0"/>
              </a:spcBef>
              <a:spcAft>
                <a:spcPts val="0"/>
              </a:spcAft>
              <a:buSzPts val="1400"/>
              <a:buNone/>
            </a:pPr>
            <a:r>
              <a:rPr lang="en-US"/>
              <a:t>-Use Cost Calculator to estimate charges and sign up for a MPP</a:t>
            </a:r>
            <a:endParaRPr/>
          </a:p>
        </p:txBody>
      </p:sp>
      <p:sp>
        <p:nvSpPr>
          <p:cNvPr id="292" name="Google Shape;2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SBS rep</a:t>
            </a:r>
            <a:endParaRPr/>
          </a:p>
        </p:txBody>
      </p:sp>
      <p:sp>
        <p:nvSpPr>
          <p:cNvPr id="313" name="Google Shape;31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SBS rep</a:t>
            </a:r>
            <a:endParaRPr/>
          </a:p>
        </p:txBody>
      </p:sp>
      <p:sp>
        <p:nvSpPr>
          <p:cNvPr id="325" name="Google Shape;32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36a9e2712d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36a9e2712d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336a9e2712d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36a9e2712d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36a9e2712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336a9e2712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616dd66320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616dd6632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3616dd6632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SBS rep</a:t>
            </a:r>
            <a:endParaRPr/>
          </a:p>
        </p:txBody>
      </p:sp>
      <p:sp>
        <p:nvSpPr>
          <p:cNvPr id="360" name="Google Shape;36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SBS rep</a:t>
            </a:r>
            <a:endParaRPr/>
          </a:p>
        </p:txBody>
      </p:sp>
      <p:sp>
        <p:nvSpPr>
          <p:cNvPr id="202" name="Google Shape;2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**link to FAFSA page?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Reminder that next semester registration opens shortly and they will want to make sure accts are in good standing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Info about Managing my student acct page? </a:t>
            </a:r>
            <a:endParaRPr/>
          </a:p>
        </p:txBody>
      </p:sp>
      <p:sp>
        <p:nvSpPr>
          <p:cNvPr id="369" name="Google Shape;36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FinAid rep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Aid begins disbursing for students who are enrolled full time (12 or more credits) as early as August 21st. Students who are enrolled part time (less than 12 credits) will have aid begin disbursing as of September 19th.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first disbursement date is </a:t>
            </a:r>
            <a:r>
              <a:rPr lang="en-US" i="1"/>
              <a:t>after</a:t>
            </a:r>
            <a:r>
              <a:rPr lang="en-US"/>
              <a:t> the billing due date for Fall 2023, however, students </a:t>
            </a:r>
            <a:r>
              <a:rPr lang="en-US" b="1"/>
              <a:t>will not</a:t>
            </a:r>
            <a:r>
              <a:rPr lang="en-US"/>
              <a:t> receive late fees if their pending financial aid equals or exceeds the balance due. </a:t>
            </a:r>
            <a:endParaRPr/>
          </a:p>
        </p:txBody>
      </p:sp>
      <p:sp>
        <p:nvSpPr>
          <p:cNvPr id="381" name="Google Shape;38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SBS rep</a:t>
            </a:r>
            <a:endParaRPr/>
          </a:p>
        </p:txBody>
      </p:sp>
      <p:sp>
        <p:nvSpPr>
          <p:cNvPr id="392" name="Google Shape;3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SBS rep</a:t>
            </a:r>
            <a:endParaRPr/>
          </a:p>
        </p:txBody>
      </p:sp>
      <p:sp>
        <p:nvSpPr>
          <p:cNvPr id="210" name="Google Shape;2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SBS rep</a:t>
            </a:r>
            <a:endParaRPr/>
          </a:p>
        </p:txBody>
      </p:sp>
      <p:sp>
        <p:nvSpPr>
          <p:cNvPr id="217" name="Google Shape;21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FinAid Rep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Our website is a great resource for finding information on types of aid, timelines, and forms. The Cost tab houses our Cost Calculator tool that helps you estimate out of pocket expenses before charges are posted for your student!</a:t>
            </a:r>
            <a:endParaRPr/>
          </a:p>
        </p:txBody>
      </p:sp>
      <p:sp>
        <p:nvSpPr>
          <p:cNvPr id="225" name="Google Shape;2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e1c231bdea_4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2e1c231bdea_4_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office is open Monday-Friday from 8:30am-4:30pm and is comprised of three separate units: Merit Scholarships, Financial Smarts, and Financial Aid. </a:t>
            </a:r>
            <a:endParaRPr/>
          </a:p>
          <a:p>
            <a:pPr marL="0" lvl="0" indent="0" algn="l" rtl="0">
              <a:lnSpc>
                <a:spcPct val="100000"/>
              </a:lnSpc>
              <a:spcBef>
                <a:spcPts val="0"/>
              </a:spcBef>
              <a:spcAft>
                <a:spcPts val="0"/>
              </a:spcAft>
              <a:buSzPts val="1400"/>
              <a:buNone/>
            </a:pPr>
            <a:r>
              <a:rPr lang="en-US"/>
              <a:t>Students are assigned financial aid counselors based on the first letter of their last name. Contact information for our offices and information on students counselors can be found on our contact page. </a:t>
            </a:r>
            <a:endParaRPr/>
          </a:p>
        </p:txBody>
      </p:sp>
      <p:sp>
        <p:nvSpPr>
          <p:cNvPr id="233" name="Google Shape;233;g2e1c231bdea_4_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1c231bdea_4_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e1c231bdea_4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2e1c231bdea_4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1c231bdea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e1c231bdea_2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OFAS rep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FinancialSmarts helps provide students with the tools they need to make informed financial decisions. From skills like budgeting, saving, investing, and taxes to life goals like auto loans, home ownership or retirement, FinancialSmarts can help your student with life-long financial success.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You can partner with your student to help them understand and successfully navigate finances here at UMBC and beyond. </a:t>
            </a:r>
            <a:endParaRPr/>
          </a:p>
        </p:txBody>
      </p:sp>
      <p:sp>
        <p:nvSpPr>
          <p:cNvPr id="255" name="Google Shape;25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31"/>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body" idx="1"/>
          </p:nvPr>
        </p:nvSpPr>
        <p:spPr>
          <a:xfrm rot="5400000">
            <a:off x="2720860" y="160222"/>
            <a:ext cx="3702281"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g2e1c231bdea_4_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g2e1c231bdea_4_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2e1c231bdea_4_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g2e1c231bdea_4_10"/>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2e1c231bdea_4_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g2e1c231bdea_4_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g2e1c231bdea_4_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
        <p:cNvGrpSpPr/>
        <p:nvPr/>
      </p:nvGrpSpPr>
      <p:grpSpPr>
        <a:xfrm>
          <a:off x="0" y="0"/>
          <a:ext cx="0" cy="0"/>
          <a:chOff x="0" y="0"/>
          <a:chExt cx="0" cy="0"/>
        </a:xfrm>
      </p:grpSpPr>
      <p:sp>
        <p:nvSpPr>
          <p:cNvPr id="91" name="Google Shape;91;g2e1c231bdea_4_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g2e1c231bdea_4_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3"/>
        <p:cNvGrpSpPr/>
        <p:nvPr/>
      </p:nvGrpSpPr>
      <p:grpSpPr>
        <a:xfrm>
          <a:off x="0" y="0"/>
          <a:ext cx="0" cy="0"/>
          <a:chOff x="0" y="0"/>
          <a:chExt cx="0" cy="0"/>
        </a:xfrm>
      </p:grpSpPr>
      <p:sp>
        <p:nvSpPr>
          <p:cNvPr id="94" name="Google Shape;94;g2e1c231bdea_4_18"/>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g2e1c231bdea_4_18"/>
          <p:cNvSpPr txBox="1">
            <a:spLocks noGrp="1"/>
          </p:cNvSpPr>
          <p:nvPr>
            <p:ph type="body" idx="1"/>
          </p:nvPr>
        </p:nvSpPr>
        <p:spPr>
          <a:xfrm>
            <a:off x="457200" y="2423882"/>
            <a:ext cx="8229600" cy="370228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g2e1c231bdea_4_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2e1c231bdea_4_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g2e1c231bdea_4_24"/>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2e1c231bdea_4_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2" name="Google Shape;102;g2e1c231bdea_4_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3" name="Google Shape;103;g2e1c231bdea_4_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g2e1c231bdea_4_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g2e1c231bdea_4_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g2e1c231bdea_4_31"/>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2e1c231bdea_4_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9" name="Google Shape;109;g2e1c231bdea_4_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0" name="Google Shape;110;g2e1c231bdea_4_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1" name="Google Shape;111;g2e1c231bdea_4_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2" name="Google Shape;112;g2e1c231bdea_4_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g2e1c231bdea_4_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g2e1c231bdea_4_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g2e1c231bdea_4_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e1c231bdea_4_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18" name="Google Shape;118;g2e1c231bdea_4_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19" name="Google Shape;119;g2e1c231bdea_4_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g2e1c231bdea_4_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g2e1c231bdea_4_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g2e1c231bdea_4_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2e1c231bdea_4_47"/>
          <p:cNvSpPr>
            <a:spLocks noGrp="1"/>
          </p:cNvSpPr>
          <p:nvPr>
            <p:ph type="pic" idx="2"/>
          </p:nvPr>
        </p:nvSpPr>
        <p:spPr>
          <a:xfrm>
            <a:off x="1792288" y="612775"/>
            <a:ext cx="5486400" cy="4114800"/>
          </a:xfrm>
          <a:prstGeom prst="rect">
            <a:avLst/>
          </a:prstGeom>
          <a:noFill/>
          <a:ln>
            <a:noFill/>
          </a:ln>
        </p:spPr>
      </p:sp>
      <p:sp>
        <p:nvSpPr>
          <p:cNvPr id="125" name="Google Shape;125;g2e1c231bdea_4_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26" name="Google Shape;126;g2e1c231bdea_4_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g2e1c231bdea_4_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g2e1c231bdea_4_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g2e1c231bdea_4_54"/>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2e1c231bdea_4_54"/>
          <p:cNvSpPr txBox="1">
            <a:spLocks noGrp="1"/>
          </p:cNvSpPr>
          <p:nvPr>
            <p:ph type="body" idx="1"/>
          </p:nvPr>
        </p:nvSpPr>
        <p:spPr>
          <a:xfrm rot="5400000">
            <a:off x="2720860" y="160222"/>
            <a:ext cx="3702281"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2" name="Google Shape;132;g2e1c231bdea_4_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g2e1c231bdea_4_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g2e1c231bdea_4_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g2e1c231bdea_4_6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2e1c231bdea_4_6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g2e1c231bdea_4_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g2e1c231bdea_4_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g2e1c231bdea_4_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g2e1c231bdea_2_45"/>
          <p:cNvSpPr txBox="1">
            <a:spLocks noGrp="1"/>
          </p:cNvSpPr>
          <p:nvPr>
            <p:ph type="title"/>
          </p:nvPr>
        </p:nvSpPr>
        <p:spPr>
          <a:xfrm>
            <a:off x="628650" y="365125"/>
            <a:ext cx="78867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7" name="Google Shape;147;g2e1c231bdea_2_45"/>
          <p:cNvSpPr txBox="1">
            <a:spLocks noGrp="1"/>
          </p:cNvSpPr>
          <p:nvPr>
            <p:ph type="body" idx="1"/>
          </p:nvPr>
        </p:nvSpPr>
        <p:spPr>
          <a:xfrm>
            <a:off x="628650" y="1825625"/>
            <a:ext cx="7886700" cy="4351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48" name="Google Shape;148;g2e1c231bdea_2_45"/>
          <p:cNvSpPr txBox="1">
            <a:spLocks noGrp="1"/>
          </p:cNvSpPr>
          <p:nvPr>
            <p:ph type="dt" idx="10"/>
          </p:nvPr>
        </p:nvSpPr>
        <p:spPr>
          <a:xfrm>
            <a:off x="628650" y="6356350"/>
            <a:ext cx="20574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9" name="Google Shape;149;g2e1c231bdea_2_45"/>
          <p:cNvSpPr txBox="1">
            <a:spLocks noGrp="1"/>
          </p:cNvSpPr>
          <p:nvPr>
            <p:ph type="ftr" idx="11"/>
          </p:nvPr>
        </p:nvSpPr>
        <p:spPr>
          <a:xfrm>
            <a:off x="3028950" y="6356350"/>
            <a:ext cx="30861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50" name="Google Shape;150;g2e1c231bdea_2_45"/>
          <p:cNvSpPr txBox="1">
            <a:spLocks noGrp="1"/>
          </p:cNvSpPr>
          <p:nvPr>
            <p:ph type="sldNum" idx="12"/>
          </p:nvPr>
        </p:nvSpPr>
        <p:spPr>
          <a:xfrm>
            <a:off x="6457950" y="6356350"/>
            <a:ext cx="2057400" cy="3652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1"/>
        <p:cNvGrpSpPr/>
        <p:nvPr/>
      </p:nvGrpSpPr>
      <p:grpSpPr>
        <a:xfrm>
          <a:off x="0" y="0"/>
          <a:ext cx="0" cy="0"/>
          <a:chOff x="0" y="0"/>
          <a:chExt cx="0" cy="0"/>
        </a:xfrm>
      </p:grpSpPr>
      <p:sp>
        <p:nvSpPr>
          <p:cNvPr id="152" name="Google Shape;152;g2e1c231bdea_2_4"/>
          <p:cNvSpPr txBox="1">
            <a:spLocks noGrp="1"/>
          </p:cNvSpPr>
          <p:nvPr>
            <p:ph type="ctrTitle"/>
          </p:nvPr>
        </p:nvSpPr>
        <p:spPr>
          <a:xfrm>
            <a:off x="311708" y="992767"/>
            <a:ext cx="85206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3" name="Google Shape;153;g2e1c231bdea_2_4"/>
          <p:cNvSpPr txBox="1">
            <a:spLocks noGrp="1"/>
          </p:cNvSpPr>
          <p:nvPr>
            <p:ph type="subTitle" idx="1"/>
          </p:nvPr>
        </p:nvSpPr>
        <p:spPr>
          <a:xfrm>
            <a:off x="311700" y="3778833"/>
            <a:ext cx="85206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54" name="Google Shape;154;g2e1c231bdea_2_4"/>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5"/>
        <p:cNvGrpSpPr/>
        <p:nvPr/>
      </p:nvGrpSpPr>
      <p:grpSpPr>
        <a:xfrm>
          <a:off x="0" y="0"/>
          <a:ext cx="0" cy="0"/>
          <a:chOff x="0" y="0"/>
          <a:chExt cx="0" cy="0"/>
        </a:xfrm>
      </p:grpSpPr>
      <p:sp>
        <p:nvSpPr>
          <p:cNvPr id="156" name="Google Shape;156;g2e1c231bdea_2_8"/>
          <p:cNvSpPr txBox="1">
            <a:spLocks noGrp="1"/>
          </p:cNvSpPr>
          <p:nvPr>
            <p:ph type="title"/>
          </p:nvPr>
        </p:nvSpPr>
        <p:spPr>
          <a:xfrm>
            <a:off x="311700" y="2867800"/>
            <a:ext cx="8520600" cy="1122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7" name="Google Shape;157;g2e1c231bdea_2_8"/>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8"/>
        <p:cNvGrpSpPr/>
        <p:nvPr/>
      </p:nvGrpSpPr>
      <p:grpSpPr>
        <a:xfrm>
          <a:off x="0" y="0"/>
          <a:ext cx="0" cy="0"/>
          <a:chOff x="0" y="0"/>
          <a:chExt cx="0" cy="0"/>
        </a:xfrm>
      </p:grpSpPr>
      <p:sp>
        <p:nvSpPr>
          <p:cNvPr id="159" name="Google Shape;159;g2e1c231bdea_2_1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0" name="Google Shape;160;g2e1c231bdea_2_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1" name="Google Shape;161;g2e1c231bdea_2_11"/>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2"/>
        <p:cNvGrpSpPr/>
        <p:nvPr/>
      </p:nvGrpSpPr>
      <p:grpSpPr>
        <a:xfrm>
          <a:off x="0" y="0"/>
          <a:ext cx="0" cy="0"/>
          <a:chOff x="0" y="0"/>
          <a:chExt cx="0" cy="0"/>
        </a:xfrm>
      </p:grpSpPr>
      <p:sp>
        <p:nvSpPr>
          <p:cNvPr id="163" name="Google Shape;163;g2e1c231bdea_2_1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4" name="Google Shape;164;g2e1c231bdea_2_1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5" name="Google Shape;165;g2e1c231bdea_2_1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66" name="Google Shape;166;g2e1c231bdea_2_15"/>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g2e1c231bdea_2_2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g2e1c231bdea_2_20"/>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0"/>
        <p:cNvGrpSpPr/>
        <p:nvPr/>
      </p:nvGrpSpPr>
      <p:grpSpPr>
        <a:xfrm>
          <a:off x="0" y="0"/>
          <a:ext cx="0" cy="0"/>
          <a:chOff x="0" y="0"/>
          <a:chExt cx="0" cy="0"/>
        </a:xfrm>
      </p:grpSpPr>
      <p:sp>
        <p:nvSpPr>
          <p:cNvPr id="171" name="Google Shape;171;g2e1c231bdea_2_23"/>
          <p:cNvSpPr txBox="1">
            <a:spLocks noGrp="1"/>
          </p:cNvSpPr>
          <p:nvPr>
            <p:ph type="title"/>
          </p:nvPr>
        </p:nvSpPr>
        <p:spPr>
          <a:xfrm>
            <a:off x="311700" y="740800"/>
            <a:ext cx="2808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72" name="Google Shape;172;g2e1c231bdea_2_23"/>
          <p:cNvSpPr txBox="1">
            <a:spLocks noGrp="1"/>
          </p:cNvSpPr>
          <p:nvPr>
            <p:ph type="body" idx="1"/>
          </p:nvPr>
        </p:nvSpPr>
        <p:spPr>
          <a:xfrm>
            <a:off x="311700" y="1852800"/>
            <a:ext cx="2808000" cy="4239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3" name="Google Shape;173;g2e1c231bdea_2_23"/>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457200" y="2423882"/>
            <a:ext cx="8229600" cy="370228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4"/>
        <p:cNvGrpSpPr/>
        <p:nvPr/>
      </p:nvGrpSpPr>
      <p:grpSpPr>
        <a:xfrm>
          <a:off x="0" y="0"/>
          <a:ext cx="0" cy="0"/>
          <a:chOff x="0" y="0"/>
          <a:chExt cx="0" cy="0"/>
        </a:xfrm>
      </p:grpSpPr>
      <p:sp>
        <p:nvSpPr>
          <p:cNvPr id="175" name="Google Shape;175;g2e1c231bdea_2_27"/>
          <p:cNvSpPr txBox="1">
            <a:spLocks noGrp="1"/>
          </p:cNvSpPr>
          <p:nvPr>
            <p:ph type="title"/>
          </p:nvPr>
        </p:nvSpPr>
        <p:spPr>
          <a:xfrm>
            <a:off x="490250" y="600200"/>
            <a:ext cx="63678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76" name="Google Shape;176;g2e1c231bdea_2_27"/>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7"/>
        <p:cNvGrpSpPr/>
        <p:nvPr/>
      </p:nvGrpSpPr>
      <p:grpSpPr>
        <a:xfrm>
          <a:off x="0" y="0"/>
          <a:ext cx="0" cy="0"/>
          <a:chOff x="0" y="0"/>
          <a:chExt cx="0" cy="0"/>
        </a:xfrm>
      </p:grpSpPr>
      <p:sp>
        <p:nvSpPr>
          <p:cNvPr id="178" name="Google Shape;178;g2e1c231bdea_2_3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e1c231bdea_2_30"/>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80" name="Google Shape;180;g2e1c231bdea_2_30"/>
          <p:cNvSpPr txBox="1">
            <a:spLocks noGrp="1"/>
          </p:cNvSpPr>
          <p:nvPr>
            <p:ph type="subTitle" idx="1"/>
          </p:nvPr>
        </p:nvSpPr>
        <p:spPr>
          <a:xfrm>
            <a:off x="265500" y="3737433"/>
            <a:ext cx="40452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81" name="Google Shape;181;g2e1c231bdea_2_30"/>
          <p:cNvSpPr txBox="1">
            <a:spLocks noGrp="1"/>
          </p:cNvSpPr>
          <p:nvPr>
            <p:ph type="body" idx="2"/>
          </p:nvPr>
        </p:nvSpPr>
        <p:spPr>
          <a:xfrm>
            <a:off x="4939500" y="965433"/>
            <a:ext cx="3837000" cy="49268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2" name="Google Shape;182;g2e1c231bdea_2_30"/>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g2e1c231bdea_2_36"/>
          <p:cNvSpPr txBox="1">
            <a:spLocks noGrp="1"/>
          </p:cNvSpPr>
          <p:nvPr>
            <p:ph type="body" idx="1"/>
          </p:nvPr>
        </p:nvSpPr>
        <p:spPr>
          <a:xfrm>
            <a:off x="311700" y="5640767"/>
            <a:ext cx="5998800" cy="806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85" name="Google Shape;185;g2e1c231bdea_2_36"/>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6"/>
        <p:cNvGrpSpPr/>
        <p:nvPr/>
      </p:nvGrpSpPr>
      <p:grpSpPr>
        <a:xfrm>
          <a:off x="0" y="0"/>
          <a:ext cx="0" cy="0"/>
          <a:chOff x="0" y="0"/>
          <a:chExt cx="0" cy="0"/>
        </a:xfrm>
      </p:grpSpPr>
      <p:sp>
        <p:nvSpPr>
          <p:cNvPr id="187" name="Google Shape;187;g2e1c231bdea_2_39"/>
          <p:cNvSpPr txBox="1">
            <a:spLocks noGrp="1"/>
          </p:cNvSpPr>
          <p:nvPr>
            <p:ph type="title" hasCustomPrompt="1"/>
          </p:nvPr>
        </p:nvSpPr>
        <p:spPr>
          <a:xfrm>
            <a:off x="311700" y="1474833"/>
            <a:ext cx="85206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88" name="Google Shape;188;g2e1c231bdea_2_39"/>
          <p:cNvSpPr txBox="1">
            <a:spLocks noGrp="1"/>
          </p:cNvSpPr>
          <p:nvPr>
            <p:ph type="body" idx="1"/>
          </p:nvPr>
        </p:nvSpPr>
        <p:spPr>
          <a:xfrm>
            <a:off x="311700" y="4202967"/>
            <a:ext cx="8520600" cy="17344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89" name="Google Shape;189;g2e1c231bdea_2_39"/>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0"/>
        <p:cNvGrpSpPr/>
        <p:nvPr/>
      </p:nvGrpSpPr>
      <p:grpSpPr>
        <a:xfrm>
          <a:off x="0" y="0"/>
          <a:ext cx="0" cy="0"/>
          <a:chOff x="0" y="0"/>
          <a:chExt cx="0" cy="0"/>
        </a:xfrm>
      </p:grpSpPr>
      <p:sp>
        <p:nvSpPr>
          <p:cNvPr id="191" name="Google Shape;191;g2e1c231bdea_2_43"/>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26"/>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27"/>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2" name="Google Shape;52;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3" name="Google Shape;5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a:spLocks noGrp="1"/>
          </p:cNvSpPr>
          <p:nvPr>
            <p:ph type="pic" idx="2"/>
          </p:nvPr>
        </p:nvSpPr>
        <p:spPr>
          <a:xfrm>
            <a:off x="1792288" y="612775"/>
            <a:ext cx="5486400" cy="4114800"/>
          </a:xfrm>
          <a:prstGeom prst="rect">
            <a:avLst/>
          </a:prstGeom>
          <a:noFill/>
          <a:ln>
            <a:noFill/>
          </a:ln>
        </p:spPr>
      </p:sp>
      <p:sp>
        <p:nvSpPr>
          <p:cNvPr id="59" name="Google Shape;59;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0" name="Google Shape;6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57200" y="2423882"/>
            <a:ext cx="8229600" cy="370228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p:nvPr/>
        </p:nvSpPr>
        <p:spPr>
          <a:xfrm>
            <a:off x="349250" y="1"/>
            <a:ext cx="8794750" cy="823913"/>
          </a:xfrm>
          <a:prstGeom prst="rect">
            <a:avLst/>
          </a:prstGeom>
          <a:gradFill>
            <a:gsLst>
              <a:gs pos="0">
                <a:srgbClr val="FFFFFF"/>
              </a:gs>
              <a:gs pos="16000">
                <a:srgbClr val="FFFFFF"/>
              </a:gs>
              <a:gs pos="100000">
                <a:srgbClr val="FEB71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 name="Google Shape;13;p21" descr="UMBC-orientation-text-version.png"/>
          <p:cNvPicPr preferRelativeResize="0"/>
          <p:nvPr/>
        </p:nvPicPr>
        <p:blipFill rotWithShape="1">
          <a:blip r:embed="rId13">
            <a:alphaModFix/>
          </a:blip>
          <a:srcRect/>
          <a:stretch/>
        </p:blipFill>
        <p:spPr>
          <a:xfrm>
            <a:off x="128588" y="119064"/>
            <a:ext cx="1592262" cy="665162"/>
          </a:xfrm>
          <a:prstGeom prst="rect">
            <a:avLst/>
          </a:prstGeom>
          <a:noFill/>
          <a:ln>
            <a:noFill/>
          </a:ln>
        </p:spPr>
      </p:pic>
      <p:sp>
        <p:nvSpPr>
          <p:cNvPr id="14" name="Google Shape;14;p21"/>
          <p:cNvSpPr/>
          <p:nvPr/>
        </p:nvSpPr>
        <p:spPr>
          <a:xfrm>
            <a:off x="0" y="6640513"/>
            <a:ext cx="9144000" cy="217487"/>
          </a:xfrm>
          <a:prstGeom prst="rect">
            <a:avLst/>
          </a:prstGeom>
          <a:gradFill>
            <a:gsLst>
              <a:gs pos="0">
                <a:schemeClr val="dk1"/>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g2e1c231bdea_4_0"/>
          <p:cNvSpPr txBox="1">
            <a:spLocks noGrp="1"/>
          </p:cNvSpPr>
          <p:nvPr>
            <p:ph type="title"/>
          </p:nvPr>
        </p:nvSpPr>
        <p:spPr>
          <a:xfrm>
            <a:off x="457200" y="106224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g2e1c231bdea_4_0"/>
          <p:cNvSpPr txBox="1">
            <a:spLocks noGrp="1"/>
          </p:cNvSpPr>
          <p:nvPr>
            <p:ph type="body" idx="1"/>
          </p:nvPr>
        </p:nvSpPr>
        <p:spPr>
          <a:xfrm>
            <a:off x="457200" y="2423882"/>
            <a:ext cx="8229600" cy="3702281"/>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g2e1c231bdea_4_0"/>
          <p:cNvSpPr/>
          <p:nvPr/>
        </p:nvSpPr>
        <p:spPr>
          <a:xfrm>
            <a:off x="349250" y="1"/>
            <a:ext cx="8794750" cy="823913"/>
          </a:xfrm>
          <a:prstGeom prst="rect">
            <a:avLst/>
          </a:prstGeom>
          <a:gradFill>
            <a:gsLst>
              <a:gs pos="0">
                <a:srgbClr val="FFFFFF"/>
              </a:gs>
              <a:gs pos="16000">
                <a:srgbClr val="FFFFFF"/>
              </a:gs>
              <a:gs pos="100000">
                <a:srgbClr val="FEB710"/>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 name="Google Shape;79;g2e1c231bdea_4_0" descr="UMBC-orientation-text-version.png"/>
          <p:cNvPicPr preferRelativeResize="0"/>
          <p:nvPr/>
        </p:nvPicPr>
        <p:blipFill rotWithShape="1">
          <a:blip r:embed="rId13">
            <a:alphaModFix/>
          </a:blip>
          <a:srcRect/>
          <a:stretch/>
        </p:blipFill>
        <p:spPr>
          <a:xfrm>
            <a:off x="128588" y="119064"/>
            <a:ext cx="1592262" cy="665162"/>
          </a:xfrm>
          <a:prstGeom prst="rect">
            <a:avLst/>
          </a:prstGeom>
          <a:noFill/>
          <a:ln>
            <a:noFill/>
          </a:ln>
        </p:spPr>
      </p:pic>
      <p:sp>
        <p:nvSpPr>
          <p:cNvPr id="80" name="Google Shape;80;g2e1c231bdea_4_0"/>
          <p:cNvSpPr/>
          <p:nvPr/>
        </p:nvSpPr>
        <p:spPr>
          <a:xfrm>
            <a:off x="0" y="6640513"/>
            <a:ext cx="9144000" cy="217487"/>
          </a:xfrm>
          <a:prstGeom prst="rect">
            <a:avLst/>
          </a:prstGeom>
          <a:gradFill>
            <a:gsLst>
              <a:gs pos="0">
                <a:schemeClr val="dk1"/>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41"/>
        <p:cNvGrpSpPr/>
        <p:nvPr/>
      </p:nvGrpSpPr>
      <p:grpSpPr>
        <a:xfrm>
          <a:off x="0" y="0"/>
          <a:ext cx="0" cy="0"/>
          <a:chOff x="0" y="0"/>
          <a:chExt cx="0" cy="0"/>
        </a:xfrm>
      </p:grpSpPr>
      <p:sp>
        <p:nvSpPr>
          <p:cNvPr id="142" name="Google Shape;142;g2e1c231bdea_2_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43" name="Google Shape;143;g2e1c231bdea_2_0"/>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44" name="Google Shape;144;g2e1c231bdea_2_0"/>
          <p:cNvSpPr txBox="1">
            <a:spLocks noGrp="1"/>
          </p:cNvSpPr>
          <p:nvPr>
            <p:ph type="sldNum" idx="12"/>
          </p:nvPr>
        </p:nvSpPr>
        <p:spPr>
          <a:xfrm>
            <a:off x="8472458" y="6217622"/>
            <a:ext cx="5487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
          <p:cNvSpPr txBox="1"/>
          <p:nvPr/>
        </p:nvSpPr>
        <p:spPr>
          <a:xfrm>
            <a:off x="0" y="959005"/>
            <a:ext cx="914399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0000"/>
                </a:solidFill>
                <a:latin typeface="Calibri"/>
                <a:ea typeface="Calibri"/>
                <a:cs typeface="Calibri"/>
                <a:sym typeface="Calibri"/>
              </a:rPr>
              <a:t>Financing Your Student’s Education</a:t>
            </a:r>
            <a:endParaRPr sz="1800" b="0" i="0" u="none" strike="noStrike" cap="none">
              <a:solidFill>
                <a:schemeClr val="dk1"/>
              </a:solidFill>
              <a:latin typeface="Calibri"/>
              <a:ea typeface="Calibri"/>
              <a:cs typeface="Calibri"/>
              <a:sym typeface="Calibri"/>
            </a:endParaRPr>
          </a:p>
        </p:txBody>
      </p:sp>
      <p:sp>
        <p:nvSpPr>
          <p:cNvPr id="198" name="Google Shape;198;p1"/>
          <p:cNvSpPr txBox="1"/>
          <p:nvPr/>
        </p:nvSpPr>
        <p:spPr>
          <a:xfrm>
            <a:off x="-1" y="3175174"/>
            <a:ext cx="9144000" cy="1766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Presented by: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4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Student Business Services &amp;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40"/>
              </a:spcBef>
              <a:spcAft>
                <a:spcPts val="0"/>
              </a:spcAft>
              <a:buClr>
                <a:srgbClr val="000000"/>
              </a:buClr>
              <a:buSzPts val="3200"/>
              <a:buFont typeface="Arial"/>
              <a:buNone/>
            </a:pPr>
            <a:r>
              <a:rPr lang="en-US" sz="3200" b="1" i="0" u="none" strike="noStrike" cap="none">
                <a:solidFill>
                  <a:srgbClr val="000000"/>
                </a:solidFill>
                <a:latin typeface="Calibri"/>
                <a:ea typeface="Calibri"/>
                <a:cs typeface="Calibri"/>
                <a:sym typeface="Calibri"/>
              </a:rPr>
              <a:t>The Office of Financial Aid &amp; Scholarships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66f35cc86c_0_0"/>
          <p:cNvSpPr txBox="1"/>
          <p:nvPr/>
        </p:nvSpPr>
        <p:spPr>
          <a:xfrm>
            <a:off x="1318500" y="1053000"/>
            <a:ext cx="6507000" cy="68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u="sng">
                <a:solidFill>
                  <a:schemeClr val="dk1"/>
                </a:solidFill>
                <a:latin typeface="Calibri"/>
                <a:ea typeface="Calibri"/>
                <a:cs typeface="Calibri"/>
                <a:sym typeface="Calibri"/>
              </a:rPr>
              <a:t>Cash Course: Modules and Prizes</a:t>
            </a:r>
            <a:endParaRPr sz="3200" b="1" u="sng">
              <a:solidFill>
                <a:schemeClr val="dk1"/>
              </a:solidFill>
              <a:latin typeface="Calibri"/>
              <a:ea typeface="Calibri"/>
              <a:cs typeface="Calibri"/>
              <a:sym typeface="Calibri"/>
            </a:endParaRPr>
          </a:p>
        </p:txBody>
      </p:sp>
      <p:sp>
        <p:nvSpPr>
          <p:cNvPr id="268" name="Google Shape;268;g366f35cc86c_0_0"/>
          <p:cNvSpPr txBox="1"/>
          <p:nvPr/>
        </p:nvSpPr>
        <p:spPr>
          <a:xfrm>
            <a:off x="297000" y="1917000"/>
            <a:ext cx="8586000" cy="411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highlight>
                  <a:srgbClr val="FFFFFF"/>
                </a:highlight>
              </a:rPr>
              <a:t>UMBC provides a free self-paced financial education program via BlackBoard. CashCourse is complete with presentations, informational guides, games, and how-to’s on everything from bank accounts to investing.</a:t>
            </a:r>
            <a:endParaRPr sz="1800">
              <a:solidFill>
                <a:schemeClr val="dk1"/>
              </a:solidFill>
              <a:latin typeface="Calibri"/>
              <a:ea typeface="Calibri"/>
              <a:cs typeface="Calibri"/>
              <a:sym typeface="Calibri"/>
            </a:endParaRPr>
          </a:p>
        </p:txBody>
      </p:sp>
      <p:grpSp>
        <p:nvGrpSpPr>
          <p:cNvPr id="269" name="Google Shape;269;g366f35cc86c_0_0"/>
          <p:cNvGrpSpPr/>
          <p:nvPr/>
        </p:nvGrpSpPr>
        <p:grpSpPr>
          <a:xfrm>
            <a:off x="296997" y="3429000"/>
            <a:ext cx="2146326" cy="1897544"/>
            <a:chOff x="1160003" y="1849771"/>
            <a:chExt cx="6460945" cy="4013419"/>
          </a:xfrm>
        </p:grpSpPr>
        <p:pic>
          <p:nvPicPr>
            <p:cNvPr id="270" name="Google Shape;270;g366f35cc86c_0_0" descr="Graphical user interface, text, application, website&#10;&#10;Description automatically generated"/>
            <p:cNvPicPr preferRelativeResize="0"/>
            <p:nvPr/>
          </p:nvPicPr>
          <p:blipFill rotWithShape="1">
            <a:blip r:embed="rId3">
              <a:alphaModFix/>
            </a:blip>
            <a:srcRect/>
            <a:stretch/>
          </p:blipFill>
          <p:spPr>
            <a:xfrm>
              <a:off x="1160003" y="1849771"/>
              <a:ext cx="4537993" cy="2563341"/>
            </a:xfrm>
            <a:prstGeom prst="rect">
              <a:avLst/>
            </a:prstGeom>
            <a:noFill/>
            <a:ln>
              <a:noFill/>
            </a:ln>
          </p:spPr>
        </p:pic>
        <p:pic>
          <p:nvPicPr>
            <p:cNvPr id="271" name="Google Shape;271;g366f35cc86c_0_0"/>
            <p:cNvPicPr preferRelativeResize="0"/>
            <p:nvPr/>
          </p:nvPicPr>
          <p:blipFill rotWithShape="1">
            <a:blip r:embed="rId4">
              <a:alphaModFix/>
            </a:blip>
            <a:srcRect/>
            <a:stretch/>
          </p:blipFill>
          <p:spPr>
            <a:xfrm>
              <a:off x="4322727" y="3107558"/>
              <a:ext cx="3298221" cy="2755632"/>
            </a:xfrm>
            <a:prstGeom prst="rect">
              <a:avLst/>
            </a:prstGeom>
            <a:noFill/>
            <a:ln>
              <a:noFill/>
            </a:ln>
          </p:spPr>
        </p:pic>
      </p:grpSp>
      <p:sp>
        <p:nvSpPr>
          <p:cNvPr id="272" name="Google Shape;272;g366f35cc86c_0_0"/>
          <p:cNvSpPr txBox="1"/>
          <p:nvPr/>
        </p:nvSpPr>
        <p:spPr>
          <a:xfrm>
            <a:off x="2632500" y="3064500"/>
            <a:ext cx="6250500" cy="31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chemeClr val="dk1"/>
                </a:solidFill>
                <a:highlight>
                  <a:srgbClr val="FFFFFF"/>
                </a:highlight>
              </a:rPr>
              <a:t>● Students who complete the pre–assessment and one module will be entered into our </a:t>
            </a:r>
            <a:r>
              <a:rPr lang="en-US" sz="1700" b="1">
                <a:solidFill>
                  <a:schemeClr val="dk1"/>
                </a:solidFill>
                <a:highlight>
                  <a:srgbClr val="FFFFFF"/>
                </a:highlight>
              </a:rPr>
              <a:t>$100 scholarship drawing.</a:t>
            </a:r>
            <a:endParaRPr sz="1700"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r>
              <a:rPr lang="en-US" sz="1700">
                <a:solidFill>
                  <a:schemeClr val="dk1"/>
                </a:solidFill>
                <a:highlight>
                  <a:srgbClr val="FFFFFF"/>
                </a:highlight>
              </a:rPr>
              <a:t>.</a:t>
            </a:r>
            <a:endParaRPr sz="1700">
              <a:solidFill>
                <a:schemeClr val="dk1"/>
              </a:solidFill>
              <a:highlight>
                <a:srgbClr val="FFFFFF"/>
              </a:highlight>
            </a:endParaRPr>
          </a:p>
          <a:p>
            <a:pPr marL="0" lvl="0" indent="0" algn="l" rtl="0">
              <a:spcBef>
                <a:spcPts val="0"/>
              </a:spcBef>
              <a:spcAft>
                <a:spcPts val="0"/>
              </a:spcAft>
              <a:buNone/>
            </a:pPr>
            <a:r>
              <a:rPr lang="en-US" sz="1700">
                <a:solidFill>
                  <a:schemeClr val="dk1"/>
                </a:solidFill>
                <a:highlight>
                  <a:srgbClr val="FFFFFF"/>
                </a:highlight>
              </a:rPr>
              <a:t>● Students who complete the pre–assessment and two or more modules will be entered into our </a:t>
            </a:r>
            <a:r>
              <a:rPr lang="en-US" sz="1700" b="1">
                <a:solidFill>
                  <a:schemeClr val="dk1"/>
                </a:solidFill>
                <a:highlight>
                  <a:srgbClr val="FFFFFF"/>
                </a:highlight>
              </a:rPr>
              <a:t>$300 scholarship drawing.</a:t>
            </a:r>
            <a:endParaRPr sz="1700" b="1">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1700" b="1">
              <a:solidFill>
                <a:schemeClr val="dk1"/>
              </a:solidFill>
              <a:highlight>
                <a:srgbClr val="FFFFFF"/>
              </a:highlight>
            </a:endParaRPr>
          </a:p>
          <a:p>
            <a:pPr marL="0" lvl="0" indent="0" algn="l" rtl="0">
              <a:spcBef>
                <a:spcPts val="0"/>
              </a:spcBef>
              <a:spcAft>
                <a:spcPts val="0"/>
              </a:spcAft>
              <a:buNone/>
            </a:pPr>
            <a:r>
              <a:rPr lang="en-US" sz="1700">
                <a:solidFill>
                  <a:schemeClr val="dk1"/>
                </a:solidFill>
                <a:highlight>
                  <a:srgbClr val="FFFFFF"/>
                </a:highlight>
              </a:rPr>
              <a:t>● Students who complete the pre–assessment and all modules (earn your FinancialSmarts CashCourse digital badge) will be entered into our </a:t>
            </a:r>
            <a:r>
              <a:rPr lang="en-US" sz="1700" b="1">
                <a:solidFill>
                  <a:schemeClr val="dk1"/>
                </a:solidFill>
                <a:highlight>
                  <a:srgbClr val="FFFFFF"/>
                </a:highlight>
              </a:rPr>
              <a:t>$500 scholarship drawing.</a:t>
            </a:r>
            <a:endParaRPr sz="1700" b="1">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1" descr="Qr code&#10;&#10;Description automatically generated"/>
          <p:cNvPicPr preferRelativeResize="0"/>
          <p:nvPr/>
        </p:nvPicPr>
        <p:blipFill rotWithShape="1">
          <a:blip r:embed="rId3">
            <a:alphaModFix/>
          </a:blip>
          <a:srcRect/>
          <a:stretch/>
        </p:blipFill>
        <p:spPr>
          <a:xfrm>
            <a:off x="7103125" y="4419315"/>
            <a:ext cx="1057275" cy="1066800"/>
          </a:xfrm>
          <a:prstGeom prst="rect">
            <a:avLst/>
          </a:prstGeom>
          <a:noFill/>
          <a:ln>
            <a:noFill/>
          </a:ln>
        </p:spPr>
      </p:pic>
      <p:pic>
        <p:nvPicPr>
          <p:cNvPr id="279" name="Google Shape;279;p11" title="Screenshot 2025-06-05 151822.png"/>
          <p:cNvPicPr preferRelativeResize="0"/>
          <p:nvPr/>
        </p:nvPicPr>
        <p:blipFill rotWithShape="1">
          <a:blip r:embed="rId4">
            <a:alphaModFix/>
          </a:blip>
          <a:srcRect t="15455" b="15455"/>
          <a:stretch/>
        </p:blipFill>
        <p:spPr>
          <a:xfrm>
            <a:off x="6549125" y="1398838"/>
            <a:ext cx="2594883" cy="1461132"/>
          </a:xfrm>
          <a:prstGeom prst="rect">
            <a:avLst/>
          </a:prstGeom>
          <a:noFill/>
          <a:ln>
            <a:noFill/>
          </a:ln>
        </p:spPr>
      </p:pic>
      <p:pic>
        <p:nvPicPr>
          <p:cNvPr id="280" name="Google Shape;280;p11" title="Screenshot 2025-06-05 151754.png"/>
          <p:cNvPicPr preferRelativeResize="0"/>
          <p:nvPr/>
        </p:nvPicPr>
        <p:blipFill rotWithShape="1">
          <a:blip r:embed="rId5">
            <a:alphaModFix/>
          </a:blip>
          <a:srcRect l="1746" r="1746"/>
          <a:stretch/>
        </p:blipFill>
        <p:spPr>
          <a:xfrm>
            <a:off x="172975" y="1159600"/>
            <a:ext cx="3529147" cy="4225336"/>
          </a:xfrm>
          <a:prstGeom prst="rect">
            <a:avLst/>
          </a:prstGeom>
          <a:noFill/>
          <a:ln>
            <a:noFill/>
          </a:ln>
        </p:spPr>
      </p:pic>
      <p:pic>
        <p:nvPicPr>
          <p:cNvPr id="281" name="Google Shape;281;p11" title="Screenshot 2025-06-05 151812.png"/>
          <p:cNvPicPr preferRelativeResize="0"/>
          <p:nvPr/>
        </p:nvPicPr>
        <p:blipFill rotWithShape="1">
          <a:blip r:embed="rId6">
            <a:alphaModFix/>
          </a:blip>
          <a:srcRect l="29828" r="29828"/>
          <a:stretch/>
        </p:blipFill>
        <p:spPr>
          <a:xfrm>
            <a:off x="3702125" y="1196350"/>
            <a:ext cx="3082700" cy="4151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2e66484217d_0_0"/>
          <p:cNvSpPr txBox="1"/>
          <p:nvPr/>
        </p:nvSpPr>
        <p:spPr>
          <a:xfrm>
            <a:off x="631500" y="767400"/>
            <a:ext cx="7881000" cy="64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600" b="1" u="sng">
                <a:solidFill>
                  <a:schemeClr val="dk1"/>
                </a:solidFill>
                <a:latin typeface="Calibri"/>
                <a:ea typeface="Calibri"/>
                <a:cs typeface="Calibri"/>
                <a:sym typeface="Calibri"/>
              </a:rPr>
              <a:t>UMBC’s commitment to financial awareness</a:t>
            </a:r>
            <a:endParaRPr sz="2600" b="1" i="0" u="sng" strike="noStrike" cap="none">
              <a:solidFill>
                <a:schemeClr val="dk1"/>
              </a:solidFill>
              <a:latin typeface="Calibri"/>
              <a:ea typeface="Calibri"/>
              <a:cs typeface="Calibri"/>
              <a:sym typeface="Calibri"/>
            </a:endParaRPr>
          </a:p>
        </p:txBody>
      </p:sp>
      <p:sp>
        <p:nvSpPr>
          <p:cNvPr id="288" name="Google Shape;288;g2e66484217d_0_0"/>
          <p:cNvSpPr txBox="1"/>
          <p:nvPr/>
        </p:nvSpPr>
        <p:spPr>
          <a:xfrm>
            <a:off x="-134400" y="1290000"/>
            <a:ext cx="9412800" cy="40350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400"/>
              <a:buFont typeface="Arial"/>
              <a:buNone/>
            </a:pPr>
            <a:r>
              <a:rPr lang="en-US" sz="1800">
                <a:solidFill>
                  <a:schemeClr val="dk1"/>
                </a:solidFill>
                <a:latin typeface="Calibri"/>
                <a:ea typeface="Calibri"/>
                <a:cs typeface="Calibri"/>
                <a:sym typeface="Calibri"/>
              </a:rPr>
              <a:t>UMBC encourages students and their families to make informed, responsible decisions when considering student loans as part of their educational financing plan. </a:t>
            </a:r>
            <a:endParaRPr sz="1800" b="0" i="0" u="none" strike="noStrike" cap="none">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600" b="1">
                <a:solidFill>
                  <a:schemeClr val="dk1"/>
                </a:solidFill>
                <a:latin typeface="Calibri"/>
                <a:ea typeface="Calibri"/>
                <a:cs typeface="Calibri"/>
                <a:sym typeface="Calibri"/>
              </a:rPr>
              <a:t> Federal Direct Loans (Student Borrower)</a:t>
            </a:r>
            <a:endParaRPr sz="1600" b="1">
              <a:solidFill>
                <a:schemeClr val="dk1"/>
              </a:solidFill>
              <a:latin typeface="Calibri"/>
              <a:ea typeface="Calibri"/>
              <a:cs typeface="Calibri"/>
              <a:sym typeface="Calibri"/>
            </a:endParaRPr>
          </a:p>
          <a:p>
            <a:pPr marL="457200" lvl="0" indent="-330200" algn="l" rtl="0">
              <a:lnSpc>
                <a:spcPct val="100000"/>
              </a:lnSpc>
              <a:spcBef>
                <a:spcPts val="1200"/>
              </a:spcBef>
              <a:spcAft>
                <a:spcPts val="0"/>
              </a:spcAft>
              <a:buClr>
                <a:schemeClr val="dk1"/>
              </a:buClr>
              <a:buSzPts val="1600"/>
              <a:buChar char="●"/>
            </a:pPr>
            <a:r>
              <a:rPr lang="en-US" sz="1600" b="1">
                <a:solidFill>
                  <a:schemeClr val="dk1"/>
                </a:solidFill>
                <a:latin typeface="Calibri"/>
                <a:ea typeface="Calibri"/>
                <a:cs typeface="Calibri"/>
                <a:sym typeface="Calibri"/>
              </a:rPr>
              <a:t>Subsidized:</a:t>
            </a:r>
            <a:r>
              <a:rPr lang="en-US" sz="1600">
                <a:solidFill>
                  <a:schemeClr val="dk1"/>
                </a:solidFill>
                <a:latin typeface="Calibri"/>
                <a:ea typeface="Calibri"/>
                <a:cs typeface="Calibri"/>
                <a:sym typeface="Calibri"/>
              </a:rPr>
              <a:t> For undergraduates with financial need. Government pays interest while in school and during grace/deferment.</a:t>
            </a:r>
            <a:endParaRPr sz="16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1"/>
              </a:buClr>
              <a:buSzPts val="1600"/>
              <a:buChar char="●"/>
            </a:pPr>
            <a:r>
              <a:rPr lang="en-US" sz="1600" b="1">
                <a:solidFill>
                  <a:schemeClr val="dk1"/>
                </a:solidFill>
                <a:latin typeface="Calibri"/>
                <a:ea typeface="Calibri"/>
                <a:cs typeface="Calibri"/>
                <a:sym typeface="Calibri"/>
              </a:rPr>
              <a:t>Unsubsidized:</a:t>
            </a:r>
            <a:r>
              <a:rPr lang="en-US" sz="1600">
                <a:solidFill>
                  <a:schemeClr val="dk1"/>
                </a:solidFill>
                <a:latin typeface="Calibri"/>
                <a:ea typeface="Calibri"/>
                <a:cs typeface="Calibri"/>
                <a:sym typeface="Calibri"/>
              </a:rPr>
              <a:t> For undergrad and grad students. Interest accrues during all periods; not need-based.</a:t>
            </a:r>
            <a:endParaRPr sz="16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1600" b="1">
                <a:solidFill>
                  <a:schemeClr val="dk1"/>
                </a:solidFill>
                <a:latin typeface="Calibri"/>
                <a:ea typeface="Calibri"/>
                <a:cs typeface="Calibri"/>
                <a:sym typeface="Calibri"/>
              </a:rPr>
              <a:t> Parent PLUS Loans (Optional)</a:t>
            </a:r>
            <a:endParaRPr sz="1600" b="1">
              <a:solidFill>
                <a:schemeClr val="dk1"/>
              </a:solidFill>
              <a:latin typeface="Calibri"/>
              <a:ea typeface="Calibri"/>
              <a:cs typeface="Calibri"/>
              <a:sym typeface="Calibri"/>
            </a:endParaRPr>
          </a:p>
          <a:p>
            <a:pPr marL="457200" lvl="0" indent="-330200" algn="l" rtl="0">
              <a:lnSpc>
                <a:spcPct val="100000"/>
              </a:lnSpc>
              <a:spcBef>
                <a:spcPts val="1200"/>
              </a:spcBef>
              <a:spcAft>
                <a:spcPts val="0"/>
              </a:spcAft>
              <a:buClr>
                <a:schemeClr val="dk1"/>
              </a:buClr>
              <a:buSzPts val="1600"/>
              <a:buChar char="●"/>
            </a:pPr>
            <a:r>
              <a:rPr lang="en-US" sz="1600">
                <a:solidFill>
                  <a:schemeClr val="dk1"/>
                </a:solidFill>
                <a:latin typeface="Calibri"/>
                <a:ea typeface="Calibri"/>
                <a:cs typeface="Calibri"/>
                <a:sym typeface="Calibri"/>
              </a:rPr>
              <a:t>For </a:t>
            </a:r>
            <a:r>
              <a:rPr lang="en-US" sz="1600" b="1">
                <a:solidFill>
                  <a:schemeClr val="dk1"/>
                </a:solidFill>
                <a:latin typeface="Calibri"/>
                <a:ea typeface="Calibri"/>
                <a:cs typeface="Calibri"/>
                <a:sym typeface="Calibri"/>
              </a:rPr>
              <a:t>parents of dependent undergraduates</a:t>
            </a:r>
            <a:r>
              <a:rPr lang="en-U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Covers remaining cost of attendance after other aid.</a:t>
            </a:r>
            <a:endParaRPr sz="16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Requires credit check; higher interest rate than student loans.</a:t>
            </a:r>
            <a:endParaRPr sz="1600">
              <a:solidFill>
                <a:schemeClr val="dk1"/>
              </a:solidFill>
              <a:latin typeface="Calibri"/>
              <a:ea typeface="Calibri"/>
              <a:cs typeface="Calibri"/>
              <a:sym typeface="Calibri"/>
            </a:endParaRPr>
          </a:p>
          <a:p>
            <a:pPr marL="0" lvl="0" indent="0" algn="l" rtl="0">
              <a:lnSpc>
                <a:spcPct val="100000"/>
              </a:lnSpc>
              <a:spcBef>
                <a:spcPts val="1200"/>
              </a:spcBef>
              <a:spcAft>
                <a:spcPts val="0"/>
              </a:spcAft>
              <a:buClr>
                <a:schemeClr val="dk1"/>
              </a:buClr>
              <a:buSzPts val="1100"/>
              <a:buFont typeface="Arial"/>
              <a:buNone/>
            </a:pPr>
            <a:r>
              <a:rPr lang="en-US" sz="1600" b="1">
                <a:solidFill>
                  <a:schemeClr val="dk1"/>
                </a:solidFill>
                <a:latin typeface="Calibri"/>
                <a:ea typeface="Calibri"/>
                <a:cs typeface="Calibri"/>
                <a:sym typeface="Calibri"/>
              </a:rPr>
              <a:t> Alternative/Private Loans</a:t>
            </a:r>
            <a:endParaRPr sz="1600" b="1">
              <a:solidFill>
                <a:schemeClr val="dk1"/>
              </a:solidFill>
              <a:latin typeface="Calibri"/>
              <a:ea typeface="Calibri"/>
              <a:cs typeface="Calibri"/>
              <a:sym typeface="Calibri"/>
            </a:endParaRPr>
          </a:p>
          <a:p>
            <a:pPr marL="457200" lvl="0" indent="-330200" algn="l" rtl="0">
              <a:lnSpc>
                <a:spcPct val="100000"/>
              </a:lnSpc>
              <a:spcBef>
                <a:spcPts val="1200"/>
              </a:spcBef>
              <a:spcAft>
                <a:spcPts val="0"/>
              </a:spcAft>
              <a:buClr>
                <a:schemeClr val="dk1"/>
              </a:buClr>
              <a:buSzPts val="1600"/>
              <a:buChar char="●"/>
            </a:pPr>
            <a:r>
              <a:rPr lang="en-US" sz="1600">
                <a:solidFill>
                  <a:schemeClr val="dk1"/>
                </a:solidFill>
                <a:latin typeface="Calibri"/>
                <a:ea typeface="Calibri"/>
                <a:cs typeface="Calibri"/>
                <a:sym typeface="Calibri"/>
              </a:rPr>
              <a:t>Offered by </a:t>
            </a:r>
            <a:r>
              <a:rPr lang="en-US" sz="1600" b="1">
                <a:solidFill>
                  <a:schemeClr val="dk1"/>
                </a:solidFill>
                <a:latin typeface="Calibri"/>
                <a:ea typeface="Calibri"/>
                <a:cs typeface="Calibri"/>
                <a:sym typeface="Calibri"/>
              </a:rPr>
              <a:t>banks and private lenders</a:t>
            </a:r>
            <a:r>
              <a:rPr lang="en-U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marL="457200" lvl="0" indent="-330200" algn="l" rtl="0">
              <a:lnSpc>
                <a:spcPct val="100000"/>
              </a:lnSpc>
              <a:spcBef>
                <a:spcPts val="0"/>
              </a:spcBef>
              <a:spcAft>
                <a:spcPts val="0"/>
              </a:spcAft>
              <a:buClr>
                <a:schemeClr val="dk1"/>
              </a:buClr>
              <a:buSzPts val="1600"/>
              <a:buChar char="●"/>
            </a:pPr>
            <a:r>
              <a:rPr lang="en-US" sz="1600">
                <a:solidFill>
                  <a:schemeClr val="dk1"/>
                </a:solidFill>
                <a:latin typeface="Calibri"/>
                <a:ea typeface="Calibri"/>
                <a:cs typeface="Calibri"/>
                <a:sym typeface="Calibri"/>
              </a:rPr>
              <a:t>Credit-based; often requires a </a:t>
            </a:r>
            <a:r>
              <a:rPr lang="en-US" sz="1600" b="1">
                <a:solidFill>
                  <a:schemeClr val="dk1"/>
                </a:solidFill>
                <a:latin typeface="Calibri"/>
                <a:ea typeface="Calibri"/>
                <a:cs typeface="Calibri"/>
                <a:sym typeface="Calibri"/>
              </a:rPr>
              <a:t>co-signer</a:t>
            </a:r>
            <a:r>
              <a:rPr lang="en-U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marL="457200" lvl="0" indent="-381000" algn="l" rtl="0">
              <a:lnSpc>
                <a:spcPct val="100000"/>
              </a:lnSpc>
              <a:spcBef>
                <a:spcPts val="0"/>
              </a:spcBef>
              <a:spcAft>
                <a:spcPts val="0"/>
              </a:spcAft>
              <a:buClr>
                <a:schemeClr val="dk1"/>
              </a:buClr>
              <a:buSzPts val="2400"/>
              <a:buChar char="●"/>
            </a:pPr>
            <a:r>
              <a:rPr lang="en-US" sz="1600">
                <a:solidFill>
                  <a:schemeClr val="dk1"/>
                </a:solidFill>
                <a:latin typeface="Calibri"/>
                <a:ea typeface="Calibri"/>
                <a:cs typeface="Calibri"/>
                <a:sym typeface="Calibri"/>
              </a:rPr>
              <a:t>Typically used </a:t>
            </a:r>
            <a:r>
              <a:rPr lang="en-US" sz="1600" b="1">
                <a:solidFill>
                  <a:schemeClr val="dk1"/>
                </a:solidFill>
                <a:latin typeface="Calibri"/>
                <a:ea typeface="Calibri"/>
                <a:cs typeface="Calibri"/>
                <a:sym typeface="Calibri"/>
              </a:rPr>
              <a:t>after federal options</a:t>
            </a:r>
            <a:r>
              <a:rPr lang="en-US" sz="1600">
                <a:solidFill>
                  <a:schemeClr val="dk1"/>
                </a:solidFill>
                <a:latin typeface="Calibri"/>
                <a:ea typeface="Calibri"/>
                <a:cs typeface="Calibri"/>
                <a:sym typeface="Calibri"/>
              </a:rPr>
              <a:t> are exhausted.</a:t>
            </a:r>
            <a:br>
              <a:rPr lang="en-US"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marL="457200" lvl="0" indent="0" algn="l" rtl="0">
              <a:lnSpc>
                <a:spcPct val="100000"/>
              </a:lnSpc>
              <a:spcBef>
                <a:spcPts val="1200"/>
              </a:spcBef>
              <a:spcAft>
                <a:spcPts val="0"/>
              </a:spcAft>
              <a:buNone/>
            </a:pPr>
            <a:endParaRPr sz="240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400"/>
              <a:buFont typeface="Arial"/>
              <a:buNone/>
            </a:pPr>
            <a:endParaRPr sz="2400" b="1" i="1" u="sng">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pSp>
        <p:nvGrpSpPr>
          <p:cNvPr id="294" name="Google Shape;294;p12"/>
          <p:cNvGrpSpPr/>
          <p:nvPr/>
        </p:nvGrpSpPr>
        <p:grpSpPr>
          <a:xfrm>
            <a:off x="1579748" y="1032831"/>
            <a:ext cx="6186234" cy="5533897"/>
            <a:chOff x="1227763" y="990208"/>
            <a:chExt cx="6011305" cy="4718132"/>
          </a:xfrm>
        </p:grpSpPr>
        <p:sp>
          <p:nvSpPr>
            <p:cNvPr id="295" name="Google Shape;295;p12"/>
            <p:cNvSpPr/>
            <p:nvPr/>
          </p:nvSpPr>
          <p:spPr>
            <a:xfrm rot="10800000">
              <a:off x="1608668" y="990221"/>
              <a:ext cx="5630400" cy="7617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2"/>
            <p:cNvSpPr txBox="1"/>
            <p:nvPr/>
          </p:nvSpPr>
          <p:spPr>
            <a:xfrm>
              <a:off x="1799118" y="990220"/>
              <a:ext cx="5439900" cy="761700"/>
            </a:xfrm>
            <a:prstGeom prst="rect">
              <a:avLst/>
            </a:prstGeom>
            <a:noFill/>
            <a:ln>
              <a:noFill/>
            </a:ln>
          </p:spPr>
          <p:txBody>
            <a:bodyPr spcFirstLastPara="1" wrap="square" lIns="335900" tIns="80000" rIns="149350" bIns="80000" anchor="ctr" anchorCtr="0">
              <a:noAutofit/>
            </a:bodyPr>
            <a:lstStyle/>
            <a:p>
              <a:pPr marL="0" marR="0" lvl="0" indent="0" algn="l" rtl="0">
                <a:lnSpc>
                  <a:spcPct val="90000"/>
                </a:lnSpc>
                <a:spcBef>
                  <a:spcPts val="0"/>
                </a:spcBef>
                <a:spcAft>
                  <a:spcPts val="0"/>
                </a:spcAft>
                <a:buClr>
                  <a:srgbClr val="FFC000"/>
                </a:buClr>
                <a:buSzPts val="2100"/>
                <a:buFont typeface="Calibri"/>
                <a:buNone/>
              </a:pPr>
              <a:r>
                <a:rPr lang="en-US" sz="2100" b="0" i="0" u="none" strike="noStrike" cap="none">
                  <a:solidFill>
                    <a:srgbClr val="FFC000"/>
                  </a:solidFill>
                  <a:latin typeface="Calibri"/>
                  <a:ea typeface="Calibri"/>
                  <a:cs typeface="Calibri"/>
                  <a:sym typeface="Calibri"/>
                </a:rPr>
                <a:t>Accept financial aid via “Financial Aid Inquiry” on myUMBC</a:t>
              </a:r>
              <a:endParaRPr sz="2100" b="0" i="0" u="none" strike="noStrike" cap="none">
                <a:solidFill>
                  <a:srgbClr val="FFC000"/>
                </a:solidFill>
                <a:highlight>
                  <a:schemeClr val="dk1"/>
                </a:highlight>
                <a:latin typeface="Calibri"/>
                <a:ea typeface="Calibri"/>
                <a:cs typeface="Calibri"/>
                <a:sym typeface="Calibri"/>
              </a:endParaRPr>
            </a:p>
          </p:txBody>
        </p:sp>
        <p:sp>
          <p:nvSpPr>
            <p:cNvPr id="297" name="Google Shape;297;p12"/>
            <p:cNvSpPr/>
            <p:nvPr/>
          </p:nvSpPr>
          <p:spPr>
            <a:xfrm>
              <a:off x="1227763" y="990208"/>
              <a:ext cx="761700" cy="761700"/>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2"/>
            <p:cNvSpPr/>
            <p:nvPr/>
          </p:nvSpPr>
          <p:spPr>
            <a:xfrm rot="10800000">
              <a:off x="1608625" y="1979296"/>
              <a:ext cx="5630443" cy="761725"/>
            </a:xfrm>
            <a:prstGeom prst="homePlate">
              <a:avLst>
                <a:gd name="adj" fmla="val 50000"/>
              </a:avLst>
            </a:prstGeom>
            <a:solidFill>
              <a:schemeClr val="dk1"/>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2"/>
            <p:cNvSpPr txBox="1"/>
            <p:nvPr/>
          </p:nvSpPr>
          <p:spPr>
            <a:xfrm>
              <a:off x="1799056" y="1979296"/>
              <a:ext cx="5440012" cy="761725"/>
            </a:xfrm>
            <a:prstGeom prst="rect">
              <a:avLst/>
            </a:prstGeom>
            <a:noFill/>
            <a:ln>
              <a:noFill/>
            </a:ln>
          </p:spPr>
          <p:txBody>
            <a:bodyPr spcFirstLastPara="1" wrap="square" lIns="335900" tIns="80000" rIns="149350" bIns="80000" anchor="ctr" anchorCtr="0">
              <a:noAutofit/>
            </a:bodyPr>
            <a:lstStyle/>
            <a:p>
              <a:pPr marL="0" marR="0" lvl="0" indent="0" algn="l" rtl="0">
                <a:lnSpc>
                  <a:spcPct val="90000"/>
                </a:lnSpc>
                <a:spcBef>
                  <a:spcPts val="0"/>
                </a:spcBef>
                <a:spcAft>
                  <a:spcPts val="0"/>
                </a:spcAft>
                <a:buClr>
                  <a:srgbClr val="FFC000"/>
                </a:buClr>
                <a:buSzPts val="2100"/>
                <a:buFont typeface="Calibri"/>
                <a:buNone/>
              </a:pPr>
              <a:r>
                <a:rPr lang="en-US" sz="2100" b="0" i="0" u="none" strike="noStrike" cap="none">
                  <a:solidFill>
                    <a:srgbClr val="FFC000"/>
                  </a:solidFill>
                  <a:latin typeface="Calibri"/>
                  <a:ea typeface="Calibri"/>
                  <a:cs typeface="Calibri"/>
                  <a:sym typeface="Calibri"/>
                </a:rPr>
                <a:t>Complete (Parent PLUS/Alternative) loan requirements (optional)</a:t>
              </a:r>
              <a:endParaRPr sz="1400" b="0" i="0" u="none" strike="noStrike" cap="none">
                <a:solidFill>
                  <a:srgbClr val="000000"/>
                </a:solidFill>
                <a:latin typeface="Arial"/>
                <a:ea typeface="Arial"/>
                <a:cs typeface="Arial"/>
                <a:sym typeface="Arial"/>
              </a:endParaRPr>
            </a:p>
          </p:txBody>
        </p:sp>
        <p:sp>
          <p:nvSpPr>
            <p:cNvPr id="300" name="Google Shape;300;p12"/>
            <p:cNvSpPr/>
            <p:nvPr/>
          </p:nvSpPr>
          <p:spPr>
            <a:xfrm>
              <a:off x="1227763" y="1979296"/>
              <a:ext cx="761725" cy="761725"/>
            </a:xfrm>
            <a:prstGeom prst="ellipse">
              <a:avLst/>
            </a:prstGeom>
            <a:blipFill rotWithShape="1">
              <a:blip r:embed="rId4">
                <a:alphaModFix/>
              </a:blip>
              <a:stretch>
                <a:fillRect/>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2"/>
            <p:cNvSpPr/>
            <p:nvPr/>
          </p:nvSpPr>
          <p:spPr>
            <a:xfrm rot="10800000">
              <a:off x="1608625" y="2968402"/>
              <a:ext cx="5630443" cy="761725"/>
            </a:xfrm>
            <a:prstGeom prst="homePlate">
              <a:avLst>
                <a:gd name="adj" fmla="val 50000"/>
              </a:avLst>
            </a:prstGeom>
            <a:solidFill>
              <a:srgbClr val="FFC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2"/>
            <p:cNvSpPr txBox="1"/>
            <p:nvPr/>
          </p:nvSpPr>
          <p:spPr>
            <a:xfrm>
              <a:off x="1799056" y="2968402"/>
              <a:ext cx="5440012" cy="761725"/>
            </a:xfrm>
            <a:prstGeom prst="rect">
              <a:avLst/>
            </a:prstGeom>
            <a:noFill/>
            <a:ln>
              <a:noFill/>
            </a:ln>
            <a:effectLst>
              <a:outerShdw blurRad="57150" dist="19050" dir="5400000" algn="bl" rotWithShape="0">
                <a:srgbClr val="000000">
                  <a:alpha val="50000"/>
                </a:srgbClr>
              </a:outerShdw>
              <a:reflection dist="38100" dir="5400000" fadeDir="5400012" sy="-100000" algn="bl" rotWithShape="0"/>
            </a:effectLst>
          </p:spPr>
          <p:txBody>
            <a:bodyPr spcFirstLastPara="1" wrap="square" lIns="335900" tIns="80000" rIns="149350" bIns="80000" anchor="ctr" anchorCtr="0">
              <a:noAutofit/>
            </a:bodyPr>
            <a:lstStyle/>
            <a:p>
              <a:pPr marL="0" marR="0" lvl="0" indent="0" algn="l" rtl="0">
                <a:lnSpc>
                  <a:spcPct val="90000"/>
                </a:lnSpc>
                <a:spcBef>
                  <a:spcPts val="0"/>
                </a:spcBef>
                <a:spcAft>
                  <a:spcPts val="0"/>
                </a:spcAft>
                <a:buClr>
                  <a:srgbClr val="000000"/>
                </a:buClr>
                <a:buSzPts val="2100"/>
                <a:buFont typeface="Calibri"/>
                <a:buNone/>
              </a:pPr>
              <a:r>
                <a:rPr lang="en-US" sz="2100" b="0" i="0" u="none" strike="noStrike" cap="none">
                  <a:solidFill>
                    <a:srgbClr val="000000"/>
                  </a:solidFill>
                  <a:latin typeface="Calibri"/>
                  <a:ea typeface="Calibri"/>
                  <a:cs typeface="Calibri"/>
                  <a:sym typeface="Calibri"/>
                </a:rPr>
                <a:t>Apply for Scholarships</a:t>
              </a:r>
              <a:endParaRPr sz="1400" b="0" i="0" u="none" strike="noStrike" cap="none">
                <a:solidFill>
                  <a:srgbClr val="000000"/>
                </a:solidFill>
                <a:latin typeface="Arial"/>
                <a:ea typeface="Arial"/>
                <a:cs typeface="Arial"/>
                <a:sym typeface="Arial"/>
              </a:endParaRPr>
            </a:p>
          </p:txBody>
        </p:sp>
        <p:sp>
          <p:nvSpPr>
            <p:cNvPr id="303" name="Google Shape;303;p12"/>
            <p:cNvSpPr/>
            <p:nvPr/>
          </p:nvSpPr>
          <p:spPr>
            <a:xfrm>
              <a:off x="1227763" y="2968402"/>
              <a:ext cx="761725" cy="761725"/>
            </a:xfrm>
            <a:prstGeom prst="ellipse">
              <a:avLst/>
            </a:prstGeom>
            <a:blipFill rotWithShape="1">
              <a:blip r:embed="rId5">
                <a:alphaModFix/>
              </a:blip>
              <a:stretch>
                <a:fillRect/>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2"/>
            <p:cNvSpPr/>
            <p:nvPr/>
          </p:nvSpPr>
          <p:spPr>
            <a:xfrm rot="10800000">
              <a:off x="1608625" y="3957509"/>
              <a:ext cx="5630443" cy="761725"/>
            </a:xfrm>
            <a:prstGeom prst="homePlate">
              <a:avLst>
                <a:gd name="adj" fmla="val 50000"/>
              </a:avLst>
            </a:prstGeom>
            <a:solidFill>
              <a:schemeClr val="dk1"/>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2"/>
            <p:cNvSpPr txBox="1"/>
            <p:nvPr/>
          </p:nvSpPr>
          <p:spPr>
            <a:xfrm>
              <a:off x="1799056" y="3957509"/>
              <a:ext cx="5440012" cy="761725"/>
            </a:xfrm>
            <a:prstGeom prst="rect">
              <a:avLst/>
            </a:prstGeom>
            <a:noFill/>
            <a:ln>
              <a:noFill/>
            </a:ln>
          </p:spPr>
          <p:txBody>
            <a:bodyPr spcFirstLastPara="1" wrap="square" lIns="335900" tIns="80000" rIns="149350" bIns="80000" anchor="ctr" anchorCtr="0">
              <a:noAutofit/>
            </a:bodyPr>
            <a:lstStyle/>
            <a:p>
              <a:pPr marL="0" marR="0" lvl="0" indent="0" algn="l" rtl="0">
                <a:lnSpc>
                  <a:spcPct val="90000"/>
                </a:lnSpc>
                <a:spcBef>
                  <a:spcPts val="0"/>
                </a:spcBef>
                <a:spcAft>
                  <a:spcPts val="0"/>
                </a:spcAft>
                <a:buClr>
                  <a:srgbClr val="FFC000"/>
                </a:buClr>
                <a:buSzPts val="2100"/>
                <a:buFont typeface="Calibri"/>
                <a:buNone/>
              </a:pPr>
              <a:r>
                <a:rPr lang="en-US" sz="2100" b="0" i="0" u="none" strike="noStrike" cap="none">
                  <a:solidFill>
                    <a:srgbClr val="FFC000"/>
                  </a:solidFill>
                  <a:latin typeface="Calibri"/>
                  <a:ea typeface="Calibri"/>
                  <a:cs typeface="Calibri"/>
                  <a:sym typeface="Calibri"/>
                </a:rPr>
                <a:t>Sign up for the Fall 202</a:t>
              </a:r>
              <a:r>
                <a:rPr lang="en-US" sz="2100">
                  <a:solidFill>
                    <a:srgbClr val="FFC000"/>
                  </a:solidFill>
                  <a:latin typeface="Calibri"/>
                  <a:ea typeface="Calibri"/>
                  <a:cs typeface="Calibri"/>
                  <a:sym typeface="Calibri"/>
                </a:rPr>
                <a:t>5</a:t>
              </a:r>
              <a:r>
                <a:rPr lang="en-US" sz="2100" b="0" i="0" u="none" strike="noStrike" cap="none">
                  <a:solidFill>
                    <a:srgbClr val="FFC000"/>
                  </a:solidFill>
                  <a:latin typeface="Calibri"/>
                  <a:ea typeface="Calibri"/>
                  <a:cs typeface="Calibri"/>
                  <a:sym typeface="Calibri"/>
                </a:rPr>
                <a:t> Monthly Payment Plan</a:t>
              </a:r>
              <a:endParaRPr sz="1400" b="0" i="0" u="none" strike="noStrike" cap="none">
                <a:solidFill>
                  <a:srgbClr val="FFC000"/>
                </a:solidFill>
                <a:highlight>
                  <a:srgbClr val="FFC000"/>
                </a:highlight>
                <a:latin typeface="Arial"/>
                <a:ea typeface="Arial"/>
                <a:cs typeface="Arial"/>
                <a:sym typeface="Arial"/>
              </a:endParaRPr>
            </a:p>
          </p:txBody>
        </p:sp>
        <p:sp>
          <p:nvSpPr>
            <p:cNvPr id="306" name="Google Shape;306;p12"/>
            <p:cNvSpPr/>
            <p:nvPr/>
          </p:nvSpPr>
          <p:spPr>
            <a:xfrm>
              <a:off x="1227763" y="3957509"/>
              <a:ext cx="761725" cy="761725"/>
            </a:xfrm>
            <a:prstGeom prst="ellipse">
              <a:avLst/>
            </a:prstGeom>
            <a:blipFill rotWithShape="1">
              <a:blip r:embed="rId6">
                <a:alphaModFix/>
              </a:blip>
              <a:stretch>
                <a:fillRect l="-36992" r="-36990"/>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2"/>
            <p:cNvSpPr/>
            <p:nvPr/>
          </p:nvSpPr>
          <p:spPr>
            <a:xfrm rot="10800000">
              <a:off x="1608625" y="4946615"/>
              <a:ext cx="5630443" cy="761725"/>
            </a:xfrm>
            <a:prstGeom prst="homePlate">
              <a:avLst>
                <a:gd name="adj" fmla="val 50000"/>
              </a:avLst>
            </a:prstGeom>
            <a:solidFill>
              <a:srgbClr val="FFC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2"/>
            <p:cNvSpPr txBox="1"/>
            <p:nvPr/>
          </p:nvSpPr>
          <p:spPr>
            <a:xfrm>
              <a:off x="1799056" y="4946615"/>
              <a:ext cx="5440012" cy="761725"/>
            </a:xfrm>
            <a:prstGeom prst="rect">
              <a:avLst/>
            </a:prstGeom>
            <a:noFill/>
            <a:ln>
              <a:noFill/>
            </a:ln>
          </p:spPr>
          <p:txBody>
            <a:bodyPr spcFirstLastPara="1" wrap="square" lIns="335900" tIns="80000" rIns="149350" bIns="80000" anchor="ctr" anchorCtr="0">
              <a:noAutofit/>
            </a:bodyPr>
            <a:lstStyle/>
            <a:p>
              <a:pPr marL="0" marR="0" lvl="0" indent="0" algn="l" rtl="0">
                <a:lnSpc>
                  <a:spcPct val="90000"/>
                </a:lnSpc>
                <a:spcBef>
                  <a:spcPts val="0"/>
                </a:spcBef>
                <a:spcAft>
                  <a:spcPts val="0"/>
                </a:spcAft>
                <a:buClr>
                  <a:schemeClr val="dk1"/>
                </a:buClr>
                <a:buSzPts val="2100"/>
                <a:buFont typeface="Calibri"/>
                <a:buNone/>
              </a:pPr>
              <a:r>
                <a:rPr lang="en-US" sz="2100" b="0" i="0" u="none" strike="noStrike" cap="none">
                  <a:solidFill>
                    <a:schemeClr val="dk1"/>
                  </a:solidFill>
                  <a:latin typeface="Calibri"/>
                  <a:ea typeface="Calibri"/>
                  <a:cs typeface="Calibri"/>
                  <a:sym typeface="Calibri"/>
                </a:rPr>
                <a:t>Use Cost Calculator to estimate charges</a:t>
              </a:r>
              <a:endParaRPr sz="1400" b="0" i="0" u="none" strike="noStrike" cap="none">
                <a:solidFill>
                  <a:srgbClr val="000000"/>
                </a:solidFill>
                <a:latin typeface="Arial"/>
                <a:ea typeface="Arial"/>
                <a:cs typeface="Arial"/>
                <a:sym typeface="Arial"/>
              </a:endParaRPr>
            </a:p>
          </p:txBody>
        </p:sp>
        <p:sp>
          <p:nvSpPr>
            <p:cNvPr id="309" name="Google Shape;309;p12"/>
            <p:cNvSpPr/>
            <p:nvPr/>
          </p:nvSpPr>
          <p:spPr>
            <a:xfrm>
              <a:off x="1227763" y="4946615"/>
              <a:ext cx="761725" cy="761725"/>
            </a:xfrm>
            <a:prstGeom prst="ellipse">
              <a:avLst/>
            </a:prstGeom>
            <a:blipFill rotWithShape="1">
              <a:blip r:embed="rId7">
                <a:alphaModFix/>
              </a:blip>
              <a:stretch>
                <a:fillRect l="-9996" r="-9996"/>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p13"/>
          <p:cNvGrpSpPr/>
          <p:nvPr/>
        </p:nvGrpSpPr>
        <p:grpSpPr>
          <a:xfrm>
            <a:off x="899851" y="1372276"/>
            <a:ext cx="7318829" cy="5195792"/>
            <a:chOff x="842701" y="675"/>
            <a:chExt cx="7318829" cy="5195792"/>
          </a:xfrm>
        </p:grpSpPr>
        <p:sp>
          <p:nvSpPr>
            <p:cNvPr id="316" name="Google Shape;316;p13"/>
            <p:cNvSpPr/>
            <p:nvPr/>
          </p:nvSpPr>
          <p:spPr>
            <a:xfrm rot="10800000">
              <a:off x="2086869" y="1737"/>
              <a:ext cx="6042755" cy="2259289"/>
            </a:xfrm>
            <a:prstGeom prst="homePlate">
              <a:avLst>
                <a:gd name="adj" fmla="val 50000"/>
              </a:avLst>
            </a:prstGeom>
            <a:solidFill>
              <a:srgbClr val="FFC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3"/>
            <p:cNvSpPr txBox="1"/>
            <p:nvPr/>
          </p:nvSpPr>
          <p:spPr>
            <a:xfrm>
              <a:off x="2651700" y="1749"/>
              <a:ext cx="5478000" cy="2259300"/>
            </a:xfrm>
            <a:prstGeom prst="rect">
              <a:avLst/>
            </a:prstGeom>
            <a:noFill/>
            <a:ln>
              <a:noFill/>
            </a:ln>
          </p:spPr>
          <p:txBody>
            <a:bodyPr spcFirstLastPara="1" wrap="square" lIns="996275" tIns="114300" rIns="213350" bIns="114300" anchor="ctr" anchorCtr="0">
              <a:noAutofit/>
            </a:bodyPr>
            <a:lstStyle/>
            <a:p>
              <a:pPr marL="0" marR="0" lvl="0" indent="0" algn="ctr" rtl="0">
                <a:lnSpc>
                  <a:spcPct val="90000"/>
                </a:lnSpc>
                <a:spcBef>
                  <a:spcPts val="0"/>
                </a:spcBef>
                <a:spcAft>
                  <a:spcPts val="0"/>
                </a:spcAft>
                <a:buClr>
                  <a:srgbClr val="000000"/>
                </a:buClr>
                <a:buSzPts val="3000"/>
                <a:buFont typeface="Calibri"/>
                <a:buNone/>
              </a:pPr>
              <a:r>
                <a:rPr lang="en-US" sz="3000" b="0" i="0" u="none" strike="noStrike" cap="none">
                  <a:solidFill>
                    <a:srgbClr val="000000"/>
                  </a:solidFill>
                  <a:latin typeface="Calibri"/>
                  <a:ea typeface="Calibri"/>
                  <a:cs typeface="Calibri"/>
                  <a:sym typeface="Calibri"/>
                </a:rPr>
                <a:t>Initiate or submit Third Party Payment Information (tuition assistance, tuition remission, VA, 529)</a:t>
              </a:r>
              <a:endParaRPr sz="1400" b="0" i="0" u="none" strike="noStrike" cap="none">
                <a:solidFill>
                  <a:srgbClr val="000000"/>
                </a:solidFill>
                <a:latin typeface="Arial"/>
                <a:ea typeface="Arial"/>
                <a:cs typeface="Arial"/>
                <a:sym typeface="Arial"/>
              </a:endParaRPr>
            </a:p>
          </p:txBody>
        </p:sp>
        <p:sp>
          <p:nvSpPr>
            <p:cNvPr id="318" name="Google Shape;318;p13"/>
            <p:cNvSpPr/>
            <p:nvPr/>
          </p:nvSpPr>
          <p:spPr>
            <a:xfrm>
              <a:off x="842701" y="675"/>
              <a:ext cx="2259289" cy="2259289"/>
            </a:xfrm>
            <a:prstGeom prst="ellipse">
              <a:avLst/>
            </a:prstGeom>
            <a:blipFill rotWithShape="1">
              <a:blip r:embed="rId3">
                <a:alphaModFix/>
              </a:blip>
              <a:stretch>
                <a:fillRect t="-6995" b="-6995"/>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3"/>
            <p:cNvSpPr/>
            <p:nvPr/>
          </p:nvSpPr>
          <p:spPr>
            <a:xfrm rot="10800000">
              <a:off x="2118775" y="2937178"/>
              <a:ext cx="6042755" cy="2259289"/>
            </a:xfrm>
            <a:prstGeom prst="homePlate">
              <a:avLst>
                <a:gd name="adj" fmla="val 50000"/>
              </a:avLst>
            </a:prstGeom>
            <a:solidFill>
              <a:schemeClr val="dk1"/>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3"/>
            <p:cNvSpPr txBox="1"/>
            <p:nvPr/>
          </p:nvSpPr>
          <p:spPr>
            <a:xfrm>
              <a:off x="2683597" y="2937178"/>
              <a:ext cx="5477933" cy="2259289"/>
            </a:xfrm>
            <a:prstGeom prst="rect">
              <a:avLst/>
            </a:prstGeom>
            <a:noFill/>
            <a:ln>
              <a:noFill/>
            </a:ln>
          </p:spPr>
          <p:txBody>
            <a:bodyPr spcFirstLastPara="1" wrap="square" lIns="996275" tIns="114300" rIns="213350" bIns="114300" anchor="ctr" anchorCtr="0">
              <a:noAutofit/>
            </a:bodyPr>
            <a:lstStyle/>
            <a:p>
              <a:pPr marL="0" marR="0" lvl="0" indent="0" algn="ctr" rtl="0">
                <a:lnSpc>
                  <a:spcPct val="90000"/>
                </a:lnSpc>
                <a:spcBef>
                  <a:spcPts val="0"/>
                </a:spcBef>
                <a:spcAft>
                  <a:spcPts val="0"/>
                </a:spcAft>
                <a:buClr>
                  <a:srgbClr val="FFC000"/>
                </a:buClr>
                <a:buSzPts val="3000"/>
                <a:buFont typeface="Calibri"/>
                <a:buNone/>
              </a:pPr>
              <a:r>
                <a:rPr lang="en-US" sz="3000" b="0" i="0" u="none" strike="noStrike" cap="none">
                  <a:solidFill>
                    <a:srgbClr val="FFC000"/>
                  </a:solidFill>
                  <a:latin typeface="Calibri"/>
                  <a:ea typeface="Calibri"/>
                  <a:cs typeface="Calibri"/>
                  <a:sym typeface="Calibri"/>
                </a:rPr>
                <a:t>Tuition charges can be viewed mid-July on Account Inquiry</a:t>
              </a:r>
              <a:endParaRPr sz="1400" b="0" i="0" u="none" strike="noStrike" cap="none">
                <a:solidFill>
                  <a:srgbClr val="000000"/>
                </a:solidFill>
                <a:latin typeface="Arial"/>
                <a:ea typeface="Arial"/>
                <a:cs typeface="Arial"/>
                <a:sym typeface="Arial"/>
              </a:endParaRPr>
            </a:p>
          </p:txBody>
        </p:sp>
        <p:sp>
          <p:nvSpPr>
            <p:cNvPr id="321" name="Google Shape;321;p13"/>
            <p:cNvSpPr/>
            <p:nvPr/>
          </p:nvSpPr>
          <p:spPr>
            <a:xfrm>
              <a:off x="957225" y="2935441"/>
              <a:ext cx="2259289" cy="2259289"/>
            </a:xfrm>
            <a:prstGeom prst="ellipse">
              <a:avLst/>
            </a:prstGeom>
            <a:blipFill rotWithShape="1">
              <a:blip r:embed="rId4">
                <a:alphaModFix/>
              </a:blip>
              <a:stretch>
                <a:fillRect l="-32992" r="-32990"/>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5"/>
          <p:cNvSpPr txBox="1"/>
          <p:nvPr/>
        </p:nvSpPr>
        <p:spPr>
          <a:xfrm>
            <a:off x="184399" y="1047522"/>
            <a:ext cx="438760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alibri"/>
                <a:ea typeface="Calibri"/>
                <a:cs typeface="Calibri"/>
                <a:sym typeface="Calibri"/>
              </a:rPr>
              <a:t>Billing Schedule</a:t>
            </a:r>
            <a:endParaRPr sz="1400" i="0" u="none" strike="noStrike" cap="none">
              <a:solidFill>
                <a:srgbClr val="000000"/>
              </a:solidFill>
              <a:latin typeface="Calibri"/>
              <a:ea typeface="Calibri"/>
              <a:cs typeface="Calibri"/>
              <a:sym typeface="Calibri"/>
            </a:endParaRPr>
          </a:p>
        </p:txBody>
      </p:sp>
      <p:graphicFrame>
        <p:nvGraphicFramePr>
          <p:cNvPr id="328" name="Google Shape;328;p15"/>
          <p:cNvGraphicFramePr/>
          <p:nvPr/>
        </p:nvGraphicFramePr>
        <p:xfrm>
          <a:off x="184399" y="1880323"/>
          <a:ext cx="3000000" cy="3000000"/>
        </p:xfrm>
        <a:graphic>
          <a:graphicData uri="http://schemas.openxmlformats.org/drawingml/2006/table">
            <a:tbl>
              <a:tblPr firstRow="1" bandRow="1">
                <a:noFill/>
                <a:tableStyleId>{C5472185-02A1-459D-8A67-433FA7CA102A}</a:tableStyleId>
              </a:tblPr>
              <a:tblGrid>
                <a:gridCol w="1601650">
                  <a:extLst>
                    <a:ext uri="{9D8B030D-6E8A-4147-A177-3AD203B41FA5}">
                      <a16:colId xmlns:a16="http://schemas.microsoft.com/office/drawing/2014/main" val="20000"/>
                    </a:ext>
                  </a:extLst>
                </a:gridCol>
                <a:gridCol w="1289525">
                  <a:extLst>
                    <a:ext uri="{9D8B030D-6E8A-4147-A177-3AD203B41FA5}">
                      <a16:colId xmlns:a16="http://schemas.microsoft.com/office/drawing/2014/main" val="20001"/>
                    </a:ext>
                  </a:extLst>
                </a:gridCol>
                <a:gridCol w="1605525">
                  <a:extLst>
                    <a:ext uri="{9D8B030D-6E8A-4147-A177-3AD203B41FA5}">
                      <a16:colId xmlns:a16="http://schemas.microsoft.com/office/drawing/2014/main" val="20002"/>
                    </a:ext>
                  </a:extLst>
                </a:gridCol>
                <a:gridCol w="1891850">
                  <a:extLst>
                    <a:ext uri="{9D8B030D-6E8A-4147-A177-3AD203B41FA5}">
                      <a16:colId xmlns:a16="http://schemas.microsoft.com/office/drawing/2014/main" val="20003"/>
                    </a:ext>
                  </a:extLst>
                </a:gridCol>
              </a:tblGrid>
              <a:tr h="3941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Register By</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E-Bill Date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Due Date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Late Fee Charged</a:t>
                      </a:r>
                      <a:endParaRPr sz="1400" u="none" strike="noStrike" cap="none"/>
                    </a:p>
                  </a:txBody>
                  <a:tcPr marL="91450" marR="91450" marT="45725" marB="45725"/>
                </a:tc>
                <a:extLst>
                  <a:ext uri="{0D108BD9-81ED-4DB2-BD59-A6C34878D82A}">
                    <a16:rowId xmlns:a16="http://schemas.microsoft.com/office/drawing/2014/main" val="10000"/>
                  </a:ext>
                </a:extLst>
              </a:tr>
              <a:tr h="3695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July 31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August 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August 20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Late fees are</a:t>
                      </a:r>
                      <a:r>
                        <a:rPr lang="en-US" sz="1600" u="none" strike="noStrike" cap="none">
                          <a:solidFill>
                            <a:srgbClr val="FF0000"/>
                          </a:solidFill>
                        </a:rPr>
                        <a:t> </a:t>
                      </a:r>
                      <a:endParaRPr sz="1400" u="none" strike="noStrike" cap="none"/>
                    </a:p>
                  </a:txBody>
                  <a:tcPr marL="91450" marR="91450" marT="45725" marB="45725"/>
                </a:tc>
                <a:extLst>
                  <a:ext uri="{0D108BD9-81ED-4DB2-BD59-A6C34878D82A}">
                    <a16:rowId xmlns:a16="http://schemas.microsoft.com/office/drawing/2014/main" val="10001"/>
                  </a:ext>
                </a:extLst>
              </a:tr>
              <a:tr h="359225">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August 31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September 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September 20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Charged Typically</a:t>
                      </a:r>
                      <a:endParaRPr sz="1400" u="none" strike="noStrike" cap="none"/>
                    </a:p>
                  </a:txBody>
                  <a:tcPr marL="91450" marR="91450" marT="45725" marB="45725"/>
                </a:tc>
                <a:extLst>
                  <a:ext uri="{0D108BD9-81ED-4DB2-BD59-A6C34878D82A}">
                    <a16:rowId xmlns:a16="http://schemas.microsoft.com/office/drawing/2014/main" val="10002"/>
                  </a:ext>
                </a:extLst>
              </a:tr>
              <a:tr h="3449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September 30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October 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October 20</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on the 25th of the Month</a:t>
                      </a:r>
                      <a:endParaRPr sz="1400" u="none" strike="noStrike" cap="none"/>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329" name="Google Shape;329;p15"/>
          <p:cNvGraphicFramePr/>
          <p:nvPr/>
        </p:nvGraphicFramePr>
        <p:xfrm>
          <a:off x="184399" y="4543447"/>
          <a:ext cx="3000000" cy="3000000"/>
        </p:xfrm>
        <a:graphic>
          <a:graphicData uri="http://schemas.openxmlformats.org/drawingml/2006/table">
            <a:tbl>
              <a:tblPr firstRow="1" bandRow="1">
                <a:noFill/>
                <a:tableStyleId>{C5472185-02A1-459D-8A67-433FA7CA102A}</a:tableStyleId>
              </a:tblPr>
              <a:tblGrid>
                <a:gridCol w="1868325">
                  <a:extLst>
                    <a:ext uri="{9D8B030D-6E8A-4147-A177-3AD203B41FA5}">
                      <a16:colId xmlns:a16="http://schemas.microsoft.com/office/drawing/2014/main" val="20000"/>
                    </a:ext>
                  </a:extLst>
                </a:gridCol>
                <a:gridCol w="2260075">
                  <a:extLst>
                    <a:ext uri="{9D8B030D-6E8A-4147-A177-3AD203B41FA5}">
                      <a16:colId xmlns:a16="http://schemas.microsoft.com/office/drawing/2014/main" val="20001"/>
                    </a:ext>
                  </a:extLst>
                </a:gridCol>
                <a:gridCol w="2321900">
                  <a:extLst>
                    <a:ext uri="{9D8B030D-6E8A-4147-A177-3AD203B41FA5}">
                      <a16:colId xmlns:a16="http://schemas.microsoft.com/office/drawing/2014/main" val="20002"/>
                    </a:ext>
                  </a:extLst>
                </a:gridCol>
              </a:tblGrid>
              <a:tr h="3166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MPP Installments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Deadline to Sign Up</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1</a:t>
                      </a:r>
                      <a:r>
                        <a:rPr lang="en-US" sz="1600" u="none" strike="noStrike" cap="none" baseline="30000"/>
                        <a:t>st</a:t>
                      </a:r>
                      <a:r>
                        <a:rPr lang="en-US" sz="1600" u="none" strike="noStrike" cap="none"/>
                        <a:t> Payment Due</a:t>
                      </a:r>
                      <a:endParaRPr sz="1400" u="none" strike="noStrike" cap="none"/>
                    </a:p>
                  </a:txBody>
                  <a:tcPr marL="91450" marR="91450" marT="45725" marB="45725"/>
                </a:tc>
                <a:extLst>
                  <a:ext uri="{0D108BD9-81ED-4DB2-BD59-A6C34878D82A}">
                    <a16:rowId xmlns:a16="http://schemas.microsoft.com/office/drawing/2014/main" val="10000"/>
                  </a:ext>
                </a:extLst>
              </a:tr>
              <a:tr h="3151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July 19</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July 20</a:t>
                      </a:r>
                      <a:endParaRPr sz="1400" u="none" strike="noStrike" cap="none"/>
                    </a:p>
                  </a:txBody>
                  <a:tcPr marL="91450" marR="91450" marT="45725" marB="45725"/>
                </a:tc>
                <a:extLst>
                  <a:ext uri="{0D108BD9-81ED-4DB2-BD59-A6C34878D82A}">
                    <a16:rowId xmlns:a16="http://schemas.microsoft.com/office/drawing/2014/main" val="10001"/>
                  </a:ext>
                </a:extLst>
              </a:tr>
              <a:tr h="3055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August 19</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August 20</a:t>
                      </a:r>
                      <a:endParaRPr sz="1400" u="none" strike="noStrike" cap="none"/>
                    </a:p>
                  </a:txBody>
                  <a:tcPr marL="91450" marR="91450" marT="45725" marB="45725"/>
                </a:tc>
                <a:extLst>
                  <a:ext uri="{0D108BD9-81ED-4DB2-BD59-A6C34878D82A}">
                    <a16:rowId xmlns:a16="http://schemas.microsoft.com/office/drawing/2014/main" val="10002"/>
                  </a:ext>
                </a:extLst>
              </a:tr>
              <a:tr h="334225">
                <a:tc>
                  <a:txBody>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t>September 19</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b="0" u="none" strike="noStrike" cap="none"/>
                        <a:t>September 20</a:t>
                      </a:r>
                      <a:endParaRPr sz="1400" u="none" strike="noStrike" cap="none"/>
                    </a:p>
                  </a:txBody>
                  <a:tcPr marL="91450" marR="91450" marT="45725" marB="45725"/>
                </a:tc>
                <a:extLst>
                  <a:ext uri="{0D108BD9-81ED-4DB2-BD59-A6C34878D82A}">
                    <a16:rowId xmlns:a16="http://schemas.microsoft.com/office/drawing/2014/main" val="10003"/>
                  </a:ext>
                </a:extLst>
              </a:tr>
              <a:tr h="334225">
                <a:tc>
                  <a:txBody>
                    <a:bodyPr/>
                    <a:lstStyle/>
                    <a:p>
                      <a:pPr marL="0" marR="0" lvl="0" indent="0" algn="l" rtl="0">
                        <a:lnSpc>
                          <a:spcPct val="100000"/>
                        </a:lnSpc>
                        <a:spcBef>
                          <a:spcPts val="0"/>
                        </a:spcBef>
                        <a:spcAft>
                          <a:spcPts val="0"/>
                        </a:spcAft>
                        <a:buClr>
                          <a:schemeClr val="dk1"/>
                        </a:buClr>
                        <a:buSzPts val="1600"/>
                        <a:buFont typeface="Calibri"/>
                        <a:buNone/>
                      </a:pP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endParaRPr sz="16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Final payment: October 20</a:t>
                      </a:r>
                      <a:endParaRPr sz="1800" u="none" strike="noStrike" cap="none"/>
                    </a:p>
                  </a:txBody>
                  <a:tcPr marL="91450" marR="91450" marT="45725" marB="45725"/>
                </a:tc>
                <a:extLst>
                  <a:ext uri="{0D108BD9-81ED-4DB2-BD59-A6C34878D82A}">
                    <a16:rowId xmlns:a16="http://schemas.microsoft.com/office/drawing/2014/main" val="10004"/>
                  </a:ext>
                </a:extLst>
              </a:tr>
            </a:tbl>
          </a:graphicData>
        </a:graphic>
      </p:graphicFrame>
      <p:sp>
        <p:nvSpPr>
          <p:cNvPr id="330" name="Google Shape;330;p15"/>
          <p:cNvSpPr txBox="1"/>
          <p:nvPr/>
        </p:nvSpPr>
        <p:spPr>
          <a:xfrm>
            <a:off x="184398" y="3733432"/>
            <a:ext cx="767306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Calibri"/>
                <a:ea typeface="Calibri"/>
                <a:cs typeface="Calibri"/>
                <a:sym typeface="Calibri"/>
              </a:rPr>
              <a:t>Monthly Payment Plan (MPP</a:t>
            </a:r>
            <a:r>
              <a:rPr lang="en-US" sz="4000" b="1"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331" name="Google Shape;331;p15" descr="MPP Qr code (https://sbs.umbc.edu/payment-plan/)"/>
          <p:cNvPicPr preferRelativeResize="0"/>
          <p:nvPr/>
        </p:nvPicPr>
        <p:blipFill rotWithShape="1">
          <a:blip r:embed="rId3">
            <a:alphaModFix/>
          </a:blip>
          <a:srcRect/>
          <a:stretch/>
        </p:blipFill>
        <p:spPr>
          <a:xfrm>
            <a:off x="7056454" y="4682532"/>
            <a:ext cx="1374113" cy="13992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g336a9e2712d_0_23" title="Fall 2025 1.JPG"/>
          <p:cNvPicPr preferRelativeResize="0"/>
          <p:nvPr/>
        </p:nvPicPr>
        <p:blipFill>
          <a:blip r:embed="rId3">
            <a:alphaModFix/>
          </a:blip>
          <a:stretch>
            <a:fillRect/>
          </a:stretch>
        </p:blipFill>
        <p:spPr>
          <a:xfrm>
            <a:off x="1349125" y="804475"/>
            <a:ext cx="7094075" cy="5749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3" name="Google Shape;343;g336a9e2712d_0_12"/>
          <p:cNvGrpSpPr/>
          <p:nvPr/>
        </p:nvGrpSpPr>
        <p:grpSpPr>
          <a:xfrm>
            <a:off x="1157988" y="1101775"/>
            <a:ext cx="7442421" cy="5216504"/>
            <a:chOff x="972595" y="992"/>
            <a:chExt cx="6369754" cy="3731672"/>
          </a:xfrm>
        </p:grpSpPr>
        <p:sp>
          <p:nvSpPr>
            <p:cNvPr id="344" name="Google Shape;344;g336a9e2712d_0_12"/>
            <p:cNvSpPr/>
            <p:nvPr/>
          </p:nvSpPr>
          <p:spPr>
            <a:xfrm rot="10800000">
              <a:off x="1784406" y="992"/>
              <a:ext cx="5472600" cy="1623600"/>
            </a:xfrm>
            <a:prstGeom prst="homePlate">
              <a:avLst>
                <a:gd name="adj" fmla="val 50000"/>
              </a:avLst>
            </a:prstGeom>
            <a:solidFill>
              <a:srgbClr val="FFFFFF"/>
            </a:solidFill>
            <a:ln w="25400" cap="flat" cmpd="sng">
              <a:solidFill>
                <a:srgbClr val="DF873F"/>
              </a:solidFill>
              <a:prstDash val="solid"/>
              <a:round/>
              <a:headEnd type="none" w="sm" len="sm"/>
              <a:tailEnd type="none" w="sm" len="sm"/>
            </a:ln>
          </p:spPr>
          <p:txBody>
            <a:bodyPr spcFirstLastPara="1" wrap="square" lIns="124025" tIns="124025" rIns="124025" bIns="1240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45" name="Google Shape;345;g336a9e2712d_0_12"/>
            <p:cNvSpPr txBox="1"/>
            <p:nvPr/>
          </p:nvSpPr>
          <p:spPr>
            <a:xfrm>
              <a:off x="2737947" y="1135"/>
              <a:ext cx="4604400" cy="1713000"/>
            </a:xfrm>
            <a:prstGeom prst="rect">
              <a:avLst/>
            </a:prstGeom>
            <a:noFill/>
            <a:ln>
              <a:noFill/>
            </a:ln>
          </p:spPr>
          <p:txBody>
            <a:bodyPr spcFirstLastPara="1" wrap="square" lIns="971250" tIns="118875" rIns="221925" bIns="118875" anchor="t" anchorCtr="0">
              <a:noAutofit/>
            </a:bodyPr>
            <a:lstStyle/>
            <a:p>
              <a:pPr marL="0" marR="0" lvl="0" indent="0" algn="l" rtl="0">
                <a:lnSpc>
                  <a:spcPct val="90000"/>
                </a:lnSpc>
                <a:spcBef>
                  <a:spcPts val="0"/>
                </a:spcBef>
                <a:spcAft>
                  <a:spcPts val="0"/>
                </a:spcAft>
                <a:buClr>
                  <a:srgbClr val="000000"/>
                </a:buClr>
                <a:buSzPts val="3100"/>
                <a:buFont typeface="Arial"/>
                <a:buNone/>
              </a:pPr>
              <a:r>
                <a:rPr lang="en-US" sz="2800" i="0" u="none" strike="noStrike" cap="none">
                  <a:solidFill>
                    <a:srgbClr val="000000"/>
                  </a:solidFill>
                </a:rPr>
                <a:t>Pay Online</a:t>
              </a:r>
              <a:r>
                <a:rPr lang="en-US" sz="2900" b="0" i="0" u="none" strike="noStrike" cap="none">
                  <a:solidFill>
                    <a:srgbClr val="000000"/>
                  </a:solidFill>
                  <a:latin typeface="Calibri"/>
                  <a:ea typeface="Calibri"/>
                  <a:cs typeface="Calibri"/>
                  <a:sym typeface="Calibri"/>
                </a:rPr>
                <a:t> </a:t>
              </a:r>
              <a:endParaRPr sz="2900" b="0" i="0" u="none" strike="noStrike" cap="none">
                <a:solidFill>
                  <a:srgbClr val="000000"/>
                </a:solidFill>
                <a:latin typeface="Calibri"/>
                <a:ea typeface="Calibri"/>
                <a:cs typeface="Calibri"/>
                <a:sym typeface="Calibri"/>
              </a:endParaRPr>
            </a:p>
            <a:p>
              <a:pPr marL="228600" marR="0" lvl="1" indent="-215900" algn="l" rtl="0">
                <a:lnSpc>
                  <a:spcPct val="90000"/>
                </a:lnSpc>
                <a:spcBef>
                  <a:spcPts val="1100"/>
                </a:spcBef>
                <a:spcAft>
                  <a:spcPts val="0"/>
                </a:spcAft>
                <a:buClr>
                  <a:srgbClr val="000000"/>
                </a:buClr>
                <a:buSzPts val="2200"/>
                <a:buChar char="•"/>
              </a:pPr>
              <a:r>
                <a:rPr lang="en-US" sz="2200" i="0" u="none" strike="noStrike" cap="none">
                  <a:solidFill>
                    <a:srgbClr val="000000"/>
                  </a:solidFill>
                </a:rPr>
                <a:t>ACH eCheck &amp; Campus Card (no fee)</a:t>
              </a:r>
              <a:endParaRPr sz="2200" i="0" u="none" strike="noStrike" cap="none">
                <a:solidFill>
                  <a:srgbClr val="000000"/>
                </a:solidFill>
              </a:endParaRPr>
            </a:p>
            <a:p>
              <a:pPr marL="228600" marR="0" lvl="1" indent="-215900" algn="l" rtl="0">
                <a:lnSpc>
                  <a:spcPct val="90000"/>
                </a:lnSpc>
                <a:spcBef>
                  <a:spcPts val="400"/>
                </a:spcBef>
                <a:spcAft>
                  <a:spcPts val="0"/>
                </a:spcAft>
                <a:buClr>
                  <a:srgbClr val="000000"/>
                </a:buClr>
                <a:buSzPts val="2200"/>
                <a:buChar char="•"/>
              </a:pPr>
              <a:r>
                <a:rPr lang="en-US" sz="2200" i="0" u="none" strike="noStrike" cap="none">
                  <a:solidFill>
                    <a:srgbClr val="000000"/>
                  </a:solidFill>
                </a:rPr>
                <a:t>Credit Card (2.75% convenience fee)</a:t>
              </a:r>
              <a:endParaRPr sz="2200" i="0" u="none" strike="noStrike" cap="none">
                <a:solidFill>
                  <a:srgbClr val="000000"/>
                </a:solidFill>
              </a:endParaRPr>
            </a:p>
            <a:p>
              <a:pPr marL="228600" marR="0" lvl="1" indent="-215900" algn="l" rtl="0">
                <a:lnSpc>
                  <a:spcPct val="90000"/>
                </a:lnSpc>
                <a:spcBef>
                  <a:spcPts val="400"/>
                </a:spcBef>
                <a:spcAft>
                  <a:spcPts val="0"/>
                </a:spcAft>
                <a:buClr>
                  <a:srgbClr val="000000"/>
                </a:buClr>
                <a:buSzPts val="2200"/>
                <a:buChar char="•"/>
              </a:pPr>
              <a:r>
                <a:rPr lang="en-US" sz="2200" i="0" u="none" strike="noStrike" cap="none">
                  <a:solidFill>
                    <a:srgbClr val="000000"/>
                  </a:solidFill>
                </a:rPr>
                <a:t>International Wires</a:t>
              </a:r>
              <a:endParaRPr sz="2200" i="0" u="none" strike="noStrike" cap="none">
                <a:solidFill>
                  <a:srgbClr val="000000"/>
                </a:solidFill>
              </a:endParaRPr>
            </a:p>
          </p:txBody>
        </p:sp>
        <p:sp>
          <p:nvSpPr>
            <p:cNvPr id="346" name="Google Shape;346;g336a9e2712d_0_12"/>
            <p:cNvSpPr/>
            <p:nvPr/>
          </p:nvSpPr>
          <p:spPr>
            <a:xfrm>
              <a:off x="972595" y="114024"/>
              <a:ext cx="1984200" cy="1243500"/>
            </a:xfrm>
            <a:prstGeom prst="ellipse">
              <a:avLst/>
            </a:prstGeom>
            <a:blipFill rotWithShape="1">
              <a:blip r:embed="rId3">
                <a:alphaModFix/>
              </a:blip>
              <a:stretch>
                <a:fillRect t="-14999" b="-14999"/>
              </a:stretch>
            </a:blipFill>
            <a:ln w="25400" cap="flat" cmpd="sng">
              <a:solidFill>
                <a:srgbClr val="DF873F"/>
              </a:solidFill>
              <a:prstDash val="solid"/>
              <a:round/>
              <a:headEnd type="none" w="sm" len="sm"/>
              <a:tailEnd type="none" w="sm" len="sm"/>
            </a:ln>
          </p:spPr>
          <p:txBody>
            <a:bodyPr spcFirstLastPara="1" wrap="square" lIns="124025" tIns="124025" rIns="124025" bIns="1240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47" name="Google Shape;347;g336a9e2712d_0_12"/>
            <p:cNvSpPr/>
            <p:nvPr/>
          </p:nvSpPr>
          <p:spPr>
            <a:xfrm rot="10800000">
              <a:off x="1784406" y="2109064"/>
              <a:ext cx="5472600" cy="1623600"/>
            </a:xfrm>
            <a:prstGeom prst="homePlate">
              <a:avLst>
                <a:gd name="adj" fmla="val 50000"/>
              </a:avLst>
            </a:prstGeom>
            <a:solidFill>
              <a:srgbClr val="FFFFFF"/>
            </a:solidFill>
            <a:ln w="25400" cap="flat" cmpd="sng">
              <a:solidFill>
                <a:srgbClr val="DF873F"/>
              </a:solidFill>
              <a:prstDash val="solid"/>
              <a:round/>
              <a:headEnd type="none" w="sm" len="sm"/>
              <a:tailEnd type="none" w="sm" len="sm"/>
            </a:ln>
          </p:spPr>
          <p:txBody>
            <a:bodyPr spcFirstLastPara="1" wrap="square" lIns="124025" tIns="124025" rIns="124025" bIns="1240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48" name="Google Shape;348;g336a9e2712d_0_12"/>
            <p:cNvSpPr txBox="1"/>
            <p:nvPr/>
          </p:nvSpPr>
          <p:spPr>
            <a:xfrm>
              <a:off x="2596049" y="2109212"/>
              <a:ext cx="4746300" cy="1623300"/>
            </a:xfrm>
            <a:prstGeom prst="rect">
              <a:avLst/>
            </a:prstGeom>
            <a:noFill/>
            <a:ln>
              <a:noFill/>
            </a:ln>
          </p:spPr>
          <p:txBody>
            <a:bodyPr spcFirstLastPara="1" wrap="square" lIns="971250" tIns="118875" rIns="221925" bIns="118875" anchor="t" anchorCtr="0">
              <a:noAutofit/>
            </a:bodyPr>
            <a:lstStyle/>
            <a:p>
              <a:pPr marL="0" lvl="0" indent="0" algn="l" rtl="0">
                <a:lnSpc>
                  <a:spcPct val="90000"/>
                </a:lnSpc>
                <a:spcBef>
                  <a:spcPts val="0"/>
                </a:spcBef>
                <a:spcAft>
                  <a:spcPts val="0"/>
                </a:spcAft>
                <a:buNone/>
              </a:pPr>
              <a:r>
                <a:rPr lang="en-US" sz="2800"/>
                <a:t>Pay In-Person </a:t>
              </a:r>
              <a:endParaRPr sz="2800"/>
            </a:p>
            <a:p>
              <a:pPr marL="228600" marR="0" lvl="1" indent="-215900" algn="l" rtl="0">
                <a:lnSpc>
                  <a:spcPct val="90000"/>
                </a:lnSpc>
                <a:spcBef>
                  <a:spcPts val="1100"/>
                </a:spcBef>
                <a:spcAft>
                  <a:spcPts val="0"/>
                </a:spcAft>
                <a:buClr>
                  <a:srgbClr val="000000"/>
                </a:buClr>
                <a:buSzPts val="2200"/>
                <a:buChar char="•"/>
              </a:pPr>
              <a:r>
                <a:rPr lang="en-US" sz="2200" i="0" u="none" strike="noStrike" cap="none">
                  <a:solidFill>
                    <a:srgbClr val="000000"/>
                  </a:solidFill>
                </a:rPr>
                <a:t>Cash &amp; Checks Accepted</a:t>
              </a:r>
              <a:endParaRPr sz="2200" i="0" u="none" strike="noStrike" cap="none">
                <a:solidFill>
                  <a:srgbClr val="000000"/>
                </a:solidFill>
              </a:endParaRPr>
            </a:p>
            <a:p>
              <a:pPr marL="228600" marR="0" lvl="1" indent="-215900" algn="l" rtl="0">
                <a:lnSpc>
                  <a:spcPct val="90000"/>
                </a:lnSpc>
                <a:spcBef>
                  <a:spcPts val="400"/>
                </a:spcBef>
                <a:spcAft>
                  <a:spcPts val="0"/>
                </a:spcAft>
                <a:buClr>
                  <a:srgbClr val="000000"/>
                </a:buClr>
                <a:buSzPts val="2200"/>
                <a:buChar char="•"/>
              </a:pPr>
              <a:r>
                <a:rPr lang="en-US" sz="2200" i="0" u="none" strike="noStrike" cap="none">
                  <a:solidFill>
                    <a:srgbClr val="000000"/>
                  </a:solidFill>
                </a:rPr>
                <a:t>No Credit Card Payments</a:t>
              </a:r>
              <a:endParaRPr sz="2200" i="0" u="none" strike="noStrike" cap="none">
                <a:solidFill>
                  <a:srgbClr val="000000"/>
                </a:solidFill>
              </a:endParaRPr>
            </a:p>
            <a:p>
              <a:pPr marL="228600" marR="0" lvl="1" indent="-215900" algn="l" rtl="0">
                <a:lnSpc>
                  <a:spcPct val="90000"/>
                </a:lnSpc>
                <a:spcBef>
                  <a:spcPts val="400"/>
                </a:spcBef>
                <a:spcAft>
                  <a:spcPts val="0"/>
                </a:spcAft>
                <a:buClr>
                  <a:srgbClr val="000000"/>
                </a:buClr>
                <a:buSzPts val="2200"/>
                <a:buChar char="•"/>
              </a:pPr>
              <a:r>
                <a:rPr lang="en-US" sz="2200" i="0" u="none" strike="noStrike" cap="none">
                  <a:solidFill>
                    <a:srgbClr val="000000"/>
                  </a:solidFill>
                </a:rPr>
                <a:t>Drop Box Available </a:t>
              </a:r>
              <a:endParaRPr sz="2200" i="0" u="none" strike="noStrike" cap="none">
                <a:solidFill>
                  <a:srgbClr val="000000"/>
                </a:solidFill>
              </a:endParaRPr>
            </a:p>
          </p:txBody>
        </p:sp>
        <p:sp>
          <p:nvSpPr>
            <p:cNvPr id="349" name="Google Shape;349;g336a9e2712d_0_12"/>
            <p:cNvSpPr/>
            <p:nvPr/>
          </p:nvSpPr>
          <p:spPr>
            <a:xfrm>
              <a:off x="972595" y="2245437"/>
              <a:ext cx="1888800" cy="1144800"/>
            </a:xfrm>
            <a:prstGeom prst="ellipse">
              <a:avLst/>
            </a:prstGeom>
            <a:blipFill rotWithShape="1">
              <a:blip r:embed="rId4">
                <a:alphaModFix/>
              </a:blip>
              <a:stretch>
                <a:fillRect l="-29999" r="-29987"/>
              </a:stretch>
            </a:blipFill>
            <a:ln w="25400" cap="flat" cmpd="sng">
              <a:solidFill>
                <a:srgbClr val="DF873F"/>
              </a:solidFill>
              <a:prstDash val="solid"/>
              <a:round/>
              <a:headEnd type="none" w="sm" len="sm"/>
              <a:tailEnd type="none" w="sm" len="sm"/>
            </a:ln>
          </p:spPr>
          <p:txBody>
            <a:bodyPr spcFirstLastPara="1" wrap="square" lIns="124025" tIns="124025" rIns="124025" bIns="1240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3616dd66320_0_0"/>
          <p:cNvSpPr txBox="1"/>
          <p:nvPr/>
        </p:nvSpPr>
        <p:spPr>
          <a:xfrm>
            <a:off x="2154000" y="1037691"/>
            <a:ext cx="4356600" cy="10582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solidFill>
                  <a:schemeClr val="dk1"/>
                </a:solidFill>
              </a:rPr>
              <a:t>   </a:t>
            </a:r>
            <a:r>
              <a:rPr lang="en-US" sz="4000" b="1" dirty="0">
                <a:solidFill>
                  <a:schemeClr val="dk1"/>
                </a:solidFill>
                <a:latin typeface="Calibri"/>
                <a:ea typeface="Calibri"/>
                <a:cs typeface="Calibri"/>
                <a:sym typeface="Calibri"/>
              </a:rPr>
              <a:t>    E Refunds</a:t>
            </a:r>
            <a:endParaRPr sz="4000" b="1" dirty="0">
              <a:solidFill>
                <a:schemeClr val="dk1"/>
              </a:solidFill>
              <a:latin typeface="Calibri"/>
              <a:ea typeface="Calibri"/>
              <a:cs typeface="Calibri"/>
              <a:sym typeface="Calibri"/>
            </a:endParaRPr>
          </a:p>
        </p:txBody>
      </p:sp>
      <p:sp>
        <p:nvSpPr>
          <p:cNvPr id="356" name="Google Shape;356;g3616dd66320_0_0"/>
          <p:cNvSpPr txBox="1"/>
          <p:nvPr/>
        </p:nvSpPr>
        <p:spPr>
          <a:xfrm>
            <a:off x="1150706" y="2515300"/>
            <a:ext cx="7590319" cy="4021200"/>
          </a:xfrm>
          <a:prstGeom prst="rect">
            <a:avLst/>
          </a:prstGeom>
          <a:noFill/>
          <a:ln>
            <a:noFill/>
          </a:ln>
        </p:spPr>
        <p:txBody>
          <a:bodyPr spcFirstLastPara="1" wrap="square" lIns="91425" tIns="91425" rIns="91425" bIns="91425" anchor="t" anchorCtr="0">
            <a:noAutofit/>
          </a:bodyPr>
          <a:lstStyle/>
          <a:p>
            <a:pPr marL="622300" lvl="0" indent="0" rtl="0">
              <a:spcBef>
                <a:spcPts val="0"/>
              </a:spcBef>
              <a:spcAft>
                <a:spcPts val="0"/>
              </a:spcAft>
              <a:buNone/>
            </a:pPr>
            <a:r>
              <a:rPr lang="en-US" sz="2400" dirty="0">
                <a:solidFill>
                  <a:schemeClr val="dk1"/>
                </a:solidFill>
              </a:rPr>
              <a:t>Student refunds issued electronically</a:t>
            </a: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l" rtl="0">
              <a:spcBef>
                <a:spcPts val="0"/>
              </a:spcBef>
              <a:spcAft>
                <a:spcPts val="0"/>
              </a:spcAft>
              <a:buNone/>
            </a:pPr>
            <a:endParaRPr sz="2400" dirty="0">
              <a:solidFill>
                <a:schemeClr val="dk1"/>
              </a:solidFill>
            </a:endParaRPr>
          </a:p>
          <a:p>
            <a:pPr marL="0" lvl="0" indent="0" algn="just" rtl="0">
              <a:spcBef>
                <a:spcPts val="0"/>
              </a:spcBef>
              <a:spcAft>
                <a:spcPts val="0"/>
              </a:spcAft>
              <a:buNone/>
            </a:pPr>
            <a:r>
              <a:rPr lang="en-US" sz="2400" dirty="0">
                <a:solidFill>
                  <a:schemeClr val="dk1"/>
                </a:solidFill>
              </a:rPr>
              <a:t> Select e-refund preference:</a:t>
            </a:r>
            <a:endParaRPr sz="2400" dirty="0">
              <a:solidFill>
                <a:schemeClr val="dk1"/>
              </a:solidFill>
            </a:endParaRPr>
          </a:p>
          <a:p>
            <a:pPr marL="457200" lvl="0" indent="-381000" algn="just" rtl="0">
              <a:spcBef>
                <a:spcPts val="0"/>
              </a:spcBef>
              <a:spcAft>
                <a:spcPts val="0"/>
              </a:spcAft>
              <a:buClr>
                <a:schemeClr val="dk1"/>
              </a:buClr>
              <a:buSzPts val="2400"/>
              <a:buChar char="-"/>
            </a:pPr>
            <a:r>
              <a:rPr lang="en-US" sz="2400" dirty="0">
                <a:solidFill>
                  <a:schemeClr val="dk1"/>
                </a:solidFill>
              </a:rPr>
              <a:t>Deposit to a bank of your choice</a:t>
            </a:r>
            <a:endParaRPr sz="2400" dirty="0">
              <a:solidFill>
                <a:schemeClr val="dk1"/>
              </a:solidFill>
            </a:endParaRPr>
          </a:p>
          <a:p>
            <a:pPr marL="457200" lvl="0" indent="-381000" algn="just" rtl="0">
              <a:spcBef>
                <a:spcPts val="0"/>
              </a:spcBef>
              <a:spcAft>
                <a:spcPts val="0"/>
              </a:spcAft>
              <a:buClr>
                <a:schemeClr val="dk1"/>
              </a:buClr>
              <a:buSzPts val="2400"/>
              <a:buChar char="-"/>
            </a:pPr>
            <a:r>
              <a:rPr lang="en-US" sz="2400" dirty="0">
                <a:solidFill>
                  <a:schemeClr val="dk1"/>
                </a:solidFill>
              </a:rPr>
              <a:t>Direct Deposit to </a:t>
            </a:r>
            <a:r>
              <a:rPr lang="en-US" sz="2400" dirty="0" err="1">
                <a:solidFill>
                  <a:schemeClr val="dk1"/>
                </a:solidFill>
              </a:rPr>
              <a:t>BankMobile</a:t>
            </a:r>
            <a:r>
              <a:rPr lang="en-US" sz="2400" dirty="0">
                <a:solidFill>
                  <a:schemeClr val="dk1"/>
                </a:solidFill>
              </a:rPr>
              <a:t> Vibe account</a:t>
            </a:r>
            <a:endParaRPr sz="2400" dirty="0">
              <a:solidFill>
                <a:schemeClr val="dk1"/>
              </a:solidFill>
            </a:endParaRPr>
          </a:p>
          <a:p>
            <a:pPr marL="457200" lvl="0" indent="-381000" algn="just" rtl="0">
              <a:spcBef>
                <a:spcPts val="0"/>
              </a:spcBef>
              <a:spcAft>
                <a:spcPts val="0"/>
              </a:spcAft>
              <a:buClr>
                <a:schemeClr val="dk1"/>
              </a:buClr>
              <a:buSzPts val="2400"/>
              <a:buChar char="-"/>
            </a:pPr>
            <a:r>
              <a:rPr lang="en-US" sz="2400" dirty="0">
                <a:solidFill>
                  <a:schemeClr val="dk1"/>
                </a:solidFill>
              </a:rPr>
              <a:t>Mailed paper check</a:t>
            </a:r>
            <a:endParaRPr sz="2400" dirty="0">
              <a:solidFill>
                <a:schemeClr val="dk1"/>
              </a:solidFill>
            </a:endParaRPr>
          </a:p>
          <a:p>
            <a:pPr marL="0" lvl="0" indent="0" algn="just" rtl="0">
              <a:spcBef>
                <a:spcPts val="0"/>
              </a:spcBef>
              <a:spcAft>
                <a:spcPts val="0"/>
              </a:spcAft>
              <a:buNone/>
            </a:pPr>
            <a:endParaRPr sz="240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4"/>
          <p:cNvSpPr txBox="1"/>
          <p:nvPr/>
        </p:nvSpPr>
        <p:spPr>
          <a:xfrm>
            <a:off x="256479" y="1090166"/>
            <a:ext cx="77946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a:solidFill>
                  <a:srgbClr val="000000"/>
                </a:solidFill>
                <a:latin typeface="Calibri"/>
                <a:ea typeface="Calibri"/>
                <a:cs typeface="Calibri"/>
                <a:sym typeface="Calibri"/>
              </a:rPr>
              <a:t>Authorizing Additional Users </a:t>
            </a: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0000"/>
                </a:solidFill>
                <a:latin typeface="Calibri"/>
                <a:ea typeface="Calibri"/>
                <a:cs typeface="Calibri"/>
                <a:sym typeface="Calibri"/>
              </a:rPr>
              <a:t>(Parents/Others)</a:t>
            </a:r>
            <a:endParaRPr sz="1800" b="0" i="0" u="none" strike="noStrike" cap="none">
              <a:solidFill>
                <a:schemeClr val="dk1"/>
              </a:solidFill>
              <a:latin typeface="Calibri"/>
              <a:ea typeface="Calibri"/>
              <a:cs typeface="Calibri"/>
              <a:sym typeface="Calibri"/>
            </a:endParaRPr>
          </a:p>
        </p:txBody>
      </p:sp>
      <p:pic>
        <p:nvPicPr>
          <p:cNvPr id="363" name="Google Shape;363;p14"/>
          <p:cNvPicPr preferRelativeResize="0"/>
          <p:nvPr/>
        </p:nvPicPr>
        <p:blipFill rotWithShape="1">
          <a:blip r:embed="rId3">
            <a:alphaModFix/>
          </a:blip>
          <a:srcRect/>
          <a:stretch/>
        </p:blipFill>
        <p:spPr>
          <a:xfrm>
            <a:off x="6858000" y="1013966"/>
            <a:ext cx="1995843" cy="1455097"/>
          </a:xfrm>
          <a:prstGeom prst="rect">
            <a:avLst/>
          </a:prstGeom>
          <a:noFill/>
          <a:ln>
            <a:noFill/>
          </a:ln>
        </p:spPr>
      </p:pic>
      <p:sp>
        <p:nvSpPr>
          <p:cNvPr id="364" name="Google Shape;364;p14"/>
          <p:cNvSpPr txBox="1"/>
          <p:nvPr/>
        </p:nvSpPr>
        <p:spPr>
          <a:xfrm>
            <a:off x="0" y="2598234"/>
            <a:ext cx="9043500" cy="3816000"/>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Clr>
                <a:srgbClr val="000000"/>
              </a:buClr>
              <a:buSzPts val="2400"/>
              <a:buFont typeface="Arial"/>
              <a:buNone/>
            </a:pPr>
            <a:r>
              <a:rPr lang="en-US" sz="2600" b="1" i="0" u="none" strike="noStrike" cap="none">
                <a:solidFill>
                  <a:srgbClr val="000000"/>
                </a:solidFill>
                <a:latin typeface="Calibri"/>
                <a:ea typeface="Calibri"/>
                <a:cs typeface="Calibri"/>
                <a:sym typeface="Calibri"/>
              </a:rPr>
              <a:t>Profile Sharing</a:t>
            </a:r>
            <a:endParaRPr sz="2600" i="0" u="none" strike="noStrike" cap="none">
              <a:solidFill>
                <a:srgbClr val="000000"/>
              </a:solidFill>
              <a:latin typeface="Calibri"/>
              <a:ea typeface="Calibri"/>
              <a:cs typeface="Calibri"/>
              <a:sym typeface="Calibri"/>
            </a:endParaRPr>
          </a:p>
          <a:p>
            <a:pPr marL="755015" marR="90805" lvl="1" indent="-285750" algn="l" rtl="0">
              <a:lnSpc>
                <a:spcPct val="75500"/>
              </a:lnSpc>
              <a:spcBef>
                <a:spcPts val="385"/>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 Sharing financial information via </a:t>
            </a:r>
            <a:r>
              <a:rPr lang="en-US" sz="2000" b="0" i="1" u="none" strike="noStrike" cap="none">
                <a:solidFill>
                  <a:schemeClr val="dk1"/>
                </a:solidFill>
                <a:latin typeface="Bell MT"/>
                <a:ea typeface="Bell MT"/>
                <a:cs typeface="Bell MT"/>
                <a:sym typeface="Bell MT"/>
              </a:rPr>
              <a:t>my</a:t>
            </a:r>
            <a:r>
              <a:rPr lang="en-US" sz="2000" b="0" i="0" u="none" strike="noStrike" cap="none">
                <a:solidFill>
                  <a:schemeClr val="dk1"/>
                </a:solidFill>
                <a:latin typeface="Arial"/>
                <a:ea typeface="Arial"/>
                <a:cs typeface="Arial"/>
                <a:sym typeface="Arial"/>
              </a:rPr>
              <a:t>UMBC</a:t>
            </a:r>
            <a:endParaRPr sz="2000" b="0" i="0" u="none" strike="noStrike" cap="none">
              <a:solidFill>
                <a:schemeClr val="dk1"/>
              </a:solidFill>
              <a:latin typeface="Calibri"/>
              <a:ea typeface="Calibri"/>
              <a:cs typeface="Calibri"/>
              <a:sym typeface="Calibri"/>
            </a:endParaRPr>
          </a:p>
          <a:p>
            <a:pPr marL="1212215" marR="90805" lvl="2" indent="-285750" algn="l" rtl="0">
              <a:lnSpc>
                <a:spcPct val="100000"/>
              </a:lnSpc>
              <a:spcBef>
                <a:spcPts val="385"/>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Online – students authorize access to view billing and financial aid details</a:t>
            </a:r>
            <a:endParaRPr sz="1400" b="0" i="0" u="none" strike="noStrike" cap="none">
              <a:solidFill>
                <a:srgbClr val="000000"/>
              </a:solidFill>
              <a:latin typeface="Arial"/>
              <a:ea typeface="Arial"/>
              <a:cs typeface="Arial"/>
              <a:sym typeface="Arial"/>
            </a:endParaRPr>
          </a:p>
          <a:p>
            <a:pPr marL="1212215" marR="90805" lvl="2" indent="-285750" algn="l" rtl="0">
              <a:lnSpc>
                <a:spcPct val="100000"/>
              </a:lnSpc>
              <a:spcBef>
                <a:spcPts val="385"/>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Offline – students authorize access to receive information in-person, by telephone and email</a:t>
            </a:r>
            <a:endParaRPr sz="1400" b="0" i="0" u="none" strike="noStrike" cap="none">
              <a:solidFill>
                <a:srgbClr val="000000"/>
              </a:solidFill>
              <a:latin typeface="Arial"/>
              <a:ea typeface="Arial"/>
              <a:cs typeface="Arial"/>
              <a:sym typeface="Arial"/>
            </a:endParaRPr>
          </a:p>
          <a:p>
            <a:pPr marL="926464" marR="90805" lvl="2" indent="0" algn="l" rtl="0">
              <a:lnSpc>
                <a:spcPct val="100000"/>
              </a:lnSpc>
              <a:spcBef>
                <a:spcPts val="385"/>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12700" marR="0" lvl="0" indent="0" algn="l" rtl="0">
              <a:lnSpc>
                <a:spcPct val="100000"/>
              </a:lnSpc>
              <a:spcBef>
                <a:spcPts val="0"/>
              </a:spcBef>
              <a:spcAft>
                <a:spcPts val="0"/>
              </a:spcAft>
              <a:buClr>
                <a:srgbClr val="000000"/>
              </a:buClr>
              <a:buSzPts val="2400"/>
              <a:buFont typeface="Arial"/>
              <a:buNone/>
            </a:pPr>
            <a:r>
              <a:rPr lang="en-US" sz="2600" b="1" i="0" u="none" strike="noStrike" cap="none">
                <a:solidFill>
                  <a:srgbClr val="000000"/>
                </a:solidFill>
                <a:latin typeface="Calibri"/>
                <a:ea typeface="Calibri"/>
                <a:cs typeface="Calibri"/>
                <a:sym typeface="Calibri"/>
              </a:rPr>
              <a:t>Adding Payer</a:t>
            </a:r>
            <a:endParaRPr sz="2600" i="0" u="none" strike="noStrike" cap="none">
              <a:solidFill>
                <a:srgbClr val="000000"/>
              </a:solidFill>
              <a:latin typeface="Calibri"/>
              <a:ea typeface="Calibri"/>
              <a:cs typeface="Calibri"/>
              <a:sym typeface="Calibri"/>
            </a:endParaRPr>
          </a:p>
          <a:p>
            <a:pPr marL="0" marR="0" lvl="0" indent="0" algn="l" rtl="0">
              <a:lnSpc>
                <a:spcPct val="34375"/>
              </a:lnSpc>
              <a:spcBef>
                <a:spcPts val="16"/>
              </a:spcBef>
              <a:spcAft>
                <a:spcPts val="0"/>
              </a:spcAft>
              <a:buClr>
                <a:schemeClr val="dk1"/>
              </a:buClr>
              <a:buSzPts val="1600"/>
              <a:buFont typeface="Arial"/>
              <a:buNone/>
            </a:pPr>
            <a:endParaRPr sz="1700" i="0" u="none" strike="noStrike" cap="none">
              <a:solidFill>
                <a:srgbClr val="000000"/>
              </a:solidFill>
              <a:latin typeface="Calibri"/>
              <a:ea typeface="Calibri"/>
              <a:cs typeface="Calibri"/>
              <a:sym typeface="Calibri"/>
            </a:endParaRPr>
          </a:p>
          <a:p>
            <a:pPr marL="755015" marR="0" lvl="1"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Students authorize access via </a:t>
            </a:r>
            <a:r>
              <a:rPr lang="en-US" sz="2000" b="0" i="1" u="none" strike="noStrike" cap="none">
                <a:solidFill>
                  <a:schemeClr val="dk1"/>
                </a:solidFill>
                <a:latin typeface="Bell MT"/>
                <a:ea typeface="Bell MT"/>
                <a:cs typeface="Bell MT"/>
                <a:sym typeface="Bell MT"/>
              </a:rPr>
              <a:t>my</a:t>
            </a:r>
            <a:r>
              <a:rPr lang="en-US" sz="2000" b="0" i="0" u="none" strike="noStrike" cap="none">
                <a:solidFill>
                  <a:schemeClr val="dk1"/>
                </a:solidFill>
                <a:latin typeface="Calibri"/>
                <a:ea typeface="Calibri"/>
                <a:cs typeface="Calibri"/>
                <a:sym typeface="Calibri"/>
              </a:rPr>
              <a:t>UMBC</a:t>
            </a:r>
            <a:r>
              <a:rPr lang="en-US" sz="2000" b="0" i="0" u="none" strike="noStrike" cap="none">
                <a:solidFill>
                  <a:srgbClr val="000000"/>
                </a:solidFill>
                <a:latin typeface="Calibri"/>
                <a:ea typeface="Calibri"/>
                <a:cs typeface="Calibri"/>
                <a:sym typeface="Calibri"/>
              </a:rPr>
              <a:t> to: </a:t>
            </a:r>
            <a:endParaRPr sz="1400" b="0" i="0" u="none" strike="noStrike" cap="none">
              <a:solidFill>
                <a:srgbClr val="000000"/>
              </a:solidFill>
              <a:latin typeface="Arial"/>
              <a:ea typeface="Arial"/>
              <a:cs typeface="Arial"/>
              <a:sym typeface="Arial"/>
            </a:endParaRPr>
          </a:p>
          <a:p>
            <a:pPr marL="1212215" marR="0" lvl="2"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View e-bills</a:t>
            </a:r>
            <a:endParaRPr sz="1400" b="0" i="0" u="none" strike="noStrike" cap="none">
              <a:solidFill>
                <a:srgbClr val="000000"/>
              </a:solidFill>
              <a:latin typeface="Arial"/>
              <a:ea typeface="Arial"/>
              <a:cs typeface="Arial"/>
              <a:sym typeface="Arial"/>
            </a:endParaRPr>
          </a:p>
          <a:p>
            <a:pPr marL="1212215" marR="0" lvl="2"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Sign up for Monthly Payment Plan</a:t>
            </a:r>
            <a:endParaRPr sz="1400" b="0" i="0" u="none" strike="noStrike" cap="none">
              <a:solidFill>
                <a:srgbClr val="000000"/>
              </a:solidFill>
              <a:latin typeface="Arial"/>
              <a:ea typeface="Arial"/>
              <a:cs typeface="Arial"/>
              <a:sym typeface="Arial"/>
            </a:endParaRPr>
          </a:p>
          <a:p>
            <a:pPr marL="1212215" marR="0" lvl="2" indent="-28575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Make online payments</a:t>
            </a:r>
            <a:endParaRPr sz="1400" b="0" i="0" u="none" strike="noStrike" cap="none">
              <a:solidFill>
                <a:srgbClr val="000000"/>
              </a:solidFill>
              <a:latin typeface="Arial"/>
              <a:ea typeface="Arial"/>
              <a:cs typeface="Arial"/>
              <a:sym typeface="Arial"/>
            </a:endParaRPr>
          </a:p>
        </p:txBody>
      </p:sp>
      <p:pic>
        <p:nvPicPr>
          <p:cNvPr id="365" name="Google Shape;365;p14"/>
          <p:cNvPicPr preferRelativeResize="0"/>
          <p:nvPr/>
        </p:nvPicPr>
        <p:blipFill rotWithShape="1">
          <a:blip r:embed="rId4">
            <a:alphaModFix/>
          </a:blip>
          <a:srcRect/>
          <a:stretch/>
        </p:blipFill>
        <p:spPr>
          <a:xfrm>
            <a:off x="4958206" y="3979817"/>
            <a:ext cx="3990975" cy="94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txBox="1"/>
          <p:nvPr/>
        </p:nvSpPr>
        <p:spPr>
          <a:xfrm>
            <a:off x="568712" y="1338146"/>
            <a:ext cx="758282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rgbClr val="000000"/>
                </a:solidFill>
                <a:latin typeface="Calibri"/>
                <a:ea typeface="Calibri"/>
                <a:cs typeface="Calibri"/>
                <a:sym typeface="Calibri"/>
              </a:rPr>
              <a:t>Student Business Services</a:t>
            </a:r>
            <a:endParaRPr sz="1800" b="0" i="0" u="none" strike="noStrike" cap="none">
              <a:solidFill>
                <a:schemeClr val="dk1"/>
              </a:solidFill>
              <a:latin typeface="Calibri"/>
              <a:ea typeface="Calibri"/>
              <a:cs typeface="Calibri"/>
              <a:sym typeface="Calibri"/>
            </a:endParaRPr>
          </a:p>
        </p:txBody>
      </p:sp>
      <p:sp>
        <p:nvSpPr>
          <p:cNvPr id="205" name="Google Shape;205;p2"/>
          <p:cNvSpPr txBox="1"/>
          <p:nvPr/>
        </p:nvSpPr>
        <p:spPr>
          <a:xfrm>
            <a:off x="568712" y="2653990"/>
            <a:ext cx="8263200" cy="317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Administration Building, 3</a:t>
            </a:r>
            <a:r>
              <a:rPr lang="en-US" sz="3000" b="0" i="0" u="none" strike="noStrike" cap="none" baseline="30000">
                <a:solidFill>
                  <a:srgbClr val="000000"/>
                </a:solidFill>
                <a:latin typeface="Calibri"/>
                <a:ea typeface="Calibri"/>
                <a:cs typeface="Calibri"/>
                <a:sym typeface="Calibri"/>
              </a:rPr>
              <a:t>rd</a:t>
            </a:r>
            <a:r>
              <a:rPr lang="en-US" sz="3000" b="0" i="0" u="none" strike="noStrike" cap="none">
                <a:solidFill>
                  <a:srgbClr val="000000"/>
                </a:solidFill>
                <a:latin typeface="Calibri"/>
                <a:ea typeface="Calibri"/>
                <a:cs typeface="Calibri"/>
                <a:sym typeface="Calibri"/>
              </a:rPr>
              <a:t> floor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Monday-Friday, 8:30am-4:00pm</a:t>
            </a:r>
            <a:br>
              <a:rPr lang="en-US" sz="3000" b="0" i="0" u="none" strike="noStrike" cap="none">
                <a:solidFill>
                  <a:srgbClr val="000000"/>
                </a:solidFill>
                <a:latin typeface="Calibri"/>
                <a:ea typeface="Calibri"/>
                <a:cs typeface="Calibri"/>
                <a:sym typeface="Calibri"/>
              </a:rPr>
            </a:br>
            <a:r>
              <a:rPr lang="en-US" sz="3000" b="0" i="0" u="none" strike="noStrike" cap="none">
                <a:solidFill>
                  <a:srgbClr val="000000"/>
                </a:solidFill>
                <a:latin typeface="Calibri"/>
                <a:ea typeface="Calibri"/>
                <a:cs typeface="Calibri"/>
                <a:sym typeface="Calibri"/>
              </a:rPr>
              <a:t>(Payments until 2:30pm)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3000"/>
              <a:buFont typeface="Arial"/>
              <a:buNone/>
            </a:pPr>
            <a:r>
              <a:rPr lang="en-US" sz="3000" b="0" i="0" u="none" strike="noStrike" cap="none">
                <a:solidFill>
                  <a:srgbClr val="000000"/>
                </a:solidFill>
                <a:latin typeface="Calibri"/>
                <a:ea typeface="Calibri"/>
                <a:cs typeface="Calibri"/>
                <a:sym typeface="Calibri"/>
              </a:rPr>
              <a:t>SBS Team: 410-455-2288</a:t>
            </a:r>
            <a:endParaRPr sz="1400" b="0" i="0" u="none" strike="noStrike" cap="none">
              <a:solidFill>
                <a:srgbClr val="000000"/>
              </a:solidFill>
              <a:latin typeface="Arial"/>
              <a:ea typeface="Arial"/>
              <a:cs typeface="Arial"/>
              <a:sym typeface="Arial"/>
            </a:endParaRPr>
          </a:p>
        </p:txBody>
      </p:sp>
      <p:pic>
        <p:nvPicPr>
          <p:cNvPr id="206" name="Google Shape;206;p2" descr="SBS Contact Page Qr code&#10;&#10;Description automatically generated"/>
          <p:cNvPicPr preferRelativeResize="0"/>
          <p:nvPr/>
        </p:nvPicPr>
        <p:blipFill rotWithShape="1">
          <a:blip r:embed="rId3">
            <a:alphaModFix/>
          </a:blip>
          <a:srcRect/>
          <a:stretch/>
        </p:blipFill>
        <p:spPr>
          <a:xfrm>
            <a:off x="6982633" y="4546816"/>
            <a:ext cx="2037763" cy="20377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71" name="Google Shape;371;p18"/>
          <p:cNvGrpSpPr/>
          <p:nvPr/>
        </p:nvGrpSpPr>
        <p:grpSpPr>
          <a:xfrm>
            <a:off x="710827" y="1337358"/>
            <a:ext cx="7206600" cy="4536337"/>
            <a:chOff x="1073241" y="208"/>
            <a:chExt cx="7206600" cy="4536337"/>
          </a:xfrm>
        </p:grpSpPr>
        <p:sp>
          <p:nvSpPr>
            <p:cNvPr id="372" name="Google Shape;372;p18"/>
            <p:cNvSpPr/>
            <p:nvPr/>
          </p:nvSpPr>
          <p:spPr>
            <a:xfrm rot="10800000">
              <a:off x="2060041" y="208"/>
              <a:ext cx="6219800" cy="1973601"/>
            </a:xfrm>
            <a:prstGeom prst="homePlate">
              <a:avLst>
                <a:gd name="adj" fmla="val 50000"/>
              </a:avLst>
            </a:prstGeom>
            <a:solidFill>
              <a:srgbClr val="FFC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8"/>
            <p:cNvSpPr txBox="1"/>
            <p:nvPr/>
          </p:nvSpPr>
          <p:spPr>
            <a:xfrm>
              <a:off x="2553441" y="208"/>
              <a:ext cx="5726400" cy="1973601"/>
            </a:xfrm>
            <a:prstGeom prst="rect">
              <a:avLst/>
            </a:prstGeom>
            <a:noFill/>
            <a:ln>
              <a:noFill/>
            </a:ln>
          </p:spPr>
          <p:txBody>
            <a:bodyPr spcFirstLastPara="1" wrap="square" lIns="870300" tIns="114300" rIns="213350" bIns="114300" anchor="ctr" anchorCtr="0">
              <a:noAutofit/>
            </a:bodyPr>
            <a:lstStyle/>
            <a:p>
              <a:pPr marL="0" marR="0" lvl="0" indent="0" algn="ctr" rtl="0">
                <a:lnSpc>
                  <a:spcPct val="90000"/>
                </a:lnSpc>
                <a:spcBef>
                  <a:spcPts val="0"/>
                </a:spcBef>
                <a:spcAft>
                  <a:spcPts val="0"/>
                </a:spcAft>
                <a:buClr>
                  <a:srgbClr val="000000"/>
                </a:buClr>
                <a:buSzPts val="3000"/>
                <a:buFont typeface="Calibri"/>
                <a:buNone/>
              </a:pPr>
              <a:r>
                <a:rPr lang="en-US" sz="3000" b="0" i="0" u="none" strike="noStrike" cap="none">
                  <a:solidFill>
                    <a:srgbClr val="000000"/>
                  </a:solidFill>
                  <a:latin typeface="Calibri"/>
                  <a:ea typeface="Calibri"/>
                  <a:cs typeface="Calibri"/>
                  <a:sym typeface="Calibri"/>
                </a:rPr>
                <a:t>Submit your 2025-2026 FAFSA application at studentaid.gov/h/apply-for-aid/fafsa</a:t>
              </a:r>
              <a:r>
                <a:rPr lang="en-US" sz="3000" b="0" i="0" u="none" strike="noStrike" cap="none">
                  <a:solidFill>
                    <a:srgbClr val="FFFFFF"/>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74" name="Google Shape;374;p18"/>
            <p:cNvSpPr/>
            <p:nvPr/>
          </p:nvSpPr>
          <p:spPr>
            <a:xfrm>
              <a:off x="1073241" y="208"/>
              <a:ext cx="1973601" cy="1973601"/>
            </a:xfrm>
            <a:prstGeom prst="ellipse">
              <a:avLst/>
            </a:prstGeom>
            <a:blipFill rotWithShape="1">
              <a:blip r:embed="rId3">
                <a:alphaModFix/>
              </a:blip>
              <a:stretch>
                <a:fillRect l="-7995" r="-7995"/>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8"/>
            <p:cNvSpPr/>
            <p:nvPr/>
          </p:nvSpPr>
          <p:spPr>
            <a:xfrm rot="10800000">
              <a:off x="2060041" y="2562944"/>
              <a:ext cx="6219800" cy="1973601"/>
            </a:xfrm>
            <a:prstGeom prst="homePlate">
              <a:avLst>
                <a:gd name="adj" fmla="val 50000"/>
              </a:avLst>
            </a:prstGeom>
            <a:solidFill>
              <a:srgbClr val="00000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8"/>
            <p:cNvSpPr txBox="1"/>
            <p:nvPr/>
          </p:nvSpPr>
          <p:spPr>
            <a:xfrm>
              <a:off x="2553441" y="2562944"/>
              <a:ext cx="5726400" cy="1973601"/>
            </a:xfrm>
            <a:prstGeom prst="rect">
              <a:avLst/>
            </a:prstGeom>
            <a:noFill/>
            <a:ln>
              <a:noFill/>
            </a:ln>
          </p:spPr>
          <p:txBody>
            <a:bodyPr spcFirstLastPara="1" wrap="square" lIns="870300" tIns="114300" rIns="213350" bIns="114300" anchor="ctr" anchorCtr="0">
              <a:noAutofit/>
            </a:bodyPr>
            <a:lstStyle/>
            <a:p>
              <a:pPr marL="0" marR="0" lvl="0" indent="0" algn="ctr" rtl="0">
                <a:lnSpc>
                  <a:spcPct val="90000"/>
                </a:lnSpc>
                <a:spcBef>
                  <a:spcPts val="0"/>
                </a:spcBef>
                <a:spcAft>
                  <a:spcPts val="0"/>
                </a:spcAft>
                <a:buClr>
                  <a:srgbClr val="FFC000"/>
                </a:buClr>
                <a:buSzPts val="3000"/>
                <a:buFont typeface="Calibri"/>
                <a:buNone/>
              </a:pPr>
              <a:r>
                <a:rPr lang="en-US" sz="3000" b="0" i="0" u="none" strike="noStrike" cap="none">
                  <a:solidFill>
                    <a:srgbClr val="FFC000"/>
                  </a:solidFill>
                  <a:latin typeface="Calibri"/>
                  <a:ea typeface="Calibri"/>
                  <a:cs typeface="Calibri"/>
                  <a:sym typeface="Calibri"/>
                </a:rPr>
                <a:t>Remind your student to monitor myUMBC for To Do’s and alerts</a:t>
              </a:r>
              <a:endParaRPr sz="1400" b="0" i="0" u="none" strike="noStrike" cap="none">
                <a:solidFill>
                  <a:srgbClr val="000000"/>
                </a:solidFill>
                <a:latin typeface="Arial"/>
                <a:ea typeface="Arial"/>
                <a:cs typeface="Arial"/>
                <a:sym typeface="Arial"/>
              </a:endParaRPr>
            </a:p>
          </p:txBody>
        </p:sp>
        <p:sp>
          <p:nvSpPr>
            <p:cNvPr id="377" name="Google Shape;377;p18"/>
            <p:cNvSpPr/>
            <p:nvPr/>
          </p:nvSpPr>
          <p:spPr>
            <a:xfrm>
              <a:off x="1073241" y="2562944"/>
              <a:ext cx="1973601" cy="1973601"/>
            </a:xfrm>
            <a:prstGeom prst="ellipse">
              <a:avLst/>
            </a:prstGeom>
            <a:blipFill rotWithShape="1">
              <a:blip r:embed="rId4">
                <a:alphaModFix/>
              </a:blip>
              <a:stretch>
                <a:fillRect l="-24993" r="-24992"/>
              </a:stretch>
            </a:bli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7"/>
          <p:cNvSpPr txBox="1"/>
          <p:nvPr/>
        </p:nvSpPr>
        <p:spPr>
          <a:xfrm>
            <a:off x="195943" y="1191269"/>
            <a:ext cx="548184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Aid Disbursement</a:t>
            </a:r>
            <a:endParaRPr sz="1400" b="0" i="0" u="none" strike="noStrike" cap="none">
              <a:solidFill>
                <a:srgbClr val="000000"/>
              </a:solidFill>
              <a:latin typeface="Arial"/>
              <a:ea typeface="Arial"/>
              <a:cs typeface="Arial"/>
              <a:sym typeface="Arial"/>
            </a:endParaRPr>
          </a:p>
        </p:txBody>
      </p:sp>
      <p:graphicFrame>
        <p:nvGraphicFramePr>
          <p:cNvPr id="384" name="Google Shape;384;p17"/>
          <p:cNvGraphicFramePr/>
          <p:nvPr/>
        </p:nvGraphicFramePr>
        <p:xfrm>
          <a:off x="409174" y="2630755"/>
          <a:ext cx="3000000" cy="3000000"/>
        </p:xfrm>
        <a:graphic>
          <a:graphicData uri="http://schemas.openxmlformats.org/drawingml/2006/table">
            <a:tbl>
              <a:tblPr firstRow="1" bandRow="1">
                <a:noFill/>
                <a:tableStyleId>{C5472185-02A1-459D-8A67-433FA7CA102A}</a:tableStyleId>
              </a:tblPr>
              <a:tblGrid>
                <a:gridCol w="2642400">
                  <a:extLst>
                    <a:ext uri="{9D8B030D-6E8A-4147-A177-3AD203B41FA5}">
                      <a16:colId xmlns:a16="http://schemas.microsoft.com/office/drawing/2014/main" val="20000"/>
                    </a:ext>
                  </a:extLst>
                </a:gridCol>
                <a:gridCol w="26424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Enrollment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First Disbursement Date</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Full-time undergraduate students (12+ credits)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August 19th</a:t>
                      </a:r>
                      <a:endParaRPr sz="1400" u="none" strike="noStrike" cap="none"/>
                    </a:p>
                  </a:txBody>
                  <a:tcPr marL="91450" marR="91450" marT="45725" marB="45725"/>
                </a:tc>
                <a:extLst>
                  <a:ext uri="{0D108BD9-81ED-4DB2-BD59-A6C34878D82A}">
                    <a16:rowId xmlns:a16="http://schemas.microsoft.com/office/drawing/2014/main" val="10001"/>
                  </a:ext>
                </a:extLst>
              </a:tr>
              <a:tr h="2242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Part-time undergraduate students (1-11 credits)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September 16th</a:t>
                      </a:r>
                      <a:endParaRPr sz="1400" u="none" strike="noStrike" cap="none"/>
                    </a:p>
                  </a:txBody>
                  <a:tcPr marL="91450" marR="91450" marT="45725" marB="45725"/>
                </a:tc>
                <a:extLst>
                  <a:ext uri="{0D108BD9-81ED-4DB2-BD59-A6C34878D82A}">
                    <a16:rowId xmlns:a16="http://schemas.microsoft.com/office/drawing/2014/main" val="10002"/>
                  </a:ext>
                </a:extLst>
              </a:tr>
            </a:tbl>
          </a:graphicData>
        </a:graphic>
      </p:graphicFrame>
      <p:sp>
        <p:nvSpPr>
          <p:cNvPr id="385" name="Google Shape;385;p17"/>
          <p:cNvSpPr txBox="1"/>
          <p:nvPr/>
        </p:nvSpPr>
        <p:spPr>
          <a:xfrm>
            <a:off x="6134986" y="3778768"/>
            <a:ext cx="28074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full disbursement calendar: </a:t>
            </a:r>
            <a:r>
              <a:rPr lang="en-US" sz="1400" b="0" i="1" u="none" strike="noStrike" cap="none">
                <a:solidFill>
                  <a:schemeClr val="dk1"/>
                </a:solidFill>
                <a:latin typeface="Calibri"/>
                <a:ea typeface="Calibri"/>
                <a:cs typeface="Calibri"/>
                <a:sym typeface="Calibri"/>
              </a:rPr>
              <a:t>financialaid.umbc.edu/calendar/ </a:t>
            </a:r>
            <a:endParaRPr sz="1400" b="0" i="1" u="none" strike="noStrike" cap="none">
              <a:solidFill>
                <a:srgbClr val="000000"/>
              </a:solidFill>
              <a:latin typeface="Calibri"/>
              <a:ea typeface="Calibri"/>
              <a:cs typeface="Calibri"/>
              <a:sym typeface="Calibri"/>
            </a:endParaRPr>
          </a:p>
        </p:txBody>
      </p:sp>
      <p:pic>
        <p:nvPicPr>
          <p:cNvPr id="386" name="Google Shape;386;p17" descr="Qr code&#10;&#10;Description automatically generated"/>
          <p:cNvPicPr preferRelativeResize="0"/>
          <p:nvPr/>
        </p:nvPicPr>
        <p:blipFill rotWithShape="1">
          <a:blip r:embed="rId3">
            <a:alphaModFix/>
          </a:blip>
          <a:srcRect/>
          <a:stretch/>
        </p:blipFill>
        <p:spPr>
          <a:xfrm>
            <a:off x="6581467" y="2114052"/>
            <a:ext cx="1668046" cy="1668046"/>
          </a:xfrm>
          <a:prstGeom prst="rect">
            <a:avLst/>
          </a:prstGeom>
          <a:noFill/>
          <a:ln>
            <a:noFill/>
          </a:ln>
        </p:spPr>
      </p:pic>
      <p:sp>
        <p:nvSpPr>
          <p:cNvPr id="387" name="Google Shape;387;p17"/>
          <p:cNvSpPr/>
          <p:nvPr/>
        </p:nvSpPr>
        <p:spPr>
          <a:xfrm>
            <a:off x="195943" y="4875028"/>
            <a:ext cx="6779014" cy="646331"/>
          </a:xfrm>
          <a:prstGeom prst="rect">
            <a:avLst/>
          </a:prstGeom>
          <a:solidFill>
            <a:srgbClr val="FFC000"/>
          </a:solidFill>
          <a:ln>
            <a:noFill/>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8" name="Google Shape;388;p17"/>
          <p:cNvSpPr txBox="1"/>
          <p:nvPr/>
        </p:nvSpPr>
        <p:spPr>
          <a:xfrm>
            <a:off x="409174" y="4875028"/>
            <a:ext cx="656578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pending financial aid is </a:t>
            </a:r>
            <a:r>
              <a:rPr lang="en-US" sz="1800" b="0" i="1" u="none" strike="noStrike" cap="none">
                <a:solidFill>
                  <a:srgbClr val="000000"/>
                </a:solidFill>
                <a:latin typeface="Calibri"/>
                <a:ea typeface="Calibri"/>
                <a:cs typeface="Calibri"/>
                <a:sym typeface="Calibri"/>
              </a:rPr>
              <a:t>equal to or exceeds</a:t>
            </a:r>
            <a:r>
              <a:rPr lang="en-US" sz="1800" b="0" i="0" u="none" strike="noStrike" cap="none">
                <a:solidFill>
                  <a:srgbClr val="000000"/>
                </a:solidFill>
                <a:latin typeface="Calibri"/>
                <a:ea typeface="Calibri"/>
                <a:cs typeface="Calibri"/>
                <a:sym typeface="Calibri"/>
              </a:rPr>
              <a:t> the balance due by the billing due date, students will not receive late fees.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p:nvPr/>
        </p:nvSpPr>
        <p:spPr>
          <a:xfrm>
            <a:off x="927284" y="1424762"/>
            <a:ext cx="7289432"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0000"/>
                </a:solidFill>
                <a:latin typeface="Calibri"/>
                <a:ea typeface="Calibri"/>
                <a:cs typeface="Calibri"/>
                <a:sym typeface="Calibri"/>
              </a:rPr>
              <a:t>Remind your student to check </a:t>
            </a:r>
            <a:r>
              <a:rPr lang="en-US" sz="5400" b="1" i="1" u="none" strike="noStrike" cap="none">
                <a:solidFill>
                  <a:srgbClr val="000000"/>
                </a:solidFill>
                <a:latin typeface="Calibri"/>
                <a:ea typeface="Calibri"/>
                <a:cs typeface="Calibri"/>
                <a:sym typeface="Calibri"/>
              </a:rPr>
              <a:t>my</a:t>
            </a:r>
            <a:r>
              <a:rPr lang="en-US" sz="5400" b="1" i="0" u="none" strike="noStrike" cap="none">
                <a:solidFill>
                  <a:srgbClr val="000000"/>
                </a:solidFill>
                <a:latin typeface="Calibri"/>
                <a:ea typeface="Calibri"/>
                <a:cs typeface="Calibri"/>
                <a:sym typeface="Calibri"/>
              </a:rPr>
              <a:t>UMBC Notifications</a:t>
            </a:r>
            <a:endParaRPr sz="4000" b="0" i="0" u="none" strike="noStrike" cap="none">
              <a:solidFill>
                <a:srgbClr val="000000"/>
              </a:solidFill>
              <a:latin typeface="Calibri"/>
              <a:ea typeface="Calibri"/>
              <a:cs typeface="Calibri"/>
              <a:sym typeface="Calibri"/>
            </a:endParaRPr>
          </a:p>
        </p:txBody>
      </p:sp>
      <p:pic>
        <p:nvPicPr>
          <p:cNvPr id="395" name="Google Shape;395;p19" descr="Graphical user interface, application&#10;&#10;Description automatically generated"/>
          <p:cNvPicPr preferRelativeResize="0"/>
          <p:nvPr/>
        </p:nvPicPr>
        <p:blipFill rotWithShape="1">
          <a:blip r:embed="rId3">
            <a:alphaModFix/>
          </a:blip>
          <a:srcRect/>
          <a:stretch/>
        </p:blipFill>
        <p:spPr>
          <a:xfrm>
            <a:off x="5133428" y="4306187"/>
            <a:ext cx="4010572" cy="17384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400" name="Google Shape;400;p20"/>
          <p:cNvGrpSpPr/>
          <p:nvPr/>
        </p:nvGrpSpPr>
        <p:grpSpPr>
          <a:xfrm>
            <a:off x="765544" y="3800988"/>
            <a:ext cx="2512976" cy="2685747"/>
            <a:chOff x="5439883" y="2005566"/>
            <a:chExt cx="2857500" cy="2999561"/>
          </a:xfrm>
        </p:grpSpPr>
        <p:pic>
          <p:nvPicPr>
            <p:cNvPr id="401" name="Google Shape;401;p20" descr="Finaid Qr code&#10;&#10;Description automatically generated"/>
            <p:cNvPicPr preferRelativeResize="0"/>
            <p:nvPr/>
          </p:nvPicPr>
          <p:blipFill rotWithShape="1">
            <a:blip r:embed="rId3">
              <a:alphaModFix/>
            </a:blip>
            <a:srcRect/>
            <a:stretch/>
          </p:blipFill>
          <p:spPr>
            <a:xfrm>
              <a:off x="5439883" y="2005566"/>
              <a:ext cx="2857500" cy="2857500"/>
            </a:xfrm>
            <a:prstGeom prst="rect">
              <a:avLst/>
            </a:prstGeom>
            <a:noFill/>
            <a:ln>
              <a:noFill/>
            </a:ln>
          </p:spPr>
        </p:pic>
        <p:sp>
          <p:nvSpPr>
            <p:cNvPr id="402" name="Google Shape;402;p20"/>
            <p:cNvSpPr txBox="1"/>
            <p:nvPr/>
          </p:nvSpPr>
          <p:spPr>
            <a:xfrm>
              <a:off x="5921643" y="4635795"/>
              <a:ext cx="18939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Financial Aid FAQs</a:t>
              </a:r>
              <a:endParaRPr sz="1400" b="0" i="0" u="none" strike="noStrike" cap="none">
                <a:solidFill>
                  <a:srgbClr val="000000"/>
                </a:solidFill>
                <a:latin typeface="Arial"/>
                <a:ea typeface="Arial"/>
                <a:cs typeface="Arial"/>
                <a:sym typeface="Arial"/>
              </a:endParaRPr>
            </a:p>
          </p:txBody>
        </p:sp>
      </p:grpSp>
      <p:sp>
        <p:nvSpPr>
          <p:cNvPr id="403" name="Google Shape;403;p20"/>
          <p:cNvSpPr/>
          <p:nvPr/>
        </p:nvSpPr>
        <p:spPr>
          <a:xfrm>
            <a:off x="3595431" y="1048491"/>
            <a:ext cx="454010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000000"/>
                </a:solidFill>
                <a:latin typeface="Calibri"/>
                <a:ea typeface="Calibri"/>
                <a:cs typeface="Calibri"/>
                <a:sym typeface="Calibri"/>
              </a:rPr>
              <a:t>Questions</a:t>
            </a:r>
            <a:endParaRPr sz="6000" b="0" i="0" u="none" strike="noStrike" cap="none">
              <a:solidFill>
                <a:srgbClr val="000000"/>
              </a:solidFill>
              <a:latin typeface="Calibri"/>
              <a:ea typeface="Calibri"/>
              <a:cs typeface="Calibri"/>
              <a:sym typeface="Calibri"/>
            </a:endParaRPr>
          </a:p>
        </p:txBody>
      </p:sp>
      <p:grpSp>
        <p:nvGrpSpPr>
          <p:cNvPr id="404" name="Google Shape;404;p20"/>
          <p:cNvGrpSpPr/>
          <p:nvPr/>
        </p:nvGrpSpPr>
        <p:grpSpPr>
          <a:xfrm>
            <a:off x="765544" y="1048491"/>
            <a:ext cx="2512976" cy="2661982"/>
            <a:chOff x="846617" y="2000250"/>
            <a:chExt cx="2857500" cy="3004877"/>
          </a:xfrm>
        </p:grpSpPr>
        <p:pic>
          <p:nvPicPr>
            <p:cNvPr id="405" name="Google Shape;405;p20" descr="SBS Qr code&#10;&#10;Description automatically generated"/>
            <p:cNvPicPr preferRelativeResize="0"/>
            <p:nvPr/>
          </p:nvPicPr>
          <p:blipFill rotWithShape="1">
            <a:blip r:embed="rId4">
              <a:alphaModFix/>
            </a:blip>
            <a:srcRect/>
            <a:stretch/>
          </p:blipFill>
          <p:spPr>
            <a:xfrm>
              <a:off x="846617" y="2000250"/>
              <a:ext cx="2857500" cy="2857500"/>
            </a:xfrm>
            <a:prstGeom prst="rect">
              <a:avLst/>
            </a:prstGeom>
            <a:noFill/>
            <a:ln>
              <a:noFill/>
            </a:ln>
          </p:spPr>
        </p:pic>
        <p:sp>
          <p:nvSpPr>
            <p:cNvPr id="406" name="Google Shape;406;p20"/>
            <p:cNvSpPr txBox="1"/>
            <p:nvPr/>
          </p:nvSpPr>
          <p:spPr>
            <a:xfrm>
              <a:off x="1753974" y="4635795"/>
              <a:ext cx="10427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SBS FAQs</a:t>
              </a:r>
              <a:endParaRPr sz="1400" b="0" i="0" u="none" strike="noStrike" cap="none">
                <a:solidFill>
                  <a:srgbClr val="000000"/>
                </a:solidFill>
                <a:latin typeface="Arial"/>
                <a:ea typeface="Arial"/>
                <a:cs typeface="Arial"/>
                <a:sym typeface="Arial"/>
              </a:endParaRPr>
            </a:p>
          </p:txBody>
        </p:sp>
      </p:grpSp>
      <p:pic>
        <p:nvPicPr>
          <p:cNvPr id="407" name="Google Shape;407;p20" descr="Shape&#10;&#10;Description automatically generated"/>
          <p:cNvPicPr preferRelativeResize="0"/>
          <p:nvPr/>
        </p:nvPicPr>
        <p:blipFill rotWithShape="1">
          <a:blip r:embed="rId5">
            <a:alphaModFix/>
          </a:blip>
          <a:srcRect/>
          <a:stretch/>
        </p:blipFill>
        <p:spPr>
          <a:xfrm>
            <a:off x="4348571" y="2508015"/>
            <a:ext cx="3033819" cy="27601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
          <p:cNvSpPr txBox="1"/>
          <p:nvPr/>
        </p:nvSpPr>
        <p:spPr>
          <a:xfrm>
            <a:off x="1070517" y="880946"/>
            <a:ext cx="6634976" cy="7136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rgbClr val="000000"/>
                </a:solidFill>
                <a:latin typeface="Calibri"/>
                <a:ea typeface="Calibri"/>
                <a:cs typeface="Calibri"/>
                <a:sym typeface="Calibri"/>
              </a:rPr>
              <a:t>Student Business Services</a:t>
            </a:r>
            <a:endParaRPr sz="1800" b="0" i="0" u="none" strike="noStrike" cap="none">
              <a:solidFill>
                <a:schemeClr val="dk1"/>
              </a:solidFill>
              <a:latin typeface="Calibri"/>
              <a:ea typeface="Calibri"/>
              <a:cs typeface="Calibri"/>
              <a:sym typeface="Calibri"/>
            </a:endParaRPr>
          </a:p>
        </p:txBody>
      </p:sp>
      <p:sp>
        <p:nvSpPr>
          <p:cNvPr id="213" name="Google Shape;213;p3"/>
          <p:cNvSpPr txBox="1"/>
          <p:nvPr/>
        </p:nvSpPr>
        <p:spPr>
          <a:xfrm>
            <a:off x="2238575" y="1930800"/>
            <a:ext cx="4494000" cy="2996400"/>
          </a:xfrm>
          <a:prstGeom prst="rect">
            <a:avLst/>
          </a:prstGeom>
          <a:noFill/>
          <a:ln>
            <a:noFill/>
          </a:ln>
        </p:spPr>
        <p:txBody>
          <a:bodyPr spcFirstLastPara="1" wrap="square" lIns="91425" tIns="45700" rIns="91425" bIns="45700" anchor="t" anchorCtr="0">
            <a:spAutoFit/>
          </a:bodyPr>
          <a:lstStyle/>
          <a:p>
            <a:pPr marL="457200" marR="0" lvl="0" indent="0" algn="l" rtl="0">
              <a:lnSpc>
                <a:spcPct val="120000"/>
              </a:lnSpc>
              <a:spcBef>
                <a:spcPts val="0"/>
              </a:spcBef>
              <a:spcAft>
                <a:spcPts val="0"/>
              </a:spcAft>
              <a:buNone/>
            </a:pPr>
            <a:endParaRPr sz="2400" b="0" i="0" u="none" strike="noStrike" cap="none">
              <a:solidFill>
                <a:srgbClr val="000000"/>
              </a:solidFill>
              <a:latin typeface="Calibri"/>
              <a:ea typeface="Calibri"/>
              <a:cs typeface="Calibri"/>
              <a:sym typeface="Calibri"/>
            </a:endParaRPr>
          </a:p>
          <a:p>
            <a:pPr marL="457200" marR="0" lvl="0" indent="-450850" algn="l" rtl="0">
              <a:lnSpc>
                <a:spcPct val="120000"/>
              </a:lnSpc>
              <a:spcBef>
                <a:spcPts val="5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Monthly E-Bills</a:t>
            </a:r>
            <a:endParaRPr sz="2400" b="0" i="0" u="none" strike="noStrike" cap="none">
              <a:solidFill>
                <a:srgbClr val="000000"/>
              </a:solidFill>
              <a:latin typeface="Calibri"/>
              <a:ea typeface="Calibri"/>
              <a:cs typeface="Calibri"/>
              <a:sym typeface="Calibri"/>
            </a:endParaRPr>
          </a:p>
          <a:p>
            <a:pPr marL="457200" marR="0" lvl="0" indent="-450850" algn="l" rtl="0">
              <a:lnSpc>
                <a:spcPct val="120000"/>
              </a:lnSpc>
              <a:spcBef>
                <a:spcPts val="5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Payment Processing</a:t>
            </a:r>
            <a:endParaRPr sz="2400" b="0" i="0" u="none" strike="noStrike" cap="none">
              <a:solidFill>
                <a:srgbClr val="000000"/>
              </a:solidFill>
              <a:latin typeface="Calibri"/>
              <a:ea typeface="Calibri"/>
              <a:cs typeface="Calibri"/>
              <a:sym typeface="Calibri"/>
            </a:endParaRPr>
          </a:p>
          <a:p>
            <a:pPr marL="457200" marR="0" lvl="0" indent="-450850" algn="l" rtl="0">
              <a:lnSpc>
                <a:spcPct val="120000"/>
              </a:lnSpc>
              <a:spcBef>
                <a:spcPts val="5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Payment Plan Enrollment</a:t>
            </a:r>
            <a:endParaRPr sz="2400" b="0" i="0" u="none" strike="noStrike" cap="none">
              <a:solidFill>
                <a:srgbClr val="000000"/>
              </a:solidFill>
              <a:latin typeface="Calibri"/>
              <a:ea typeface="Calibri"/>
              <a:cs typeface="Calibri"/>
              <a:sym typeface="Calibri"/>
            </a:endParaRPr>
          </a:p>
          <a:p>
            <a:pPr marL="457200" marR="0" lvl="0" indent="-450850" algn="l" rtl="0">
              <a:lnSpc>
                <a:spcPct val="120000"/>
              </a:lnSpc>
              <a:spcBef>
                <a:spcPts val="50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E-refunds</a:t>
            </a:r>
            <a:endParaRPr sz="2400" b="0" i="0" u="none" strike="noStrike" cap="none">
              <a:solidFill>
                <a:srgbClr val="000000"/>
              </a:solidFill>
              <a:latin typeface="Calibri"/>
              <a:ea typeface="Calibri"/>
              <a:cs typeface="Calibri"/>
              <a:sym typeface="Calibri"/>
            </a:endParaRPr>
          </a:p>
          <a:p>
            <a:pPr marL="457200" marR="0" lvl="0" indent="-457200" algn="l" rtl="0">
              <a:lnSpc>
                <a:spcPct val="120000"/>
              </a:lnSpc>
              <a:spcBef>
                <a:spcPts val="48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Authorizing Additional Users</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 descr="SBS website Qr code&#10;&#10;Description automatically generated"/>
          <p:cNvPicPr preferRelativeResize="0"/>
          <p:nvPr/>
        </p:nvPicPr>
        <p:blipFill rotWithShape="1">
          <a:blip r:embed="rId3">
            <a:alphaModFix/>
          </a:blip>
          <a:srcRect/>
          <a:stretch/>
        </p:blipFill>
        <p:spPr>
          <a:xfrm>
            <a:off x="6997180" y="4005072"/>
            <a:ext cx="2146820" cy="2146820"/>
          </a:xfrm>
          <a:prstGeom prst="rect">
            <a:avLst/>
          </a:prstGeom>
          <a:noFill/>
          <a:ln>
            <a:noFill/>
          </a:ln>
        </p:spPr>
      </p:pic>
      <p:sp>
        <p:nvSpPr>
          <p:cNvPr id="220" name="Google Shape;220;p4"/>
          <p:cNvSpPr txBox="1"/>
          <p:nvPr/>
        </p:nvSpPr>
        <p:spPr>
          <a:xfrm>
            <a:off x="5008912" y="6072026"/>
            <a:ext cx="6110868"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sbs.umbc.edu</a:t>
            </a:r>
            <a:endParaRPr sz="1400" b="0" i="0" u="none" strike="noStrike" cap="none">
              <a:solidFill>
                <a:srgbClr val="000000"/>
              </a:solidFill>
              <a:latin typeface="Arial"/>
              <a:ea typeface="Arial"/>
              <a:cs typeface="Arial"/>
              <a:sym typeface="Arial"/>
            </a:endParaRPr>
          </a:p>
        </p:txBody>
      </p:sp>
      <p:pic>
        <p:nvPicPr>
          <p:cNvPr id="221" name="Google Shape;221;p4"/>
          <p:cNvPicPr preferRelativeResize="0"/>
          <p:nvPr/>
        </p:nvPicPr>
        <p:blipFill rotWithShape="1">
          <a:blip r:embed="rId4">
            <a:alphaModFix/>
          </a:blip>
          <a:srcRect/>
          <a:stretch/>
        </p:blipFill>
        <p:spPr>
          <a:xfrm>
            <a:off x="401050" y="991525"/>
            <a:ext cx="6692382" cy="54084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7" descr="OFAS homepage Qr code&#10;&#10;Description automatically generated"/>
          <p:cNvPicPr preferRelativeResize="0"/>
          <p:nvPr/>
        </p:nvPicPr>
        <p:blipFill rotWithShape="1">
          <a:blip r:embed="rId3">
            <a:alphaModFix/>
          </a:blip>
          <a:srcRect/>
          <a:stretch/>
        </p:blipFill>
        <p:spPr>
          <a:xfrm>
            <a:off x="7147925" y="4912350"/>
            <a:ext cx="1431350" cy="1431350"/>
          </a:xfrm>
          <a:prstGeom prst="rect">
            <a:avLst/>
          </a:prstGeom>
          <a:noFill/>
          <a:ln>
            <a:noFill/>
          </a:ln>
        </p:spPr>
      </p:pic>
      <p:pic>
        <p:nvPicPr>
          <p:cNvPr id="228" name="Google Shape;228;p7"/>
          <p:cNvPicPr preferRelativeResize="0"/>
          <p:nvPr/>
        </p:nvPicPr>
        <p:blipFill rotWithShape="1">
          <a:blip r:embed="rId4">
            <a:alphaModFix/>
          </a:blip>
          <a:srcRect/>
          <a:stretch/>
        </p:blipFill>
        <p:spPr>
          <a:xfrm>
            <a:off x="787575" y="941825"/>
            <a:ext cx="7568850" cy="3169874"/>
          </a:xfrm>
          <a:prstGeom prst="rect">
            <a:avLst/>
          </a:prstGeom>
          <a:noFill/>
          <a:ln>
            <a:noFill/>
          </a:ln>
        </p:spPr>
      </p:pic>
      <p:sp>
        <p:nvSpPr>
          <p:cNvPr id="229" name="Google Shape;229;p7"/>
          <p:cNvSpPr txBox="1"/>
          <p:nvPr/>
        </p:nvSpPr>
        <p:spPr>
          <a:xfrm>
            <a:off x="1043250" y="4284675"/>
            <a:ext cx="7057500" cy="2416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Lower level of the Library, pondside</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Monday-Friday, 8:30am-4:30pm</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Financial Aid: 410-455-2387</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Merit Scholarships: 410-455-3813</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e1c231bdea_4_66"/>
          <p:cNvSpPr txBox="1"/>
          <p:nvPr/>
        </p:nvSpPr>
        <p:spPr>
          <a:xfrm>
            <a:off x="602166" y="858644"/>
            <a:ext cx="7928517"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sng" strike="noStrike" cap="none">
                <a:solidFill>
                  <a:srgbClr val="000000"/>
                </a:solidFill>
                <a:latin typeface="Calibri"/>
                <a:ea typeface="Calibri"/>
                <a:cs typeface="Calibri"/>
                <a:sym typeface="Calibri"/>
              </a:rPr>
              <a:t>Office of Financial Aid and Scholarships</a:t>
            </a:r>
            <a:endParaRPr sz="1800" b="0" i="0" u="none" strike="noStrike" cap="none">
              <a:solidFill>
                <a:srgbClr val="000000"/>
              </a:solidFill>
              <a:latin typeface="Calibri"/>
              <a:ea typeface="Calibri"/>
              <a:cs typeface="Calibri"/>
              <a:sym typeface="Calibri"/>
            </a:endParaRPr>
          </a:p>
        </p:txBody>
      </p:sp>
      <p:sp>
        <p:nvSpPr>
          <p:cNvPr id="236" name="Google Shape;236;g2e1c231bdea_4_66"/>
          <p:cNvSpPr txBox="1"/>
          <p:nvPr/>
        </p:nvSpPr>
        <p:spPr>
          <a:xfrm>
            <a:off x="343859" y="3101124"/>
            <a:ext cx="3657600" cy="2308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Awarding of Merit Scholarships</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Scholarship Retriever</a:t>
            </a:r>
            <a:endParaRPr sz="2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Transfer Scholarships</a:t>
            </a:r>
            <a:endParaRPr sz="2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Private Scholarship Notifications</a:t>
            </a:r>
            <a:endParaRPr sz="2400" b="0" i="0" u="none" strike="noStrike" cap="none">
              <a:solidFill>
                <a:srgbClr val="000000"/>
              </a:solidFill>
              <a:latin typeface="Calibri"/>
              <a:ea typeface="Calibri"/>
              <a:cs typeface="Calibri"/>
              <a:sym typeface="Calibri"/>
            </a:endParaRPr>
          </a:p>
        </p:txBody>
      </p:sp>
      <p:sp>
        <p:nvSpPr>
          <p:cNvPr id="237" name="Google Shape;237;g2e1c231bdea_4_66"/>
          <p:cNvSpPr txBox="1"/>
          <p:nvPr/>
        </p:nvSpPr>
        <p:spPr>
          <a:xfrm>
            <a:off x="4766950" y="3101125"/>
            <a:ext cx="4266300" cy="24012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FAFSA processing</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Verification of Student accounts</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MHEC award processing</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Financial aid counseling</a:t>
            </a: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Financial aid awarding.</a:t>
            </a:r>
            <a:endParaRPr sz="3200" b="0" i="0" u="none" strike="noStrike" cap="none">
              <a:solidFill>
                <a:schemeClr val="dk1"/>
              </a:solidFill>
              <a:latin typeface="Calibri"/>
              <a:ea typeface="Calibri"/>
              <a:cs typeface="Calibri"/>
              <a:sym typeface="Calibri"/>
            </a:endParaRPr>
          </a:p>
        </p:txBody>
      </p:sp>
      <p:sp>
        <p:nvSpPr>
          <p:cNvPr id="238" name="Google Shape;238;g2e1c231bdea_4_66"/>
          <p:cNvSpPr txBox="1"/>
          <p:nvPr/>
        </p:nvSpPr>
        <p:spPr>
          <a:xfrm>
            <a:off x="451800" y="2299400"/>
            <a:ext cx="3477600" cy="5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Merit Scholarships</a:t>
            </a:r>
            <a:endParaRPr sz="3200" b="1" i="0" u="sng" strike="noStrike" cap="none">
              <a:solidFill>
                <a:schemeClr val="dk1"/>
              </a:solidFill>
              <a:latin typeface="Calibri"/>
              <a:ea typeface="Calibri"/>
              <a:cs typeface="Calibri"/>
              <a:sym typeface="Calibri"/>
            </a:endParaRPr>
          </a:p>
        </p:txBody>
      </p:sp>
      <p:sp>
        <p:nvSpPr>
          <p:cNvPr id="239" name="Google Shape;239;g2e1c231bdea_4_66"/>
          <p:cNvSpPr txBox="1"/>
          <p:nvPr/>
        </p:nvSpPr>
        <p:spPr>
          <a:xfrm>
            <a:off x="4766950" y="2294950"/>
            <a:ext cx="3657600" cy="69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sng" strike="noStrike" cap="none">
                <a:solidFill>
                  <a:schemeClr val="dk1"/>
                </a:solidFill>
                <a:latin typeface="Calibri"/>
                <a:ea typeface="Calibri"/>
                <a:cs typeface="Calibri"/>
                <a:sym typeface="Calibri"/>
              </a:rPr>
              <a:t>Financial Aid</a:t>
            </a:r>
            <a:endParaRPr sz="3200" b="1" i="0" u="sng"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e1c231bdea_4_76"/>
          <p:cNvSpPr txBox="1"/>
          <p:nvPr/>
        </p:nvSpPr>
        <p:spPr>
          <a:xfrm>
            <a:off x="802600" y="768850"/>
            <a:ext cx="7301700" cy="50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u="sng">
                <a:solidFill>
                  <a:schemeClr val="dk1"/>
                </a:solidFill>
                <a:latin typeface="Calibri"/>
                <a:ea typeface="Calibri"/>
                <a:cs typeface="Calibri"/>
                <a:sym typeface="Calibri"/>
              </a:rPr>
              <a:t>Financial Aid Myths or Fact?</a:t>
            </a:r>
            <a:endParaRPr sz="4800" b="1" i="0" u="sng" strike="noStrike" cap="none">
              <a:solidFill>
                <a:schemeClr val="dk1"/>
              </a:solidFill>
              <a:latin typeface="Calibri"/>
              <a:ea typeface="Calibri"/>
              <a:cs typeface="Calibri"/>
              <a:sym typeface="Calibri"/>
            </a:endParaRPr>
          </a:p>
        </p:txBody>
      </p:sp>
      <p:sp>
        <p:nvSpPr>
          <p:cNvPr id="246" name="Google Shape;246;g2e1c231bdea_4_76"/>
          <p:cNvSpPr txBox="1"/>
          <p:nvPr/>
        </p:nvSpPr>
        <p:spPr>
          <a:xfrm>
            <a:off x="593300" y="1867700"/>
            <a:ext cx="8105400" cy="3486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My family makes too much money for financial aid, so we just didn't submit a FAFSA. </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i="1">
                <a:solidFill>
                  <a:schemeClr val="dk1"/>
                </a:solidFill>
                <a:latin typeface="Calibri"/>
                <a:ea typeface="Calibri"/>
                <a:cs typeface="Calibri"/>
                <a:sym typeface="Calibri"/>
              </a:rPr>
              <a:t>MYTH: Many families qualify for some form of aid—especially institutional aid, merit aid, and federal loans—even if they don’t receive a Pell Grant. Always submit the FAFSA to find out</a:t>
            </a:r>
            <a:br>
              <a:rPr lang="en-US" i="1">
                <a:solidFill>
                  <a:schemeClr val="dk1"/>
                </a:solidFill>
                <a:latin typeface="Calibri"/>
                <a:ea typeface="Calibri"/>
                <a:cs typeface="Calibri"/>
                <a:sym typeface="Calibri"/>
              </a:rPr>
            </a:br>
            <a:endParaRPr i="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My student pays their own bills and files their own taxes. They are independent and I don’t need to be on the FAFSA. </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i="1">
                <a:solidFill>
                  <a:schemeClr val="dk1"/>
                </a:solidFill>
                <a:latin typeface="Calibri"/>
                <a:ea typeface="Calibri"/>
                <a:cs typeface="Calibri"/>
                <a:sym typeface="Calibri"/>
              </a:rPr>
              <a:t>MYTH: Students are considered dependent in terms of the FAFSA unless they are 24 years old, a graduate student, extenuating circumstances preventing them from contacting their parents. </a:t>
            </a:r>
            <a:endParaRPr i="1">
              <a:solidFill>
                <a:schemeClr val="dk1"/>
              </a:solidFill>
              <a:latin typeface="Calibri"/>
              <a:ea typeface="Calibri"/>
              <a:cs typeface="Calibri"/>
              <a:sym typeface="Calibri"/>
            </a:endParaRPr>
          </a:p>
          <a:p>
            <a:pPr marL="914400" lvl="0" indent="0" algn="l" rtl="0">
              <a:spcBef>
                <a:spcPts val="0"/>
              </a:spcBef>
              <a:spcAft>
                <a:spcPts val="0"/>
              </a:spcAft>
              <a:buNone/>
            </a:pPr>
            <a:endParaRPr i="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Families can appeal for additional financial aid.</a:t>
            </a:r>
            <a:endParaRPr>
              <a:solidFill>
                <a:schemeClr val="dk1"/>
              </a:solidFill>
              <a:latin typeface="Calibri"/>
              <a:ea typeface="Calibri"/>
              <a:cs typeface="Calibri"/>
              <a:sym typeface="Calibri"/>
            </a:endParaRPr>
          </a:p>
          <a:p>
            <a:pPr marL="457200" lvl="0" indent="0" algn="l" rtl="0">
              <a:spcBef>
                <a:spcPts val="0"/>
              </a:spcBef>
              <a:spcAft>
                <a:spcPts val="0"/>
              </a:spcAft>
              <a:buNone/>
            </a:pP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i="1">
                <a:solidFill>
                  <a:schemeClr val="dk1"/>
                </a:solidFill>
                <a:latin typeface="Calibri"/>
                <a:ea typeface="Calibri"/>
                <a:cs typeface="Calibri"/>
                <a:sym typeface="Calibri"/>
              </a:rPr>
              <a:t>TRUE: Families can submit the “change in circumstances appeal” to indicate that their circumstances have changed since the time of FAFSA submission.</a:t>
            </a:r>
            <a:endParaRPr i="1">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1000"/>
                                        <p:tgtEl>
                                          <p:spTgt spid="24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6">
                                            <p:txEl>
                                              <p:pRg st="0" end="0"/>
                                            </p:txEl>
                                          </p:spTgt>
                                        </p:tgtEl>
                                        <p:attrNameLst>
                                          <p:attrName>style.visibility</p:attrName>
                                        </p:attrNameLst>
                                      </p:cBhvr>
                                      <p:to>
                                        <p:strVal val="visible"/>
                                      </p:to>
                                    </p:set>
                                    <p:anim calcmode="lin" valueType="num">
                                      <p:cBhvr additive="base">
                                        <p:cTn id="12" dur="1000"/>
                                        <p:tgtEl>
                                          <p:spTgt spid="24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6">
                                            <p:txEl>
                                              <p:pRg st="1" end="1"/>
                                            </p:txEl>
                                          </p:spTgt>
                                        </p:tgtEl>
                                        <p:attrNameLst>
                                          <p:attrName>style.visibility</p:attrName>
                                        </p:attrNameLst>
                                      </p:cBhvr>
                                      <p:to>
                                        <p:strVal val="visible"/>
                                      </p:to>
                                    </p:set>
                                    <p:anim calcmode="lin" valueType="num">
                                      <p:cBhvr additive="base">
                                        <p:cTn id="17" dur="1000"/>
                                        <p:tgtEl>
                                          <p:spTgt spid="246">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46">
                                            <p:txEl>
                                              <p:pRg st="2" end="2"/>
                                            </p:txEl>
                                          </p:spTgt>
                                        </p:tgtEl>
                                        <p:attrNameLst>
                                          <p:attrName>style.visibility</p:attrName>
                                        </p:attrNameLst>
                                      </p:cBhvr>
                                      <p:to>
                                        <p:strVal val="visible"/>
                                      </p:to>
                                    </p:set>
                                    <p:anim calcmode="lin" valueType="num">
                                      <p:cBhvr additive="base">
                                        <p:cTn id="22" dur="1000"/>
                                        <p:tgtEl>
                                          <p:spTgt spid="246">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46">
                                            <p:txEl>
                                              <p:pRg st="3" end="3"/>
                                            </p:txEl>
                                          </p:spTgt>
                                        </p:tgtEl>
                                        <p:attrNameLst>
                                          <p:attrName>style.visibility</p:attrName>
                                        </p:attrNameLst>
                                      </p:cBhvr>
                                      <p:to>
                                        <p:strVal val="visible"/>
                                      </p:to>
                                    </p:set>
                                    <p:anim calcmode="lin" valueType="num">
                                      <p:cBhvr additive="base">
                                        <p:cTn id="27" dur="1000"/>
                                        <p:tgtEl>
                                          <p:spTgt spid="246">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46">
                                            <p:txEl>
                                              <p:pRg st="4" end="4"/>
                                            </p:txEl>
                                          </p:spTgt>
                                        </p:tgtEl>
                                        <p:attrNameLst>
                                          <p:attrName>style.visibility</p:attrName>
                                        </p:attrNameLst>
                                      </p:cBhvr>
                                      <p:to>
                                        <p:strVal val="visible"/>
                                      </p:to>
                                    </p:set>
                                    <p:anim calcmode="lin" valueType="num">
                                      <p:cBhvr additive="base">
                                        <p:cTn id="32" dur="1000"/>
                                        <p:tgtEl>
                                          <p:spTgt spid="246">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46">
                                            <p:txEl>
                                              <p:pRg st="5" end="5"/>
                                            </p:txEl>
                                          </p:spTgt>
                                        </p:tgtEl>
                                        <p:attrNameLst>
                                          <p:attrName>style.visibility</p:attrName>
                                        </p:attrNameLst>
                                      </p:cBhvr>
                                      <p:to>
                                        <p:strVal val="visible"/>
                                      </p:to>
                                    </p:set>
                                    <p:anim calcmode="lin" valueType="num">
                                      <p:cBhvr additive="base">
                                        <p:cTn id="37" dur="1000"/>
                                        <p:tgtEl>
                                          <p:spTgt spid="246">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246">
                                            <p:txEl>
                                              <p:pRg st="6" end="6"/>
                                            </p:txEl>
                                          </p:spTgt>
                                        </p:tgtEl>
                                        <p:attrNameLst>
                                          <p:attrName>style.visibility</p:attrName>
                                        </p:attrNameLst>
                                      </p:cBhvr>
                                      <p:to>
                                        <p:strVal val="visible"/>
                                      </p:to>
                                    </p:set>
                                    <p:anim calcmode="lin" valueType="num">
                                      <p:cBhvr additive="base">
                                        <p:cTn id="42" dur="1000"/>
                                        <p:tgtEl>
                                          <p:spTgt spid="246">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46">
                                            <p:txEl>
                                              <p:pRg st="7" end="7"/>
                                            </p:txEl>
                                          </p:spTgt>
                                        </p:tgtEl>
                                        <p:attrNameLst>
                                          <p:attrName>style.visibility</p:attrName>
                                        </p:attrNameLst>
                                      </p:cBhvr>
                                      <p:to>
                                        <p:strVal val="visible"/>
                                      </p:to>
                                    </p:set>
                                    <p:anim calcmode="lin" valueType="num">
                                      <p:cBhvr additive="base">
                                        <p:cTn id="47" dur="1000"/>
                                        <p:tgtEl>
                                          <p:spTgt spid="246">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46">
                                            <p:txEl>
                                              <p:pRg st="8" end="8"/>
                                            </p:txEl>
                                          </p:spTgt>
                                        </p:tgtEl>
                                        <p:attrNameLst>
                                          <p:attrName>style.visibility</p:attrName>
                                        </p:attrNameLst>
                                      </p:cBhvr>
                                      <p:to>
                                        <p:strVal val="visible"/>
                                      </p:to>
                                    </p:set>
                                    <p:anim calcmode="lin" valueType="num">
                                      <p:cBhvr additive="base">
                                        <p:cTn id="52" dur="1000"/>
                                        <p:tgtEl>
                                          <p:spTgt spid="246">
                                            <p:txEl>
                                              <p:pRg st="8" end="8"/>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46">
                                            <p:txEl>
                                              <p:pRg st="9" end="9"/>
                                            </p:txEl>
                                          </p:spTgt>
                                        </p:tgtEl>
                                        <p:attrNameLst>
                                          <p:attrName>style.visibility</p:attrName>
                                        </p:attrNameLst>
                                      </p:cBhvr>
                                      <p:to>
                                        <p:strVal val="visible"/>
                                      </p:to>
                                    </p:set>
                                    <p:anim calcmode="lin" valueType="num">
                                      <p:cBhvr additive="base">
                                        <p:cTn id="57" dur="1000"/>
                                        <p:tgtEl>
                                          <p:spTgt spid="246">
                                            <p:txEl>
                                              <p:pRg st="9" end="9"/>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246">
                                            <p:txEl>
                                              <p:pRg st="10" end="10"/>
                                            </p:txEl>
                                          </p:spTgt>
                                        </p:tgtEl>
                                        <p:attrNameLst>
                                          <p:attrName>style.visibility</p:attrName>
                                        </p:attrNameLst>
                                      </p:cBhvr>
                                      <p:to>
                                        <p:strVal val="visible"/>
                                      </p:to>
                                    </p:set>
                                    <p:anim calcmode="lin" valueType="num">
                                      <p:cBhvr additive="base">
                                        <p:cTn id="62" dur="1000"/>
                                        <p:tgtEl>
                                          <p:spTgt spid="246">
                                            <p:txEl>
                                              <p:pRg st="10" end="10"/>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46">
                                            <p:txEl>
                                              <p:pRg st="11" end="11"/>
                                            </p:txEl>
                                          </p:spTgt>
                                        </p:tgtEl>
                                        <p:attrNameLst>
                                          <p:attrName>style.visibility</p:attrName>
                                        </p:attrNameLst>
                                      </p:cBhvr>
                                      <p:to>
                                        <p:strVal val="visible"/>
                                      </p:to>
                                    </p:set>
                                    <p:anim calcmode="lin" valueType="num">
                                      <p:cBhvr additive="base">
                                        <p:cTn id="67" dur="1000"/>
                                        <p:tgtEl>
                                          <p:spTgt spid="246">
                                            <p:txEl>
                                              <p:pRg st="11" end="1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g2e1c231bdea_2_51"/>
          <p:cNvPicPr preferRelativeResize="0"/>
          <p:nvPr/>
        </p:nvPicPr>
        <p:blipFill rotWithShape="1">
          <a:blip r:embed="rId3">
            <a:alphaModFix/>
          </a:blip>
          <a:srcRect/>
          <a:stretch/>
        </p:blipFill>
        <p:spPr>
          <a:xfrm>
            <a:off x="0" y="27688"/>
            <a:ext cx="9144000" cy="6802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9"/>
          <p:cNvSpPr txBox="1"/>
          <p:nvPr/>
        </p:nvSpPr>
        <p:spPr>
          <a:xfrm>
            <a:off x="1396309" y="90819"/>
            <a:ext cx="7192736" cy="8156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700"/>
              <a:buFont typeface="Arial"/>
              <a:buNone/>
            </a:pPr>
            <a:r>
              <a:rPr lang="en-US" sz="4700" b="0" i="0" u="none" strike="noStrike" cap="none">
                <a:solidFill>
                  <a:srgbClr val="000000"/>
                </a:solidFill>
                <a:latin typeface="Arial"/>
                <a:ea typeface="Arial"/>
                <a:cs typeface="Arial"/>
                <a:sym typeface="Arial"/>
              </a:rPr>
              <a:t>Financial</a:t>
            </a:r>
            <a:r>
              <a:rPr lang="en-US" sz="4700" b="1" i="0" u="none" strike="noStrike" cap="none">
                <a:solidFill>
                  <a:srgbClr val="000000"/>
                </a:solidFill>
                <a:latin typeface="Arial"/>
                <a:ea typeface="Arial"/>
                <a:cs typeface="Arial"/>
                <a:sym typeface="Arial"/>
              </a:rPr>
              <a:t>Smarts</a:t>
            </a:r>
            <a:endParaRPr sz="1800" b="0" i="0" u="none" strike="noStrike" cap="none">
              <a:solidFill>
                <a:schemeClr val="dk1"/>
              </a:solidFill>
              <a:latin typeface="Calibri"/>
              <a:ea typeface="Calibri"/>
              <a:cs typeface="Calibri"/>
              <a:sym typeface="Calibri"/>
            </a:endParaRPr>
          </a:p>
        </p:txBody>
      </p:sp>
      <p:sp>
        <p:nvSpPr>
          <p:cNvPr id="258" name="Google Shape;258;p9"/>
          <p:cNvSpPr txBox="1"/>
          <p:nvPr/>
        </p:nvSpPr>
        <p:spPr>
          <a:xfrm>
            <a:off x="4984195" y="5151108"/>
            <a:ext cx="35901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financialsmarts.umbc.edu</a:t>
            </a:r>
            <a:endParaRPr sz="1400" b="0" i="0" u="none" strike="noStrike" cap="none">
              <a:solidFill>
                <a:srgbClr val="000000"/>
              </a:solidFill>
              <a:latin typeface="Arial"/>
              <a:ea typeface="Arial"/>
              <a:cs typeface="Arial"/>
              <a:sym typeface="Arial"/>
            </a:endParaRPr>
          </a:p>
        </p:txBody>
      </p:sp>
      <p:pic>
        <p:nvPicPr>
          <p:cNvPr id="259" name="Google Shape;259;p9" descr="Financial Smarts Qr code&#10;&#10;Description automatically generated"/>
          <p:cNvPicPr preferRelativeResize="0"/>
          <p:nvPr/>
        </p:nvPicPr>
        <p:blipFill rotWithShape="1">
          <a:blip r:embed="rId3">
            <a:alphaModFix/>
          </a:blip>
          <a:srcRect/>
          <a:stretch/>
        </p:blipFill>
        <p:spPr>
          <a:xfrm>
            <a:off x="6097175" y="3429000"/>
            <a:ext cx="1364125" cy="1364125"/>
          </a:xfrm>
          <a:prstGeom prst="rect">
            <a:avLst/>
          </a:prstGeom>
          <a:noFill/>
          <a:ln>
            <a:noFill/>
          </a:ln>
        </p:spPr>
      </p:pic>
      <p:pic>
        <p:nvPicPr>
          <p:cNvPr id="260" name="Google Shape;260;p9" descr="A picture containing graphical user interface&#10;&#10;Description automatically generated"/>
          <p:cNvPicPr preferRelativeResize="0"/>
          <p:nvPr/>
        </p:nvPicPr>
        <p:blipFill rotWithShape="1">
          <a:blip r:embed="rId4">
            <a:alphaModFix/>
          </a:blip>
          <a:srcRect/>
          <a:stretch/>
        </p:blipFill>
        <p:spPr>
          <a:xfrm>
            <a:off x="722998" y="2347912"/>
            <a:ext cx="4159576" cy="3526299"/>
          </a:xfrm>
          <a:prstGeom prst="rect">
            <a:avLst/>
          </a:prstGeom>
          <a:noFill/>
          <a:ln>
            <a:noFill/>
          </a:ln>
        </p:spPr>
      </p:pic>
      <p:sp>
        <p:nvSpPr>
          <p:cNvPr id="261" name="Google Shape;261;p9"/>
          <p:cNvSpPr txBox="1"/>
          <p:nvPr/>
        </p:nvSpPr>
        <p:spPr>
          <a:xfrm>
            <a:off x="534000" y="1012500"/>
            <a:ext cx="8076000" cy="81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highlight>
                  <a:srgbClr val="FFFFFF"/>
                </a:highlight>
              </a:rPr>
              <a:t>Financial Smarts @ UMBC provides you with the tools necessary to make informed and effective decisions about your finances. Managing money is an important part of your daily life and we encourage you to be well versed in this important life skill that many find challenging.</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1471</Words>
  <Application>Microsoft Office PowerPoint</Application>
  <PresentationFormat>On-screen Show (4:3)</PresentationFormat>
  <Paragraphs>212</Paragraphs>
  <Slides>23</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Calibri</vt:lpstr>
      <vt:lpstr>Bell MT</vt:lpstr>
      <vt:lpstr>Arial</vt:lpstr>
      <vt:lpstr>Office Theme</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Lord</dc:creator>
  <cp:lastModifiedBy>Amita Naik</cp:lastModifiedBy>
  <cp:revision>1</cp:revision>
  <dcterms:created xsi:type="dcterms:W3CDTF">2018-05-23T15:48:22Z</dcterms:created>
  <dcterms:modified xsi:type="dcterms:W3CDTF">2025-06-10T19:22:52Z</dcterms:modified>
</cp:coreProperties>
</file>