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Gill Sans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GillSans-regular.fntdata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GillSans-bold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dbe16fcd96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dbe16fcd96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dbe16fcd96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dbe16fcd96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be16fcd9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dbe16fcd9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9022906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29022906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b7ed99d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b7ed99d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63cdef9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363cdef9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1b7ed99d9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1b7ed99d9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b7ed99d9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1b7ed99d9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efbf220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2efbf220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cases, D grades will be accepted for General Education requirements. D grades are never accepted for major requirements. So any courses you are wanting to transfer in and receive major credits for, need to at least have a C grade. And please make sure you check with your major department to determine if there are any additional grade requirements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01d61695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301d61695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704e17b0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704e17b0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1b7ed99d9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1b7ed99d9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include minors and certificates in this report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1b7ed99d9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1b7ed99d9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b7ed99d9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1b7ed99d9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over how to use the declaration of major form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1b7ed99d9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1b7ed99d9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1b7ed99d9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1b7ed99d9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29022906d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29022906d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bf158b27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2bf158b27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arrow to expand and find out more information about the course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bf158b27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2bf158b27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bf158b27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2bf158b27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dbe16fcd96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dbe16fcd96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704e17b0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704e17b0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301d61695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301d61695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2d2ff187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2d2ff187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9022906d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29022906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dbe16fcd96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2dbe16fcd96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01d61695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301d6169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704e17b0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704e17b0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704e17b0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704e17b0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efbf220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efbf220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704e17b0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2704e17b0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03568cbc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503568cb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be16fcd96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dbe16fcd96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 rot="5400000">
            <a:off x="3183600" y="-908488"/>
            <a:ext cx="27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11700" y="1222450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accen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 title="scalloped circle"/>
          <p:cNvSpPr/>
          <p:nvPr/>
        </p:nvSpPr>
        <p:spPr>
          <a:xfrm>
            <a:off x="2667762" y="473202"/>
            <a:ext cx="3926681" cy="3921919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0" name="Google Shape;90;p16"/>
          <p:cNvSpPr txBox="1"/>
          <p:nvPr>
            <p:ph type="ctrTitle"/>
          </p:nvPr>
        </p:nvSpPr>
        <p:spPr>
          <a:xfrm>
            <a:off x="808892" y="823791"/>
            <a:ext cx="77388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1661284" y="4484397"/>
            <a:ext cx="6034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dk2"/>
                </a:solidFill>
              </a:defRPr>
            </a:lvl1pPr>
            <a:lvl2pPr lvl="1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2" name="Google Shape;92;p16"/>
          <p:cNvSpPr txBox="1"/>
          <p:nvPr>
            <p:ph idx="10" type="dt"/>
          </p:nvPr>
        </p:nvSpPr>
        <p:spPr>
          <a:xfrm>
            <a:off x="808892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95E04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1" type="ftr"/>
          </p:nvPr>
        </p:nvSpPr>
        <p:spPr>
          <a:xfrm>
            <a:off x="3135249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95E04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6800413" y="4781759"/>
            <a:ext cx="17472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6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2432197" y="805416"/>
            <a:ext cx="6140400" cy="30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432198" y="3869836"/>
            <a:ext cx="5263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0" type="dt"/>
          </p:nvPr>
        </p:nvSpPr>
        <p:spPr>
          <a:xfrm>
            <a:off x="2427410" y="4781759"/>
            <a:ext cx="1120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3959298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7456826" y="4781759"/>
            <a:ext cx="1115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8" name="Google Shape;108;p18" title="left scallop shape"/>
          <p:cNvGrpSpPr/>
          <p:nvPr/>
        </p:nvGrpSpPr>
        <p:grpSpPr>
          <a:xfrm>
            <a:off x="0" y="0"/>
            <a:ext cx="2110978" cy="5143500"/>
            <a:chOff x="0" y="0"/>
            <a:chExt cx="2814638" cy="6858000"/>
          </a:xfrm>
        </p:grpSpPr>
        <p:sp>
          <p:nvSpPr>
            <p:cNvPr id="109" name="Google Shape;109;p18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0" name="Google Shape;110;p18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942975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985847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939546" y="285750"/>
            <a:ext cx="7629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938759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21" name="Google Shape;121;p20"/>
          <p:cNvSpPr txBox="1"/>
          <p:nvPr>
            <p:ph idx="2" type="body"/>
          </p:nvPr>
        </p:nvSpPr>
        <p:spPr>
          <a:xfrm>
            <a:off x="942975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3" type="body"/>
          </p:nvPr>
        </p:nvSpPr>
        <p:spPr>
          <a:xfrm>
            <a:off x="4975398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23" name="Google Shape;123;p20"/>
          <p:cNvSpPr txBox="1"/>
          <p:nvPr>
            <p:ph idx="4" type="body"/>
          </p:nvPr>
        </p:nvSpPr>
        <p:spPr>
          <a:xfrm>
            <a:off x="4975398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8" name="Google Shape;138;p23"/>
          <p:cNvSpPr txBox="1"/>
          <p:nvPr>
            <p:ph type="title"/>
          </p:nvPr>
        </p:nvSpPr>
        <p:spPr>
          <a:xfrm>
            <a:off x="6253413" y="342899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  <a:defRPr b="1" i="0" sz="14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6pPr>
            <a:lvl7pPr indent="-32385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8pPr>
            <a:lvl9pPr indent="-32385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40" name="Google Shape;140;p23"/>
          <p:cNvSpPr txBox="1"/>
          <p:nvPr>
            <p:ph idx="2" type="body"/>
          </p:nvPr>
        </p:nvSpPr>
        <p:spPr>
          <a:xfrm>
            <a:off x="6253414" y="1306002"/>
            <a:ext cx="2319000" cy="31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41" name="Google Shape;141;p23"/>
          <p:cNvSpPr txBox="1"/>
          <p:nvPr>
            <p:ph idx="10" type="dt"/>
          </p:nvPr>
        </p:nvSpPr>
        <p:spPr>
          <a:xfrm>
            <a:off x="573788" y="4781759"/>
            <a:ext cx="924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1" type="ftr"/>
          </p:nvPr>
        </p:nvSpPr>
        <p:spPr>
          <a:xfrm>
            <a:off x="1577715" y="4781759"/>
            <a:ext cx="26115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4268261" y="4781759"/>
            <a:ext cx="9243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3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2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>
            <p:ph idx="2" type="pic"/>
          </p:nvPr>
        </p:nvSpPr>
        <p:spPr>
          <a:xfrm>
            <a:off x="212598" y="0"/>
            <a:ext cx="5516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7" name="Google Shape;147;p24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8" name="Google Shape;148;p24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6253412" y="342900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  <a:defRPr b="1" i="0" sz="14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6253412" y="1306002"/>
            <a:ext cx="2319000" cy="31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51" name="Google Shape;151;p24"/>
          <p:cNvSpPr txBox="1"/>
          <p:nvPr>
            <p:ph idx="10" type="dt"/>
          </p:nvPr>
        </p:nvSpPr>
        <p:spPr>
          <a:xfrm>
            <a:off x="574463" y="4781759"/>
            <a:ext cx="924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1" type="ftr"/>
          </p:nvPr>
        </p:nvSpPr>
        <p:spPr>
          <a:xfrm>
            <a:off x="1577716" y="4781759"/>
            <a:ext cx="26115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4265676" y="4781759"/>
            <a:ext cx="9258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 rot="5400000">
            <a:off x="3408000" y="-754799"/>
            <a:ext cx="2695200" cy="76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 rot="5400000">
            <a:off x="6009190" y="1827440"/>
            <a:ext cx="42003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 rot="5400000">
            <a:off x="1990114" y="-760211"/>
            <a:ext cx="4200300" cy="6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4" name="Google Shape;184;p3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5" name="Google Shape;185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1" name="Google Shape;191;p3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2" name="Google Shape;192;p32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3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4" name="Google Shape;194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9" name="Google Shape;209;p3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0" name="Google Shape;210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7" name="Google Shape;217;p3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7"/>
          <p:cNvSpPr txBox="1"/>
          <p:nvPr>
            <p:ph idx="1" type="body"/>
          </p:nvPr>
        </p:nvSpPr>
        <p:spPr>
          <a:xfrm rot="5400000">
            <a:off x="3183600" y="-908488"/>
            <a:ext cx="27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3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349250" y="1"/>
            <a:ext cx="8794800" cy="618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FFFFFF"/>
              </a:gs>
              <a:gs pos="100000">
                <a:srgbClr val="FEB71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BC-orientation-text-version.pn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8588" y="89298"/>
            <a:ext cx="1194196" cy="49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0" y="4980385"/>
            <a:ext cx="9144000" cy="1632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Impact"/>
              <a:buNone/>
              <a:defRPr b="0" i="0" sz="3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45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450" lvl="5" marL="27432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450" lvl="6" marL="3200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450" lvl="7" marL="3657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450" lvl="8" marL="4114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5" title="Left scallop edge"/>
          <p:cNvSpPr/>
          <p:nvPr/>
        </p:nvSpPr>
        <p:spPr>
          <a:xfrm>
            <a:off x="0" y="0"/>
            <a:ext cx="664369" cy="51435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7" name="Google Shape;87;p15" title="right edge border"/>
          <p:cNvSpPr/>
          <p:nvPr/>
        </p:nvSpPr>
        <p:spPr>
          <a:xfrm>
            <a:off x="8931402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94">
          <p15:clr>
            <a:srgbClr val="F26B43"/>
          </p15:clr>
        </p15:guide>
        <p15:guide id="2" pos="5400">
          <p15:clr>
            <a:srgbClr val="F26B43"/>
          </p15:clr>
        </p15:guide>
        <p15:guide id="3" orient="horz" pos="3006">
          <p15:clr>
            <a:srgbClr val="F26B43"/>
          </p15:clr>
        </p15:guide>
        <p15:guide id="4" orient="horz" pos="1080">
          <p15:clr>
            <a:srgbClr val="F26B43"/>
          </p15:clr>
        </p15:guide>
        <p15:guide id="5" orient="horz" pos="2790">
          <p15:clr>
            <a:srgbClr val="F26B43"/>
          </p15:clr>
        </p15:guide>
        <p15:guide id="6" orient="horz" pos="1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7"/>
          <p:cNvSpPr/>
          <p:nvPr/>
        </p:nvSpPr>
        <p:spPr>
          <a:xfrm>
            <a:off x="349250" y="1"/>
            <a:ext cx="8794800" cy="618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FFFFFF"/>
              </a:gs>
              <a:gs pos="100000">
                <a:srgbClr val="FEB71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BC-orientation-text-version.png" id="170" name="Google Shape;170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8588" y="89298"/>
            <a:ext cx="1194196" cy="49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/>
          <p:nvPr/>
        </p:nvSpPr>
        <p:spPr>
          <a:xfrm>
            <a:off x="0" y="4980385"/>
            <a:ext cx="9144000" cy="1632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usign.umbc.edu/secure/prd/FormToDocuSign/Form2DS.php?cfg=RR_CourseRevie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orientationadvising@umbc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advising.umbc.edu/post-orientation-2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Enrollment 101/301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Academic Advising &amp; Registration</a:t>
            </a:r>
            <a:endParaRPr sz="4000"/>
          </a:p>
        </p:txBody>
      </p:sp>
      <p:sp>
        <p:nvSpPr>
          <p:cNvPr id="237" name="Google Shape;237;p3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Presented by the Office for Academic &amp; Pre-Professional Advising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8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75" y="69975"/>
            <a:ext cx="8877825" cy="5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00"/>
            <a:ext cx="9144000" cy="515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8"/>
            <a:ext cx="91304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idx="1" type="body"/>
          </p:nvPr>
        </p:nvSpPr>
        <p:spPr>
          <a:xfrm>
            <a:off x="112950" y="1183350"/>
            <a:ext cx="51420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UMBC Degree Components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myUMBC Profile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Transfer Credit Report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Degree Audit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Pathways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Class Search</a:t>
            </a:r>
            <a:endParaRPr sz="2800"/>
          </a:p>
        </p:txBody>
      </p:sp>
      <p:sp>
        <p:nvSpPr>
          <p:cNvPr id="321" name="Google Shape;321;p51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Planning Tools</a:t>
            </a:r>
            <a:endParaRPr/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925" y="1149700"/>
            <a:ext cx="4267200" cy="284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UMBC Degree Components Breakdown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8" name="Google Shape;328;p52"/>
          <p:cNvSpPr txBox="1"/>
          <p:nvPr>
            <p:ph idx="1" type="body"/>
          </p:nvPr>
        </p:nvSpPr>
        <p:spPr>
          <a:xfrm>
            <a:off x="5144100" y="1387800"/>
            <a:ext cx="3999900" cy="37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1" lang="en" sz="335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UMBC GEP Requirements </a:t>
            </a:r>
            <a:endParaRPr b="1" i="1" sz="335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ENGL 100 or ENGL 110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 Arts/Humanities courses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 Social Sciences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Math 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 Science (one must have a lab)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1-2 Culture courses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course (B.S. students) 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 courses (B.A. students)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8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Language 201 </a:t>
            </a:r>
            <a:endParaRPr i="1" sz="248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2"/>
          <p:cNvSpPr txBox="1"/>
          <p:nvPr>
            <p:ph idx="2" type="body"/>
          </p:nvPr>
        </p:nvSpPr>
        <p:spPr>
          <a:xfrm>
            <a:off x="204050" y="1222450"/>
            <a:ext cx="47625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202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1" lang="en" sz="202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University Requirements </a:t>
            </a:r>
            <a:endParaRPr b="1" i="1" sz="202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02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120 total credits </a:t>
            </a:r>
            <a:endParaRPr i="1" sz="202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02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45 upper level credits </a:t>
            </a:r>
            <a:endParaRPr i="1" sz="202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02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30 credits done in residency at UMBC </a:t>
            </a:r>
            <a:endParaRPr i="1" sz="202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7916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02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1 writing intensive course </a:t>
            </a:r>
            <a:endParaRPr sz="1900"/>
          </a:p>
        </p:txBody>
      </p:sp>
      <p:sp>
        <p:nvSpPr>
          <p:cNvPr id="330" name="Google Shape;330;p52"/>
          <p:cNvSpPr txBox="1"/>
          <p:nvPr/>
        </p:nvSpPr>
        <p:spPr>
          <a:xfrm>
            <a:off x="349850" y="3765650"/>
            <a:ext cx="4470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Major, minor, certificate programs 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/>
          <p:nvPr>
            <p:ph idx="1" type="body"/>
          </p:nvPr>
        </p:nvSpPr>
        <p:spPr>
          <a:xfrm>
            <a:off x="396250" y="809075"/>
            <a:ext cx="4962600" cy="406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These courses are foundational!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Often they are pre-reqs for higher level courses (ENGL for many majors, MATH for most STEM majors)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ENGL helps build essential skills in writing, critical thinking and helps students engage with peers, faculty and campus resources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MATH is </a:t>
            </a:r>
            <a:r>
              <a:rPr lang="en" sz="2000"/>
              <a:t>sequential- Starting early is crucial for building the foundation you need to move forward to higher level MATH and science courses</a:t>
            </a:r>
            <a:endParaRPr b="1"/>
          </a:p>
        </p:txBody>
      </p:sp>
      <p:sp>
        <p:nvSpPr>
          <p:cNvPr id="336" name="Google Shape;336;p53"/>
          <p:cNvSpPr txBox="1"/>
          <p:nvPr/>
        </p:nvSpPr>
        <p:spPr>
          <a:xfrm>
            <a:off x="1518775" y="0"/>
            <a:ext cx="80886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Course Considerations for your First Semester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425" y="2941650"/>
            <a:ext cx="30194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1638" y="809063"/>
            <a:ext cx="24669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Academic Planning Tools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4" name="Google Shape;34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925" y="1306275"/>
            <a:ext cx="5976900" cy="3532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4"/>
          <p:cNvSpPr txBox="1"/>
          <p:nvPr/>
        </p:nvSpPr>
        <p:spPr>
          <a:xfrm>
            <a:off x="6536400" y="978700"/>
            <a:ext cx="2295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Degree Audit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- progress towards all requirements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What if Degree Audit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- will let you set a different major or degree program to see requirements and how much progress you’ve made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Advising profile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- major, milestones, math placement, transfer credit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Advising notes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- notes from sessions with your academic advisor(s)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1900"/>
            <a:ext cx="4293950" cy="477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5"/>
          <p:cNvSpPr txBox="1"/>
          <p:nvPr>
            <p:ph type="title"/>
          </p:nvPr>
        </p:nvSpPr>
        <p:spPr>
          <a:xfrm>
            <a:off x="311700" y="649750"/>
            <a:ext cx="42603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Viewing your Degree Audit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2" name="Google Shape;352;p55"/>
          <p:cNvSpPr txBox="1"/>
          <p:nvPr>
            <p:ph idx="1" type="body"/>
          </p:nvPr>
        </p:nvSpPr>
        <p:spPr>
          <a:xfrm>
            <a:off x="311700" y="1222450"/>
            <a:ext cx="42603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View all progress towards all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University, GEP, majors, minors, and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Certificate programs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/>
          <p:nvPr>
            <p:ph type="title"/>
          </p:nvPr>
        </p:nvSpPr>
        <p:spPr>
          <a:xfrm>
            <a:off x="914400" y="3"/>
            <a:ext cx="8229600" cy="59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Transfer Credit Report</a:t>
            </a:r>
            <a:endParaRPr/>
          </a:p>
        </p:txBody>
      </p:sp>
      <p:pic>
        <p:nvPicPr>
          <p:cNvPr id="358" name="Google Shape;358;p56"/>
          <p:cNvPicPr preferRelativeResize="0"/>
          <p:nvPr/>
        </p:nvPicPr>
        <p:blipFill rotWithShape="1">
          <a:blip r:embed="rId3">
            <a:alphaModFix/>
          </a:blip>
          <a:srcRect b="5412" l="5733" r="4266" t="16377"/>
          <a:stretch/>
        </p:blipFill>
        <p:spPr>
          <a:xfrm>
            <a:off x="1052525" y="936575"/>
            <a:ext cx="7038926" cy="35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6"/>
          <p:cNvSpPr/>
          <p:nvPr/>
        </p:nvSpPr>
        <p:spPr>
          <a:xfrm>
            <a:off x="4882475" y="2310750"/>
            <a:ext cx="783000" cy="522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7"/>
          <p:cNvSpPr txBox="1"/>
          <p:nvPr>
            <p:ph type="title"/>
          </p:nvPr>
        </p:nvSpPr>
        <p:spPr>
          <a:xfrm>
            <a:off x="625375" y="67904"/>
            <a:ext cx="82296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Review Process</a:t>
            </a:r>
            <a:endParaRPr/>
          </a:p>
        </p:txBody>
      </p:sp>
      <p:sp>
        <p:nvSpPr>
          <p:cNvPr id="365" name="Google Shape;365;p57"/>
          <p:cNvSpPr txBox="1"/>
          <p:nvPr>
            <p:ph idx="1" type="body"/>
          </p:nvPr>
        </p:nvSpPr>
        <p:spPr>
          <a:xfrm>
            <a:off x="457200" y="948246"/>
            <a:ext cx="8229600" cy="370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5850"/>
              <a:t>When to Submit a Course Review form:</a:t>
            </a:r>
            <a:endParaRPr b="1" sz="58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t/>
            </a:r>
            <a:endParaRPr b="1" sz="25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Need a specific course for your major or minor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Prerequisite</a:t>
            </a:r>
            <a:r>
              <a:rPr lang="en" sz="5750"/>
              <a:t> for a course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General Education requirement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8139"/>
              <a:buFont typeface="Arial"/>
              <a:buNone/>
            </a:pPr>
            <a:r>
              <a:rPr lang="en" sz="3909" u="sng">
                <a:solidFill>
                  <a:schemeClr val="hlink"/>
                </a:solidFill>
                <a:hlinkClick r:id="rId3"/>
              </a:rPr>
              <a:t>https://docusign.umbc.edu/secure/prd/FormToDocuSign/Form2DS.php?cfg=RR_CourseReview</a:t>
            </a:r>
            <a:endParaRPr sz="3909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457200" y="796675"/>
            <a:ext cx="4686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Today We’ll Discuss…</a:t>
            </a:r>
            <a:endParaRPr sz="3200"/>
          </a:p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457200" y="1817900"/>
            <a:ext cx="55614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Advising at UMBC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Building your Class Schedule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Planning Tools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Preparing for Advising Checklist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After Orientation</a:t>
            </a:r>
            <a:endParaRPr sz="2800"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072" y="1090313"/>
            <a:ext cx="2898728" cy="2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950" y="1655300"/>
            <a:ext cx="4820049" cy="21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8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Creating a What-If Degree Audit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2" name="Google Shape;372;p58"/>
          <p:cNvSpPr txBox="1"/>
          <p:nvPr>
            <p:ph idx="1" type="body"/>
          </p:nvPr>
        </p:nvSpPr>
        <p:spPr>
          <a:xfrm>
            <a:off x="480100" y="1452225"/>
            <a:ext cx="38820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Click on link in myUMBC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Click on “Create new report”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Choose areas of study you are interested in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This will show you requirements and how much progress you’ve made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Will not make any official changes!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Exploring Academic Pathways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78" name="Google Shape;37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475" y="1500495"/>
            <a:ext cx="7832025" cy="339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>
            <p:ph type="title"/>
          </p:nvPr>
        </p:nvSpPr>
        <p:spPr>
          <a:xfrm>
            <a:off x="362325" y="827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Changing or Updating your major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4" name="Google Shape;3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00" y="1055575"/>
            <a:ext cx="5233724" cy="3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0"/>
          <p:cNvSpPr txBox="1"/>
          <p:nvPr/>
        </p:nvSpPr>
        <p:spPr>
          <a:xfrm>
            <a:off x="6532200" y="729000"/>
            <a:ext cx="23001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mbria"/>
              <a:buChar char="-"/>
            </a:pPr>
            <a:r>
              <a:rPr b="1" i="1" lang="en" sz="1700">
                <a:latin typeface="Cambria"/>
                <a:ea typeface="Cambria"/>
                <a:cs typeface="Cambria"/>
                <a:sym typeface="Cambria"/>
              </a:rPr>
              <a:t>Provide student information </a:t>
            </a:r>
            <a:endParaRPr b="1" i="1" sz="17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mbria"/>
              <a:buChar char="-"/>
            </a:pPr>
            <a:r>
              <a:rPr b="1" i="1" lang="en" sz="1700">
                <a:latin typeface="Cambria"/>
                <a:ea typeface="Cambria"/>
                <a:cs typeface="Cambria"/>
                <a:sym typeface="Cambria"/>
              </a:rPr>
              <a:t>Indicate B.A. or B.S. </a:t>
            </a:r>
            <a:endParaRPr b="1" i="1" sz="17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mbria"/>
              <a:buChar char="-"/>
            </a:pPr>
            <a:r>
              <a:rPr b="1" i="1" lang="en" sz="1700">
                <a:latin typeface="Cambria"/>
                <a:ea typeface="Cambria"/>
                <a:cs typeface="Cambria"/>
                <a:sym typeface="Cambria"/>
              </a:rPr>
              <a:t>Advisor signature needed for major changes </a:t>
            </a:r>
            <a:endParaRPr b="1" i="1" sz="17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mbria"/>
              <a:buChar char="-"/>
            </a:pPr>
            <a:r>
              <a:rPr b="1" i="1" lang="en" sz="1700">
                <a:latin typeface="Cambria"/>
                <a:ea typeface="Cambria"/>
                <a:cs typeface="Cambria"/>
                <a:sym typeface="Cambria"/>
              </a:rPr>
              <a:t>Take note of specific advisors needed certain majors</a:t>
            </a:r>
            <a:endParaRPr b="1" i="1" sz="17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/>
          <p:nvPr>
            <p:ph type="title"/>
          </p:nvPr>
        </p:nvSpPr>
        <p:spPr>
          <a:xfrm>
            <a:off x="372450" y="9287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Changing or Updating your major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1" name="Google Shape;39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8500"/>
            <a:ext cx="6555650" cy="34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1"/>
          <p:cNvSpPr txBox="1"/>
          <p:nvPr/>
        </p:nvSpPr>
        <p:spPr>
          <a:xfrm>
            <a:off x="6867350" y="749250"/>
            <a:ext cx="2227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-"/>
            </a:pPr>
            <a:r>
              <a:rPr b="1" i="1" lang="en" sz="1300">
                <a:latin typeface="Cambria"/>
                <a:ea typeface="Cambria"/>
                <a:cs typeface="Cambria"/>
                <a:sym typeface="Cambria"/>
              </a:rPr>
              <a:t>Indicate degree type </a:t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-"/>
            </a:pPr>
            <a:r>
              <a:rPr b="1" i="1" lang="en" sz="1300">
                <a:latin typeface="Cambria"/>
                <a:ea typeface="Cambria"/>
                <a:cs typeface="Cambria"/>
                <a:sym typeface="Cambria"/>
              </a:rPr>
              <a:t>Multiple majors vs. multiple degrees 	</a:t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-"/>
            </a:pPr>
            <a:r>
              <a:rPr b="1" i="1" lang="en" sz="1300">
                <a:latin typeface="Cambria"/>
                <a:ea typeface="Cambria"/>
                <a:cs typeface="Cambria"/>
                <a:sym typeface="Cambria"/>
              </a:rPr>
              <a:t>Add or Delete any majors, minors or certificates</a:t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-"/>
            </a:pPr>
            <a:r>
              <a:rPr b="1" i="1" lang="en" sz="1300">
                <a:latin typeface="Cambria"/>
                <a:ea typeface="Cambria"/>
                <a:cs typeface="Cambria"/>
                <a:sym typeface="Cambria"/>
              </a:rPr>
              <a:t>If only deleting, do not need to fill out the top portion or get advisor signature </a:t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-"/>
            </a:pPr>
            <a:r>
              <a:rPr b="1" i="1" lang="en" sz="1300">
                <a:latin typeface="Cambria"/>
                <a:ea typeface="Cambria"/>
                <a:cs typeface="Cambria"/>
                <a:sym typeface="Cambria"/>
              </a:rPr>
              <a:t>Student signature </a:t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-"/>
            </a:pPr>
            <a:r>
              <a:rPr b="1" i="1" lang="en" sz="1300">
                <a:latin typeface="Cambria"/>
                <a:ea typeface="Cambria"/>
                <a:cs typeface="Cambria"/>
                <a:sym typeface="Cambria"/>
              </a:rPr>
              <a:t>Submit via RT ticket </a:t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-"/>
            </a:pPr>
            <a:r>
              <a:rPr b="1" i="1" lang="en" sz="1300">
                <a:latin typeface="Cambria"/>
                <a:ea typeface="Cambria"/>
                <a:cs typeface="Cambria"/>
                <a:sym typeface="Cambria"/>
              </a:rPr>
              <a:t>1-2 weeks to process</a:t>
            </a:r>
            <a:endParaRPr b="1" i="1"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/>
          <p:nvPr>
            <p:ph type="title"/>
          </p:nvPr>
        </p:nvSpPr>
        <p:spPr>
          <a:xfrm>
            <a:off x="311700" y="5237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Degree Planner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8" name="Google Shape;398;p62"/>
          <p:cNvSpPr txBox="1"/>
          <p:nvPr>
            <p:ph idx="1" type="body"/>
          </p:nvPr>
        </p:nvSpPr>
        <p:spPr>
          <a:xfrm>
            <a:off x="311700" y="6250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Cambria"/>
              <a:buChar char="•"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Allows you to pick courses and plan out what semester you will take them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Cambria"/>
              <a:buChar char="•"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This will be reflected in your degree donut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Cambria"/>
              <a:buChar char="•"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Make sure your plan stays up to date!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9" name="Google Shape;39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513" y="2816275"/>
            <a:ext cx="658177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3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405" name="Google Shape;405;p63"/>
          <p:cNvPicPr preferRelativeResize="0"/>
          <p:nvPr/>
        </p:nvPicPr>
        <p:blipFill rotWithShape="1">
          <a:blip r:embed="rId3">
            <a:alphaModFix/>
          </a:blip>
          <a:srcRect b="29504" l="0" r="0" t="14732"/>
          <a:stretch/>
        </p:blipFill>
        <p:spPr>
          <a:xfrm>
            <a:off x="729350" y="1443250"/>
            <a:ext cx="7685275" cy="241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411" name="Google Shape;411;p64"/>
          <p:cNvPicPr preferRelativeResize="0"/>
          <p:nvPr/>
        </p:nvPicPr>
        <p:blipFill rotWithShape="1">
          <a:blip r:embed="rId3">
            <a:alphaModFix/>
          </a:blip>
          <a:srcRect b="6059" l="0" r="1893" t="22908"/>
          <a:stretch/>
        </p:blipFill>
        <p:spPr>
          <a:xfrm>
            <a:off x="802075" y="1166875"/>
            <a:ext cx="7539826" cy="30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4"/>
          <p:cNvSpPr/>
          <p:nvPr/>
        </p:nvSpPr>
        <p:spPr>
          <a:xfrm>
            <a:off x="967275" y="1995975"/>
            <a:ext cx="245700" cy="24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418" name="Google Shape;418;p65"/>
          <p:cNvPicPr preferRelativeResize="0"/>
          <p:nvPr/>
        </p:nvPicPr>
        <p:blipFill rotWithShape="1">
          <a:blip r:embed="rId3">
            <a:alphaModFix/>
          </a:blip>
          <a:srcRect b="6776" l="2011" r="3084" t="22190"/>
          <a:stretch/>
        </p:blipFill>
        <p:spPr>
          <a:xfrm>
            <a:off x="724901" y="1028662"/>
            <a:ext cx="7694198" cy="32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6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424" name="Google Shape;424;p66"/>
          <p:cNvPicPr preferRelativeResize="0"/>
          <p:nvPr/>
        </p:nvPicPr>
        <p:blipFill rotWithShape="1">
          <a:blip r:embed="rId3">
            <a:alphaModFix/>
          </a:blip>
          <a:srcRect b="8634" l="0" r="0" t="33454"/>
          <a:stretch/>
        </p:blipFill>
        <p:spPr>
          <a:xfrm>
            <a:off x="272950" y="1171362"/>
            <a:ext cx="8598101" cy="28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6"/>
          <p:cNvSpPr txBox="1"/>
          <p:nvPr/>
        </p:nvSpPr>
        <p:spPr>
          <a:xfrm>
            <a:off x="272950" y="4206925"/>
            <a:ext cx="85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Course Attribute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“General Education Program” /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Course Attribute Value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Select General Education Category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7"/>
          <p:cNvSpPr txBox="1"/>
          <p:nvPr>
            <p:ph type="title"/>
          </p:nvPr>
        </p:nvSpPr>
        <p:spPr>
          <a:xfrm>
            <a:off x="1175400" y="83229"/>
            <a:ext cx="8229600" cy="5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60"/>
              <a:t>Advising Appointment: Checklist for Success!</a:t>
            </a:r>
            <a:endParaRPr sz="2960"/>
          </a:p>
        </p:txBody>
      </p:sp>
      <p:sp>
        <p:nvSpPr>
          <p:cNvPr id="431" name="Google Shape;431;p67"/>
          <p:cNvSpPr txBox="1"/>
          <p:nvPr/>
        </p:nvSpPr>
        <p:spPr>
          <a:xfrm>
            <a:off x="427750" y="840825"/>
            <a:ext cx="7077000" cy="3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52742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Confirm Your Appointment Time - 12pm, 1:30pm, 3pm (also have some evening appts at 6pm and 7:30pm) </a:t>
            </a:r>
            <a:r>
              <a:rPr lang="en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orientationadvising@umbc.edu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52742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- Be Ready!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Download WebEx to your Laptop or Desktop Computer (do not use your phone!)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creating your WebEx account, please sign up with your First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Last Name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2742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 with the Right Orientation Advisor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Changing major? Adding a pre-professional pathway? Update your info for tomorrow with the QR Code!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will have opportunity to officially make changes via the Declaration/Change of Major form after Orientation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Advising at UMBC</a:t>
            </a:r>
            <a:endParaRPr/>
          </a:p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494200" y="874300"/>
            <a:ext cx="5796300" cy="37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Partnership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Required each semester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All-Encompassing</a:t>
            </a:r>
            <a:endParaRPr sz="28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Adjustment to college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Major and career choices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Course selection &amp; long-term planning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Academic difficulties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Academic “Extras” (i.e. - internships/study abroad/research</a:t>
            </a:r>
            <a:endParaRPr sz="2300"/>
          </a:p>
        </p:txBody>
      </p:sp>
      <p:pic>
        <p:nvPicPr>
          <p:cNvPr id="251" name="Google Shape;251;p41"/>
          <p:cNvPicPr preferRelativeResize="0"/>
          <p:nvPr/>
        </p:nvPicPr>
        <p:blipFill rotWithShape="1">
          <a:blip r:embed="rId3">
            <a:alphaModFix/>
          </a:blip>
          <a:srcRect b="31048" l="20986" r="41737" t="25520"/>
          <a:stretch/>
        </p:blipFill>
        <p:spPr>
          <a:xfrm rot="305450">
            <a:off x="5788350" y="994675"/>
            <a:ext cx="2794375" cy="18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8"/>
          <p:cNvSpPr txBox="1"/>
          <p:nvPr>
            <p:ph idx="1" type="body"/>
          </p:nvPr>
        </p:nvSpPr>
        <p:spPr>
          <a:xfrm>
            <a:off x="914400" y="1828099"/>
            <a:ext cx="8229600" cy="30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925" y="291688"/>
            <a:ext cx="4519651" cy="45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9"/>
          <p:cNvSpPr txBox="1"/>
          <p:nvPr>
            <p:ph type="title"/>
          </p:nvPr>
        </p:nvSpPr>
        <p:spPr>
          <a:xfrm>
            <a:off x="1799225" y="-92125"/>
            <a:ext cx="6952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Advising Appointment: Checklist for Success!</a:t>
            </a:r>
            <a:endParaRPr sz="2900"/>
          </a:p>
        </p:txBody>
      </p:sp>
      <p:sp>
        <p:nvSpPr>
          <p:cNvPr id="443" name="Google Shape;443;p69"/>
          <p:cNvSpPr txBox="1"/>
          <p:nvPr/>
        </p:nvSpPr>
        <p:spPr>
          <a:xfrm>
            <a:off x="457200" y="917446"/>
            <a:ext cx="8229600" cy="3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&amp; Transfer Credit- Have Info Accessible!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a list of any AP tests you have taken (and scores, if applicable), as well as any pending transfer credit you may have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 Resources- Take What You’ve Learned &amp; Use Them!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 tonight using the features in myUMBC such Class Search, Academic Pathways and Degree Audit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Questions- Write them Down!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advantage of reviewing these materials ahead of time and write down any questions you have for your Academic Advisor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 txBox="1"/>
          <p:nvPr>
            <p:ph idx="1" type="body"/>
          </p:nvPr>
        </p:nvSpPr>
        <p:spPr>
          <a:xfrm>
            <a:off x="457200" y="958071"/>
            <a:ext cx="8229600" cy="36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You can make schedule changes after your initial registration</a:t>
            </a:r>
            <a:endParaRPr sz="7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Connect this winter with your academic department for follow up scheduling questions</a:t>
            </a:r>
            <a:endParaRPr sz="7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Complete Declaration/Change of Major form to officially make any updates to your major, minor and/or certificate programs</a:t>
            </a:r>
            <a:endParaRPr sz="7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70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Orientation Advising…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/>
          <p:nvPr>
            <p:ph type="ctrTitle"/>
          </p:nvPr>
        </p:nvSpPr>
        <p:spPr>
          <a:xfrm>
            <a:off x="808892" y="823791"/>
            <a:ext cx="77388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ill Sans"/>
              <a:buNone/>
            </a:pPr>
            <a:r>
              <a:rPr lang="en" sz="6700">
                <a:latin typeface="Gill Sans"/>
                <a:ea typeface="Gill Sans"/>
                <a:cs typeface="Gill Sans"/>
                <a:sym typeface="Gill Sans"/>
              </a:rPr>
              <a:t>AFTER ORIENTATION ADVISING REMINDERS</a:t>
            </a:r>
            <a:endParaRPr sz="6700"/>
          </a:p>
        </p:txBody>
      </p:sp>
      <p:sp>
        <p:nvSpPr>
          <p:cNvPr id="455" name="Google Shape;455;p71"/>
          <p:cNvSpPr txBox="1"/>
          <p:nvPr>
            <p:ph idx="1" type="subTitle"/>
          </p:nvPr>
        </p:nvSpPr>
        <p:spPr>
          <a:xfrm>
            <a:off x="1661284" y="4484397"/>
            <a:ext cx="6034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https://advising.umbc.edu/post-orientation-2/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"/>
          <p:cNvSpPr txBox="1"/>
          <p:nvPr>
            <p:ph idx="1" type="body"/>
          </p:nvPr>
        </p:nvSpPr>
        <p:spPr>
          <a:xfrm>
            <a:off x="457200" y="1183347"/>
            <a:ext cx="8229600" cy="35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/>
              <a:t>Office for Academic &amp; Pre-Professional Advising</a:t>
            </a:r>
            <a:endParaRPr b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advising.umbc.edu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410-455-2729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Sherman Hall B-Wing 224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Follow us on Instagram!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@umbc_advising</a:t>
            </a:r>
            <a:endParaRPr sz="1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object&#10;&#10;Description generated with high confidence" id="461" name="Google Shape;46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179" y="3462826"/>
            <a:ext cx="782750" cy="7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idx="1" type="body"/>
          </p:nvPr>
        </p:nvSpPr>
        <p:spPr>
          <a:xfrm>
            <a:off x="923850" y="929825"/>
            <a:ext cx="7296300" cy="373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Orientation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Office for Academic &amp; Pre-Professional Advising – Exploratory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Major/Department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Pre-Professional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Athletic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Honors</a:t>
            </a:r>
            <a:r>
              <a:rPr lang="en" sz="2800"/>
              <a:t> College/Scholarship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2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Advisors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824" y="780175"/>
            <a:ext cx="2705374" cy="17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3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Class Schedule</a:t>
            </a:r>
            <a:endParaRPr/>
          </a:p>
        </p:txBody>
      </p:sp>
      <p:sp>
        <p:nvSpPr>
          <p:cNvPr id="264" name="Google Shape;264;p43"/>
          <p:cNvSpPr txBox="1"/>
          <p:nvPr/>
        </p:nvSpPr>
        <p:spPr>
          <a:xfrm>
            <a:off x="319025" y="1695075"/>
            <a:ext cx="81102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 for 15 credits per semester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1200">
                <a:latin typeface="Calibri"/>
                <a:ea typeface="Calibri"/>
                <a:cs typeface="Calibri"/>
                <a:sym typeface="Calibri"/>
              </a:rPr>
              <a:t>Don’t forget summer/winter options!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 extracurricular commitments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 of GEP / major /elective courses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Keep in mind pending test or transfer credit!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Waitlists don’t count towards full-time enrollment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type="title"/>
          </p:nvPr>
        </p:nvSpPr>
        <p:spPr>
          <a:xfrm>
            <a:off x="914400" y="-10028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Your Schedule Should Include…</a:t>
            </a:r>
            <a:endParaRPr sz="3900"/>
          </a:p>
        </p:txBody>
      </p:sp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457200" y="758875"/>
            <a:ext cx="8229600" cy="384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R</a:t>
            </a:r>
            <a:r>
              <a:rPr lang="en" sz="2800"/>
              <a:t>emaining</a:t>
            </a:r>
            <a:r>
              <a:rPr lang="en" sz="2800"/>
              <a:t> General Education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Use your Degree Audit to determine which Gen Eds you still </a:t>
            </a:r>
            <a:r>
              <a:rPr lang="en" sz="2300"/>
              <a:t>have</a:t>
            </a:r>
            <a:r>
              <a:rPr lang="en" sz="2300"/>
              <a:t> to complete</a:t>
            </a:r>
            <a:endParaRPr sz="23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Pay attention to Foreign Language (201 Proficiency) &amp; Math requirements</a:t>
            </a:r>
            <a:endParaRPr sz="23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Major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Review Major Degree Audit and Academic Pathways prior to advising tomorrow</a:t>
            </a:r>
            <a:r>
              <a:rPr lang="en" sz="2200"/>
              <a:t> </a:t>
            </a:r>
            <a:endParaRPr sz="22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Upper Level (UL) Electives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Most majors won’t give you all 45 UL credits</a:t>
            </a:r>
            <a:endParaRPr sz="23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Take time to look at electives at 300-400 level 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idx="1" type="body"/>
          </p:nvPr>
        </p:nvSpPr>
        <p:spPr>
          <a:xfrm>
            <a:off x="252450" y="985325"/>
            <a:ext cx="8434200" cy="369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800"/>
              <a:t>Fall 2025</a:t>
            </a:r>
            <a:endParaRPr b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Major Requirement / 3 credits</a:t>
            </a:r>
            <a:endParaRPr sz="2450"/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Major Requirement / 3 credits</a:t>
            </a:r>
            <a:endParaRPr sz="2450"/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General Education Requirement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SPAN 103 / 3 credits</a:t>
            </a:r>
            <a:endParaRPr sz="245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General Education Requirement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ANTH 211 / 3 credits</a:t>
            </a:r>
            <a:endParaRPr sz="245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FYE (First Year Experience) or UL Elective 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UNIV 101 Pre-Allied Health / 2 credits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HIST 301</a:t>
            </a:r>
            <a:endParaRPr sz="2450"/>
          </a:p>
        </p:txBody>
      </p:sp>
      <p:sp>
        <p:nvSpPr>
          <p:cNvPr id="276" name="Google Shape;276;p45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Schedule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/>
          <p:nvPr>
            <p:ph type="title"/>
          </p:nvPr>
        </p:nvSpPr>
        <p:spPr>
          <a:xfrm>
            <a:off x="330450" y="673600"/>
            <a:ext cx="6841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" sz="2680"/>
              <a:t>Design your own degree plan through INDS!</a:t>
            </a:r>
            <a:endParaRPr sz="2680"/>
          </a:p>
        </p:txBody>
      </p:sp>
      <p:sp>
        <p:nvSpPr>
          <p:cNvPr id="282" name="Google Shape;282;p46"/>
          <p:cNvSpPr txBox="1"/>
          <p:nvPr>
            <p:ph idx="1" type="body"/>
          </p:nvPr>
        </p:nvSpPr>
        <p:spPr>
          <a:xfrm>
            <a:off x="457200" y="1454175"/>
            <a:ext cx="6959100" cy="2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2"/>
              <a:t>Unique opportunity to match your courses to your goals</a:t>
            </a:r>
            <a:endParaRPr sz="2602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58"/>
              <a:t>B.A. or B.S. INDS Degree Examples: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Neuroscience (Pre-Med)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Criminal Justice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Sustainable Urban Design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Arts Management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Child-Centered Healthcare (Pre-Med)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Astrobiology and Instrumental Data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Video Game and Puzzle Concept Design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Medical Device Development</a:t>
            </a:r>
            <a:endParaRPr sz="2458"/>
          </a:p>
        </p:txBody>
      </p:sp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 b="21272" l="18032" r="13791" t="28605"/>
          <a:stretch/>
        </p:blipFill>
        <p:spPr>
          <a:xfrm>
            <a:off x="5876975" y="2091800"/>
            <a:ext cx="2756875" cy="169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6"/>
          <p:cNvSpPr txBox="1"/>
          <p:nvPr/>
        </p:nvSpPr>
        <p:spPr>
          <a:xfrm>
            <a:off x="2725675" y="-126800"/>
            <a:ext cx="574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Individualized Study (INDS)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6"/>
          <p:cNvSpPr txBox="1"/>
          <p:nvPr/>
        </p:nvSpPr>
        <p:spPr>
          <a:xfrm>
            <a:off x="7087550" y="4228875"/>
            <a:ext cx="196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https://inds.umbc.edu/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128" y="4000273"/>
            <a:ext cx="857423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/>
          <p:nvPr/>
        </p:nvSpPr>
        <p:spPr>
          <a:xfrm>
            <a:off x="330450" y="4152675"/>
            <a:ext cx="467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Meet with an advisor to start exploring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your individualized pathway!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7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5" y="0"/>
            <a:ext cx="8993650" cy="50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