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Arial" charset="1" panose="020B0502020202020204"/>
      <p:regular r:id="rId21"/>
    </p:embeddedFont>
    <p:embeddedFont>
      <p:font typeface="Inter Bold" charset="1" panose="020B0802030000000004"/>
      <p:regular r:id="rId22"/>
    </p:embeddedFont>
    <p:embeddedFont>
      <p:font typeface="Inter Italics" charset="1" panose="020B0502030000000004"/>
      <p:regular r:id="rId24"/>
    </p:embeddedFont>
    <p:embeddedFont>
      <p:font typeface="Roca One Bold" charset="1" panose="00000800000000000000"/>
      <p:regular r:id="rId25"/>
    </p:embeddedFont>
    <p:embeddedFont>
      <p:font typeface="Caladea Italics" charset="1" panose="02040503050406090204"/>
      <p:regular r:id="rId28"/>
    </p:embeddedFont>
    <p:embeddedFont>
      <p:font typeface="Caladea Bold Italics" charset="1" panose="02040803050406090204"/>
      <p:regular r:id="rId29"/>
    </p:embeddedFont>
    <p:embeddedFont>
      <p:font typeface="Palatino Bold" charset="1" panose="02040702050505030304"/>
      <p:regular r:id="rId32"/>
    </p:embeddedFont>
    <p:embeddedFont>
      <p:font typeface="Caladea" charset="1" panose="02040503050406030204"/>
      <p:regular r:id="rId33"/>
    </p:embeddedFont>
    <p:embeddedFont>
      <p:font typeface="Roboto Bold" charset="1" panose="02000000000000000000"/>
      <p:regular r:id="rId37"/>
    </p:embeddedFont>
    <p:embeddedFont>
      <p:font typeface="Caladea Bold" charset="1" panose="02040803050406030204"/>
      <p:regular r:id="rId38"/>
    </p:embeddedFont>
    <p:embeddedFont>
      <p:font typeface="TT Interphases" charset="1" panose="02000503020000020004"/>
      <p:regular r:id="rId40"/>
    </p:embeddedFont>
    <p:embeddedFont>
      <p:font typeface="Disket Mono Bold" charset="1" panose="020B0509050000020004"/>
      <p:regular r:id="rId41"/>
    </p:embeddedFont>
    <p:embeddedFont>
      <p:font typeface="Staatliches" charset="1" panose="0000000000000000000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notesMasters/notesMaster1.xml" Type="http://schemas.openxmlformats.org/officeDocument/2006/relationships/notesMaster"/><Relationship Id="rId19" Target="theme/theme2.xml" Type="http://schemas.openxmlformats.org/officeDocument/2006/relationships/theme"/><Relationship Id="rId2" Target="presProps.xml" Type="http://schemas.openxmlformats.org/officeDocument/2006/relationships/presProps"/><Relationship Id="rId20" Target="notesSlides/notesSlide1.xml" Type="http://schemas.openxmlformats.org/officeDocument/2006/relationships/notesSlide"/><Relationship Id="rId21" Target="fonts/font21.fntdata" Type="http://schemas.openxmlformats.org/officeDocument/2006/relationships/font"/><Relationship Id="rId22" Target="fonts/font22.fntdata" Type="http://schemas.openxmlformats.org/officeDocument/2006/relationships/font"/><Relationship Id="rId23" Target="notesSlides/notesSlide2.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notesSlides/notesSlide3.xml" Type="http://schemas.openxmlformats.org/officeDocument/2006/relationships/notesSlide"/><Relationship Id="rId27" Target="notesSlides/notesSlide4.xml" Type="http://schemas.openxmlformats.org/officeDocument/2006/relationships/note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Slides/notesSlide5.xml" Type="http://schemas.openxmlformats.org/officeDocument/2006/relationships/notesSlide"/><Relationship Id="rId31" Target="notesSlides/notesSlide6.xml" Type="http://schemas.openxmlformats.org/officeDocument/2006/relationships/notesSlide"/><Relationship Id="rId32" Target="fonts/font32.fntdata" Type="http://schemas.openxmlformats.org/officeDocument/2006/relationships/font"/><Relationship Id="rId33" Target="fonts/font33.fntdata" Type="http://schemas.openxmlformats.org/officeDocument/2006/relationships/font"/><Relationship Id="rId34" Target="notesSlides/notesSlide7.xml" Type="http://schemas.openxmlformats.org/officeDocument/2006/relationships/notesSlide"/><Relationship Id="rId35" Target="notesSlides/notesSlide8.xml" Type="http://schemas.openxmlformats.org/officeDocument/2006/relationships/notesSlide"/><Relationship Id="rId36" Target="notesSlides/notesSlide9.xml" Type="http://schemas.openxmlformats.org/officeDocument/2006/relationships/notesSlide"/><Relationship Id="rId37" Target="fonts/font37.fntdata" Type="http://schemas.openxmlformats.org/officeDocument/2006/relationships/font"/><Relationship Id="rId38" Target="fonts/font38.fntdata" Type="http://schemas.openxmlformats.org/officeDocument/2006/relationships/font"/><Relationship Id="rId39" Target="notesSlides/notesSlide10.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notesSlides/notesSlide11.xml" Type="http://schemas.openxmlformats.org/officeDocument/2006/relationships/notesSlide"/><Relationship Id="rId43" Target="notesSlides/notesSlide12.xml" Type="http://schemas.openxmlformats.org/officeDocument/2006/relationships/notesSlide"/><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UMBC, and to Commuter Life at UMBC: Conquer the Commute, Thrive on Campus! We’re glad you picked this session, and we’re happy to see you today.</a:t>
            </a:r>
          </a:p>
          <a:p>
            <a:r>
              <a:rPr lang="en-US"/>
              <a:t/>
            </a:r>
          </a:p>
          <a:p>
            <a:r>
              <a:rPr lang="en-US"/>
              <a:t>(Facilitators introduce themselves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Making connections is a fundamental piece to a great college experience. As human beings we are naturally social creatures. Some more than others but our connections with others play a significant role in our lives. The process of making friends can be overwhelming or intimidating at times but we believe that making connections can be a skill achieved by everyone. </a:t>
            </a:r>
          </a:p>
          <a:p>
            <a:r>
              <a:rPr lang="en-US"/>
              <a:t/>
            </a:r>
          </a:p>
          <a:p>
            <a:r>
              <a:rPr lang="en-US"/>
              <a:t>It is important to first, find shared interests, hobbies, or experiences that serve as a foundation for your connection. You know, like finding that person who also loves art just as much as you do or that person who dislikes the Pittsburgh Steelers just as much as you do? You can find these connections on campus by attending events, joining clubs, hanging out in the commons, hanging out in the library… or volunteering with areas that resonate with you. This provides the chance for you to meet like-minded individuals but also gives you an opportunity to bond over shared passions. Use these opportunities to engage in meaningful conversations, ask questions, and show genuine interest in others' stories. You'll be amazed at how much you can learn and grow from each other.</a:t>
            </a:r>
          </a:p>
          <a:p>
            <a:r>
              <a:rPr lang="en-US"/>
              <a:t/>
            </a:r>
          </a:p>
          <a:p>
            <a:r>
              <a:rPr lang="en-US"/>
              <a:t>Ask the students: How do you find your people?</a:t>
            </a:r>
          </a:p>
          <a:p>
            <a:r>
              <a:rPr lang="en-US"/>
              <a:t/>
            </a:r>
          </a:p>
          <a:p>
            <a:r>
              <a:rPr lang="en-US"/>
              <a:t>Approaching people you don’t know can be intimidating but here are some tips: </a:t>
            </a:r>
          </a:p>
          <a:p>
            <a:r>
              <a:rPr lang="en-US"/>
              <a:t>*add to slide* </a:t>
            </a:r>
          </a:p>
          <a:p>
            <a:r>
              <a:rPr lang="en-US"/>
              <a:t>Notice other people's body language, and respond accordingly. For example, you can smile or make eye contact! This signals that you are friendly and open for conversation. </a:t>
            </a:r>
          </a:p>
          <a:p>
            <a:r>
              <a:rPr lang="en-US"/>
              <a:t>Positivity is contagious and will make others feel more comfortable approaching you! </a:t>
            </a:r>
          </a:p>
          <a:p>
            <a:r>
              <a:rPr lang="en-US"/>
              <a:t>Take initiative and approach others with a simple “hey, my name is ___” goes a long way! </a:t>
            </a:r>
          </a:p>
          <a:p>
            <a:r>
              <a:rPr lang="en-US"/>
              <a:t>Once you break the ice you both may feel comfortable to keep the conversation going. </a:t>
            </a:r>
          </a:p>
          <a:p>
            <a:r>
              <a:rPr lang="en-US"/>
              <a:t/>
            </a:r>
          </a:p>
          <a:p>
            <a:r>
              <a:rPr lang="en-US"/>
              <a:t>Find a common interest you notice or story from your life that you can use as a conversation starter</a:t>
            </a:r>
          </a:p>
          <a:p>
            <a:r>
              <a:rPr lang="en-US"/>
              <a:t>As we shared earlier, common interests and stories are the foundation to connections. Use them as windows of opportunity to start a conversation about genuine interest or experience and the conversation should start to flow! </a:t>
            </a:r>
          </a:p>
          <a:p>
            <a:r>
              <a:rPr lang="en-US"/>
              <a:t>Be your authentic self! </a:t>
            </a:r>
          </a:p>
          <a:p>
            <a:r>
              <a:rPr lang="en-US"/>
              <a:t>The most important thing to remember is to be yourself! Do your best to let your personality shine. Some of us have experienced not feeling like we could show our authentic selves in certain spaces but here at UMBC we try to make being your authentic selves the norm! Authenticity is key to building genuine connections with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Commuter Connections provides inclusive and engaging opportunities for commuting students to foster a strong sense of belonging, build a supportive community, and thrive both academically and personally. Through a variety of programs and events, we strive to ensure that every commuter feels connected, valued, and empowered to succeed—at UMBC and beyond!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also address the elephant in the room. This sounds a little scary, right? </a:t>
            </a:r>
          </a:p>
          <a:p>
            <a:r>
              <a:rPr lang="en-US"/>
              <a:t/>
            </a:r>
          </a:p>
          <a:p>
            <a:r>
              <a:rPr lang="en-US"/>
              <a:t>The discomfort of experiencing new things is a common experience that many people encounter throughout their lives; especially when starting college. Despite the discomfort associated with starting somewhere new, it's important to recognize that growth and personal development often occur outside of one's comfort zone. What seems a little scary and foreign right now, can be the beginning of one of the most amazing journey’s of your life. Remember you are not alone and there are others in the same boat! So, we encourage you to walk into UMBC with an open mind, embracing the learning process and opportunities ahead!</a:t>
            </a:r>
          </a:p>
          <a:p>
            <a:r>
              <a:rPr lang="en-US"/>
              <a:t/>
            </a:r>
          </a:p>
          <a:p>
            <a:r>
              <a:rPr lang="en-US"/>
              <a:t>Think of college as one big puzzle and you are a puzzle piece. There will be times when you think you fit in a place, you try it out and it doesn’t work…but rest assured there is a place you will fit in.</a:t>
            </a:r>
          </a:p>
          <a:p>
            <a:r>
              <a:rPr lang="en-US"/>
              <a:t/>
            </a:r>
          </a:p>
          <a:p>
            <a:r>
              <a:rPr lang="en-US"/>
              <a:t>UMBC has over 260+ student organizations ranging from groups for hobbies and sports, service and volunteer activities, student government, and more than 20 fraternity and sorority chapters. There are many avenues for you to discover and even opportunities for you to create new spaces. Between the many departments and student organizations there are always events and workshops happening to keep you connected.</a:t>
            </a:r>
          </a:p>
          <a:p>
            <a:r>
              <a:rPr lang="en-US"/>
              <a:t/>
            </a:r>
          </a:p>
          <a:p>
            <a:r>
              <a:rPr lang="en-US"/>
              <a:t>Let’s talk about how you can make friends through some of these opportunities.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Making connections is a fundamental piece to a great college experience. As human beings we are naturally social creatures. Some more than others but our connections with others play a significant role in our lives. The process of making friends can be overwhelming or intimidating at times but we believe that making connections can be a skill achieved by everyone. </a:t>
            </a:r>
          </a:p>
          <a:p>
            <a:r>
              <a:rPr lang="en-US"/>
              <a:t/>
            </a:r>
          </a:p>
          <a:p>
            <a:r>
              <a:rPr lang="en-US"/>
              <a:t>It is important to first, find shared interests, hobbies, or experiences that serve as a foundation for your connection. You know, like finding that person who also loves art just as much as you do or that person who dislikes the Pittsburgh Steelers just as much as you do? You can find these connections on campus by attending events, joining clubs, hanging out in the commons, hanging out in the library… or volunteering with areas that resonate with you. This provides the chance for you to meet like-minded individuals but also gives you an opportunity to bond over shared passions. Use these opportunities to engage in meaningful conversations, ask questions, and show genuine interest in others' stories. You'll be amazed at how much you can learn and grow from each other.</a:t>
            </a:r>
          </a:p>
          <a:p>
            <a:r>
              <a:rPr lang="en-US"/>
              <a:t/>
            </a:r>
          </a:p>
          <a:p>
            <a:r>
              <a:rPr lang="en-US"/>
              <a:t>Ask the students: How do you find your people?</a:t>
            </a:r>
          </a:p>
          <a:p>
            <a:r>
              <a:rPr lang="en-US"/>
              <a:t/>
            </a:r>
          </a:p>
          <a:p>
            <a:r>
              <a:rPr lang="en-US"/>
              <a:t>Approaching people you don’t know can be intimidating but here are some tips: </a:t>
            </a:r>
          </a:p>
          <a:p>
            <a:r>
              <a:rPr lang="en-US"/>
              <a:t>*add to slide* </a:t>
            </a:r>
          </a:p>
          <a:p>
            <a:r>
              <a:rPr lang="en-US"/>
              <a:t>Notice other people's body language, and respond accordingly. For example, you can smile or make eye contact! This signals that you are friendly and open for conversation. </a:t>
            </a:r>
          </a:p>
          <a:p>
            <a:r>
              <a:rPr lang="en-US"/>
              <a:t>Positivity is contagious and will make others feel more comfortable approaching you! </a:t>
            </a:r>
          </a:p>
          <a:p>
            <a:r>
              <a:rPr lang="en-US"/>
              <a:t>Take initiative and approach others with a simple “hey, my name is ___” goes a long way! </a:t>
            </a:r>
          </a:p>
          <a:p>
            <a:r>
              <a:rPr lang="en-US"/>
              <a:t>Once you break the ice you both may feel comfortable to keep the conversation going. </a:t>
            </a:r>
          </a:p>
          <a:p>
            <a:r>
              <a:rPr lang="en-US"/>
              <a:t/>
            </a:r>
          </a:p>
          <a:p>
            <a:r>
              <a:rPr lang="en-US"/>
              <a:t>Find a common interest you notice or story from your life that you can use as a conversation starter</a:t>
            </a:r>
          </a:p>
          <a:p>
            <a:r>
              <a:rPr lang="en-US"/>
              <a:t>As we shared earlier, common interests and stories are the foundation to connections. Use them as windows of opportunity to start a conversation about genuine interest or experience and the conversation should start to flow! </a:t>
            </a:r>
          </a:p>
          <a:p>
            <a:r>
              <a:rPr lang="en-US"/>
              <a:t>Be your authentic self! </a:t>
            </a:r>
          </a:p>
          <a:p>
            <a:r>
              <a:rPr lang="en-US"/>
              <a:t>The most important thing to remember is to be yourself! Do your best to let your personality shine. Some of us have experienced not feeling like we could show our authentic selves in certain spaces but here at UMBC we try to make being your authentic selves the norm! Authenticity is key to building genuine connections with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Making connections is a fundamental piece to a great college experience. As human beings we are naturally social creatures. Some more than others but our connections with others play a significant role in our lives. The process of making friends can be overwhelming or intimidating at times but we believe that making connections can be a skill achieved by everyone. </a:t>
            </a:r>
          </a:p>
          <a:p>
            <a:r>
              <a:rPr lang="en-US"/>
              <a:t/>
            </a:r>
          </a:p>
          <a:p>
            <a:r>
              <a:rPr lang="en-US"/>
              <a:t>It is important to first, find shared interests, hobbies, or experiences that serve as a foundation for your connection. You know, like finding that person who also loves art just as much as you do or that person who dislikes the Pittsburgh Steelers just as much as you do? You can find these connections on campus by attending events, joining clubs, hanging out in the commons, hanging out in the library… or volunteering with areas that resonate with you. This provides the chance for you to meet like-minded individuals but also gives you an opportunity to bond over shared passions. Use these opportunities to engage in meaningful conversations, ask questions, and show genuine interest in others' stories. You'll be amazed at how much you can learn and grow from each other.</a:t>
            </a:r>
          </a:p>
          <a:p>
            <a:r>
              <a:rPr lang="en-US"/>
              <a:t/>
            </a:r>
          </a:p>
          <a:p>
            <a:r>
              <a:rPr lang="en-US"/>
              <a:t>Ask the students: How do you find your people?</a:t>
            </a:r>
          </a:p>
          <a:p>
            <a:r>
              <a:rPr lang="en-US"/>
              <a:t/>
            </a:r>
          </a:p>
          <a:p>
            <a:r>
              <a:rPr lang="en-US"/>
              <a:t>Approaching people you don’t know can be intimidating but here are some tips: </a:t>
            </a:r>
          </a:p>
          <a:p>
            <a:r>
              <a:rPr lang="en-US"/>
              <a:t>*add to slide* </a:t>
            </a:r>
          </a:p>
          <a:p>
            <a:r>
              <a:rPr lang="en-US"/>
              <a:t>Notice other people's body language, and respond accordingly. For example, you can smile or make eye contact! This signals that you are friendly and open for conversation. </a:t>
            </a:r>
          </a:p>
          <a:p>
            <a:r>
              <a:rPr lang="en-US"/>
              <a:t>Positivity is contagious and will make others feel more comfortable approaching you! </a:t>
            </a:r>
          </a:p>
          <a:p>
            <a:r>
              <a:rPr lang="en-US"/>
              <a:t>Take initiative and approach others with a simple “hey, my name is ___” goes a long way! </a:t>
            </a:r>
          </a:p>
          <a:p>
            <a:r>
              <a:rPr lang="en-US"/>
              <a:t>Once you break the ice you both may feel comfortable to keep the conversation going. </a:t>
            </a:r>
          </a:p>
          <a:p>
            <a:r>
              <a:rPr lang="en-US"/>
              <a:t/>
            </a:r>
          </a:p>
          <a:p>
            <a:r>
              <a:rPr lang="en-US"/>
              <a:t>Find a common interest you notice or story from your life that you can use as a conversation starter</a:t>
            </a:r>
          </a:p>
          <a:p>
            <a:r>
              <a:rPr lang="en-US"/>
              <a:t>As we shared earlier, common interests and stories are the foundation to connections. Use them as windows of opportunity to start a conversation about genuine interest or experience and the conversation should start to flow! </a:t>
            </a:r>
          </a:p>
          <a:p>
            <a:r>
              <a:rPr lang="en-US"/>
              <a:t>Be your authentic self! </a:t>
            </a:r>
          </a:p>
          <a:p>
            <a:r>
              <a:rPr lang="en-US"/>
              <a:t>The most important thing to remember is to be yourself! Do your best to let your personality shine. Some of us have experienced not feeling like we could show our authentic selves in certain spaces but here at UMBC we try to make being your authentic selves the norm! Authenticity is key to building genuine connections with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https://campuslife.umbc.edu/belonging/commuters/" TargetMode="External" Type="http://schemas.openxmlformats.org/officeDocument/2006/relationships/hyperlink"/><Relationship Id="rId8" Target="../media/image4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2" Target="../notesSlides/notesSlide12.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4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1.png" Type="http://schemas.openxmlformats.org/officeDocument/2006/relationships/image"/><Relationship Id="rId12" Target="../media/image12.jpeg" Type="http://schemas.openxmlformats.org/officeDocument/2006/relationships/image"/><Relationship Id="rId13" Target="../media/image13.jpeg" Type="http://schemas.openxmlformats.org/officeDocument/2006/relationships/image"/><Relationship Id="rId14" Target="../media/image14.jpeg" Type="http://schemas.openxmlformats.org/officeDocument/2006/relationships/image"/><Relationship Id="rId15" Target="../media/image15.jpeg" Type="http://schemas.openxmlformats.org/officeDocument/2006/relationships/image"/><Relationship Id="rId2" Target="../notesSlides/notesSlide3.xml" Type="http://schemas.openxmlformats.org/officeDocument/2006/relationships/notesSlide"/><Relationship Id="rId3" Target="../media/image5.jpe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8.jpe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2" Target="../notesSlides/notesSlide6.xml" Type="http://schemas.openxmlformats.org/officeDocument/2006/relationships/notesSlide"/><Relationship Id="rId3" Target="../media/image19.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2" Target="../notesSlides/notesSlide7.xml" Type="http://schemas.openxmlformats.org/officeDocument/2006/relationships/notesSlid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3.png" Type="http://schemas.openxmlformats.org/officeDocument/2006/relationships/image"/><Relationship Id="rId7" Target="../media/image4.pn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2" Target="../notesSlides/notesSlide8.xml" Type="http://schemas.openxmlformats.org/officeDocument/2006/relationships/notesSlide"/><Relationship Id="rId3" Target="../media/image28.jpe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png" Type="http://schemas.openxmlformats.org/officeDocument/2006/relationships/image"/><Relationship Id="rId7" Target="../media/image4.pn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14" Target="../media/image38.png" Type="http://schemas.openxmlformats.org/officeDocument/2006/relationships/image"/><Relationship Id="rId15" Target="../media/image39.svg" Type="http://schemas.openxmlformats.org/officeDocument/2006/relationships/image"/><Relationship Id="rId2" Target="../notesSlides/notesSlide9.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44916" y="9326434"/>
            <a:ext cx="1097400" cy="787200"/>
            <a:chOff x="0" y="0"/>
            <a:chExt cx="1463200" cy="1049600"/>
          </a:xfrm>
        </p:grpSpPr>
        <p:sp>
          <p:nvSpPr>
            <p:cNvPr name="Freeform 3" id="3"/>
            <p:cNvSpPr/>
            <p:nvPr/>
          </p:nvSpPr>
          <p:spPr>
            <a:xfrm flipH="false" flipV="false" rot="0">
              <a:off x="0" y="0"/>
              <a:ext cx="1463200" cy="1049600"/>
            </a:xfrm>
            <a:custGeom>
              <a:avLst/>
              <a:gdLst/>
              <a:ahLst/>
              <a:cxnLst/>
              <a:rect r="r" b="b" t="t" l="l"/>
              <a:pathLst>
                <a:path h="1049600" w="1463200">
                  <a:moveTo>
                    <a:pt x="0" y="0"/>
                  </a:moveTo>
                  <a:lnTo>
                    <a:pt x="1463200" y="0"/>
                  </a:lnTo>
                  <a:lnTo>
                    <a:pt x="1463200" y="1049600"/>
                  </a:lnTo>
                  <a:lnTo>
                    <a:pt x="0" y="1049600"/>
                  </a:lnTo>
                  <a:close/>
                </a:path>
              </a:pathLst>
            </a:custGeom>
            <a:solidFill>
              <a:srgbClr val="000000">
                <a:alpha val="0"/>
              </a:srgbClr>
            </a:solidFill>
          </p:spPr>
        </p:sp>
        <p:sp>
          <p:nvSpPr>
            <p:cNvPr name="TextBox 4" id="4"/>
            <p:cNvSpPr txBox="true"/>
            <p:nvPr/>
          </p:nvSpPr>
          <p:spPr>
            <a:xfrm>
              <a:off x="0" y="-57150"/>
              <a:ext cx="1463200" cy="1106750"/>
            </a:xfrm>
            <a:prstGeom prst="rect">
              <a:avLst/>
            </a:prstGeom>
          </p:spPr>
          <p:txBody>
            <a:bodyPr anchor="ctr" rtlCol="false" tIns="0" lIns="0" bIns="0" rIns="0"/>
            <a:lstStyle/>
            <a:p>
              <a:pPr algn="l">
                <a:lnSpc>
                  <a:spcPts val="3359"/>
                </a:lnSpc>
              </a:pPr>
              <a:r>
                <a:rPr lang="en-US" sz="2799">
                  <a:solidFill>
                    <a:srgbClr val="000000"/>
                  </a:solidFill>
                  <a:latin typeface="Arial"/>
                  <a:ea typeface="Arial"/>
                  <a:cs typeface="Arial"/>
                  <a:sym typeface="Arial"/>
                </a:rPr>
                <a:t>‹#›</a:t>
              </a:r>
            </a:p>
          </p:txBody>
        </p:sp>
      </p:grpSp>
      <p:sp>
        <p:nvSpPr>
          <p:cNvPr name="Freeform 5" id="5"/>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8" t="0" r="-8" b="0"/>
            </a:stretch>
          </a:blipFill>
        </p:spPr>
      </p:sp>
      <p:sp>
        <p:nvSpPr>
          <p:cNvPr name="Freeform 6" id="6"/>
          <p:cNvSpPr/>
          <p:nvPr/>
        </p:nvSpPr>
        <p:spPr>
          <a:xfrm flipH="false" flipV="false" rot="0">
            <a:off x="769254" y="3776052"/>
            <a:ext cx="6813742" cy="2022000"/>
          </a:xfrm>
          <a:custGeom>
            <a:avLst/>
            <a:gdLst/>
            <a:ahLst/>
            <a:cxnLst/>
            <a:rect r="r" b="b" t="t" l="l"/>
            <a:pathLst>
              <a:path h="2022000" w="6813742">
                <a:moveTo>
                  <a:pt x="0" y="0"/>
                </a:moveTo>
                <a:lnTo>
                  <a:pt x="6813742" y="0"/>
                </a:lnTo>
                <a:lnTo>
                  <a:pt x="6813742" y="2022000"/>
                </a:lnTo>
                <a:lnTo>
                  <a:pt x="0" y="2022000"/>
                </a:lnTo>
                <a:lnTo>
                  <a:pt x="0" y="0"/>
                </a:lnTo>
                <a:close/>
              </a:path>
            </a:pathLst>
          </a:custGeom>
          <a:blipFill>
            <a:blip r:embed="rId4"/>
            <a:stretch>
              <a:fillRect l="0" t="-79730" r="0" b="-80663"/>
            </a:stretch>
          </a:blipFill>
        </p:spPr>
      </p:sp>
      <p:grpSp>
        <p:nvGrpSpPr>
          <p:cNvPr name="Group 7" id="7"/>
          <p:cNvGrpSpPr/>
          <p:nvPr/>
        </p:nvGrpSpPr>
        <p:grpSpPr>
          <a:xfrm rot="0">
            <a:off x="9009582" y="5143500"/>
            <a:ext cx="7935334" cy="2595839"/>
            <a:chOff x="0" y="0"/>
            <a:chExt cx="11939200" cy="3905600"/>
          </a:xfrm>
        </p:grpSpPr>
        <p:sp>
          <p:nvSpPr>
            <p:cNvPr name="Freeform 8" id="8"/>
            <p:cNvSpPr/>
            <p:nvPr/>
          </p:nvSpPr>
          <p:spPr>
            <a:xfrm flipH="false" flipV="false" rot="0">
              <a:off x="0" y="0"/>
              <a:ext cx="11939200" cy="3905600"/>
            </a:xfrm>
            <a:custGeom>
              <a:avLst/>
              <a:gdLst/>
              <a:ahLst/>
              <a:cxnLst/>
              <a:rect r="r" b="b" t="t" l="l"/>
              <a:pathLst>
                <a:path h="3905600" w="11939200">
                  <a:moveTo>
                    <a:pt x="0" y="0"/>
                  </a:moveTo>
                  <a:lnTo>
                    <a:pt x="11939200" y="0"/>
                  </a:lnTo>
                  <a:lnTo>
                    <a:pt x="11939200" y="3905600"/>
                  </a:lnTo>
                  <a:lnTo>
                    <a:pt x="0" y="3905600"/>
                  </a:lnTo>
                  <a:close/>
                </a:path>
              </a:pathLst>
            </a:custGeom>
            <a:solidFill>
              <a:srgbClr val="000000">
                <a:alpha val="0"/>
              </a:srgbClr>
            </a:solidFill>
          </p:spPr>
        </p:sp>
        <p:sp>
          <p:nvSpPr>
            <p:cNvPr name="TextBox 9" id="9"/>
            <p:cNvSpPr txBox="true"/>
            <p:nvPr/>
          </p:nvSpPr>
          <p:spPr>
            <a:xfrm>
              <a:off x="0" y="0"/>
              <a:ext cx="11939200" cy="3905600"/>
            </a:xfrm>
            <a:prstGeom prst="rect">
              <a:avLst/>
            </a:prstGeom>
          </p:spPr>
          <p:txBody>
            <a:bodyPr anchor="t" rtlCol="false" tIns="0" lIns="0" bIns="0" rIns="0"/>
            <a:lstStyle/>
            <a:p>
              <a:pPr algn="l">
                <a:lnSpc>
                  <a:spcPts val="5999"/>
                </a:lnSpc>
              </a:pPr>
              <a:r>
                <a:rPr lang="en-US" b="true" sz="4999">
                  <a:solidFill>
                    <a:srgbClr val="000000"/>
                  </a:solidFill>
                  <a:latin typeface="Inter Bold"/>
                  <a:ea typeface="Inter Bold"/>
                  <a:cs typeface="Inter Bold"/>
                  <a:sym typeface="Inter Bold"/>
                </a:rPr>
                <a:t>Commuter Life at UMBC: Conquer the Commute, Thrive on Campus!</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3"/>
            <a:stretch>
              <a:fillRect l="-13689" t="0" r="-2" b="0"/>
            </a:stretch>
          </a:blipFill>
        </p:spPr>
      </p:sp>
      <p:sp>
        <p:nvSpPr>
          <p:cNvPr name="Freeform 3" id="3"/>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4"/>
            <a:stretch>
              <a:fillRect l="0" t="-3" r="0" b="-3"/>
            </a:stretch>
          </a:blipFill>
        </p:spPr>
      </p:sp>
      <p:sp>
        <p:nvSpPr>
          <p:cNvPr name="Freeform 4" id="4"/>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742850" y="67900"/>
            <a:ext cx="6849000" cy="862200"/>
            <a:chOff x="0" y="0"/>
            <a:chExt cx="9132000" cy="1149600"/>
          </a:xfrm>
        </p:grpSpPr>
        <p:sp>
          <p:nvSpPr>
            <p:cNvPr name="Freeform 6" id="6"/>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7" id="7"/>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8" id="8"/>
          <p:cNvGrpSpPr/>
          <p:nvPr/>
        </p:nvGrpSpPr>
        <p:grpSpPr>
          <a:xfrm rot="0">
            <a:off x="10742850" y="587800"/>
            <a:ext cx="6262800" cy="643800"/>
            <a:chOff x="0" y="0"/>
            <a:chExt cx="8350400" cy="858400"/>
          </a:xfrm>
        </p:grpSpPr>
        <p:sp>
          <p:nvSpPr>
            <p:cNvPr name="Freeform 9" id="9"/>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0" id="10"/>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grpSp>
        <p:nvGrpSpPr>
          <p:cNvPr name="Group 11" id="11"/>
          <p:cNvGrpSpPr/>
          <p:nvPr/>
        </p:nvGrpSpPr>
        <p:grpSpPr>
          <a:xfrm rot="0">
            <a:off x="2728800" y="2258544"/>
            <a:ext cx="12830400" cy="1102200"/>
            <a:chOff x="0" y="0"/>
            <a:chExt cx="17107200" cy="1469600"/>
          </a:xfrm>
        </p:grpSpPr>
        <p:sp>
          <p:nvSpPr>
            <p:cNvPr name="Freeform 12" id="12"/>
            <p:cNvSpPr/>
            <p:nvPr/>
          </p:nvSpPr>
          <p:spPr>
            <a:xfrm flipH="false" flipV="false" rot="0">
              <a:off x="0" y="0"/>
              <a:ext cx="17107201" cy="1469600"/>
            </a:xfrm>
            <a:custGeom>
              <a:avLst/>
              <a:gdLst/>
              <a:ahLst/>
              <a:cxnLst/>
              <a:rect r="r" b="b" t="t" l="l"/>
              <a:pathLst>
                <a:path h="1469600" w="17107201">
                  <a:moveTo>
                    <a:pt x="0" y="0"/>
                  </a:moveTo>
                  <a:lnTo>
                    <a:pt x="17107201" y="0"/>
                  </a:lnTo>
                  <a:lnTo>
                    <a:pt x="17107201" y="1469600"/>
                  </a:lnTo>
                  <a:lnTo>
                    <a:pt x="0" y="1469600"/>
                  </a:lnTo>
                  <a:close/>
                </a:path>
              </a:pathLst>
            </a:custGeom>
            <a:solidFill>
              <a:srgbClr val="000000">
                <a:alpha val="0"/>
              </a:srgbClr>
            </a:solidFill>
          </p:spPr>
        </p:sp>
        <p:sp>
          <p:nvSpPr>
            <p:cNvPr name="TextBox 13" id="13"/>
            <p:cNvSpPr txBox="true"/>
            <p:nvPr/>
          </p:nvSpPr>
          <p:spPr>
            <a:xfrm>
              <a:off x="0" y="-114300"/>
              <a:ext cx="17107200" cy="1583900"/>
            </a:xfrm>
            <a:prstGeom prst="rect">
              <a:avLst/>
            </a:prstGeom>
          </p:spPr>
          <p:txBody>
            <a:bodyPr anchor="t" rtlCol="false" tIns="0" lIns="0" bIns="0" rIns="0"/>
            <a:lstStyle/>
            <a:p>
              <a:pPr algn="ctr">
                <a:lnSpc>
                  <a:spcPts val="6720"/>
                </a:lnSpc>
              </a:pPr>
              <a:r>
                <a:rPr lang="en-US" b="true" sz="5600">
                  <a:solidFill>
                    <a:srgbClr val="000000"/>
                  </a:solidFill>
                  <a:latin typeface="Palatino Bold"/>
                  <a:ea typeface="Palatino Bold"/>
                  <a:cs typeface="Palatino Bold"/>
                  <a:sym typeface="Palatino Bold"/>
                </a:rPr>
                <a:t> Let’s Recap: What Matters Most</a:t>
              </a:r>
            </a:p>
          </p:txBody>
        </p:sp>
      </p:grpSp>
      <p:grpSp>
        <p:nvGrpSpPr>
          <p:cNvPr name="Group 14" id="14"/>
          <p:cNvGrpSpPr/>
          <p:nvPr/>
        </p:nvGrpSpPr>
        <p:grpSpPr>
          <a:xfrm rot="0">
            <a:off x="1219200" y="4056069"/>
            <a:ext cx="4910380" cy="4981090"/>
            <a:chOff x="0" y="0"/>
            <a:chExt cx="6547174" cy="6641453"/>
          </a:xfrm>
        </p:grpSpPr>
        <p:grpSp>
          <p:nvGrpSpPr>
            <p:cNvPr name="Group 15" id="15"/>
            <p:cNvGrpSpPr/>
            <p:nvPr/>
          </p:nvGrpSpPr>
          <p:grpSpPr>
            <a:xfrm rot="0">
              <a:off x="0" y="929796"/>
              <a:ext cx="6547174" cy="5711657"/>
              <a:chOff x="0" y="0"/>
              <a:chExt cx="1293269" cy="1128228"/>
            </a:xfrm>
          </p:grpSpPr>
          <p:sp>
            <p:nvSpPr>
              <p:cNvPr name="Freeform 16" id="16"/>
              <p:cNvSpPr/>
              <p:nvPr/>
            </p:nvSpPr>
            <p:spPr>
              <a:xfrm flipH="false" flipV="false" rot="0">
                <a:off x="0" y="0"/>
                <a:ext cx="1293269" cy="1128229"/>
              </a:xfrm>
              <a:custGeom>
                <a:avLst/>
                <a:gdLst/>
                <a:ahLst/>
                <a:cxnLst/>
                <a:rect r="r" b="b" t="t" l="l"/>
                <a:pathLst>
                  <a:path h="1128229" w="1293269">
                    <a:moveTo>
                      <a:pt x="36263" y="0"/>
                    </a:moveTo>
                    <a:lnTo>
                      <a:pt x="1257006" y="0"/>
                    </a:lnTo>
                    <a:cubicBezTo>
                      <a:pt x="1266624" y="0"/>
                      <a:pt x="1275847" y="3821"/>
                      <a:pt x="1282648" y="10621"/>
                    </a:cubicBezTo>
                    <a:cubicBezTo>
                      <a:pt x="1289448" y="17422"/>
                      <a:pt x="1293269" y="26645"/>
                      <a:pt x="1293269" y="36263"/>
                    </a:cubicBezTo>
                    <a:lnTo>
                      <a:pt x="1293269" y="1091966"/>
                    </a:lnTo>
                    <a:cubicBezTo>
                      <a:pt x="1293269" y="1111993"/>
                      <a:pt x="1277033" y="1128229"/>
                      <a:pt x="1257006" y="1128229"/>
                    </a:cubicBezTo>
                    <a:lnTo>
                      <a:pt x="36263" y="1128229"/>
                    </a:lnTo>
                    <a:cubicBezTo>
                      <a:pt x="26645" y="1128229"/>
                      <a:pt x="17422" y="1124408"/>
                      <a:pt x="10621" y="1117607"/>
                    </a:cubicBezTo>
                    <a:cubicBezTo>
                      <a:pt x="3821" y="1110807"/>
                      <a:pt x="0" y="1101583"/>
                      <a:pt x="0" y="1091966"/>
                    </a:cubicBezTo>
                    <a:lnTo>
                      <a:pt x="0" y="36263"/>
                    </a:lnTo>
                    <a:cubicBezTo>
                      <a:pt x="0" y="26645"/>
                      <a:pt x="3821" y="17422"/>
                      <a:pt x="10621" y="10621"/>
                    </a:cubicBezTo>
                    <a:cubicBezTo>
                      <a:pt x="17422" y="3821"/>
                      <a:pt x="26645" y="0"/>
                      <a:pt x="36263" y="0"/>
                    </a:cubicBezTo>
                    <a:close/>
                  </a:path>
                </a:pathLst>
              </a:custGeom>
              <a:solidFill>
                <a:srgbClr val="007176"/>
              </a:solidFill>
              <a:ln cap="rnd">
                <a:noFill/>
                <a:prstDash val="solid"/>
                <a:round/>
              </a:ln>
            </p:spPr>
          </p:sp>
          <p:sp>
            <p:nvSpPr>
              <p:cNvPr name="TextBox 17" id="17"/>
              <p:cNvSpPr txBox="true"/>
              <p:nvPr/>
            </p:nvSpPr>
            <p:spPr>
              <a:xfrm>
                <a:off x="0" y="104775"/>
                <a:ext cx="1293269" cy="1023453"/>
              </a:xfrm>
              <a:prstGeom prst="rect">
                <a:avLst/>
              </a:prstGeom>
            </p:spPr>
            <p:txBody>
              <a:bodyPr anchor="ctr" rtlCol="false" tIns="50800" lIns="50800" bIns="50800" rIns="50800"/>
              <a:lstStyle/>
              <a:p>
                <a:pPr algn="ctr">
                  <a:lnSpc>
                    <a:spcPts val="799"/>
                  </a:lnSpc>
                </a:pPr>
              </a:p>
            </p:txBody>
          </p:sp>
        </p:grpSp>
        <p:grpSp>
          <p:nvGrpSpPr>
            <p:cNvPr name="Group 18" id="18"/>
            <p:cNvGrpSpPr/>
            <p:nvPr/>
          </p:nvGrpSpPr>
          <p:grpSpPr>
            <a:xfrm rot="0">
              <a:off x="2387728" y="63721"/>
              <a:ext cx="1771717" cy="1740983"/>
              <a:chOff x="0" y="0"/>
              <a:chExt cx="513522" cy="504614"/>
            </a:xfrm>
          </p:grpSpPr>
          <p:sp>
            <p:nvSpPr>
              <p:cNvPr name="Freeform 19" id="19"/>
              <p:cNvSpPr/>
              <p:nvPr/>
            </p:nvSpPr>
            <p:spPr>
              <a:xfrm flipH="false" flipV="false" rot="0">
                <a:off x="0" y="0"/>
                <a:ext cx="513522" cy="504614"/>
              </a:xfrm>
              <a:custGeom>
                <a:avLst/>
                <a:gdLst/>
                <a:ahLst/>
                <a:cxnLst/>
                <a:rect r="r" b="b" t="t" l="l"/>
                <a:pathLst>
                  <a:path h="504614" w="513522">
                    <a:moveTo>
                      <a:pt x="134005" y="0"/>
                    </a:moveTo>
                    <a:lnTo>
                      <a:pt x="379517" y="0"/>
                    </a:lnTo>
                    <a:cubicBezTo>
                      <a:pt x="453525" y="0"/>
                      <a:pt x="513522" y="59996"/>
                      <a:pt x="513522" y="134005"/>
                    </a:cubicBezTo>
                    <a:lnTo>
                      <a:pt x="513522" y="370609"/>
                    </a:lnTo>
                    <a:cubicBezTo>
                      <a:pt x="513522" y="406149"/>
                      <a:pt x="499403" y="440234"/>
                      <a:pt x="474272" y="465364"/>
                    </a:cubicBezTo>
                    <a:cubicBezTo>
                      <a:pt x="449142" y="490495"/>
                      <a:pt x="415057" y="504614"/>
                      <a:pt x="379517" y="504614"/>
                    </a:cubicBezTo>
                    <a:lnTo>
                      <a:pt x="134005" y="504614"/>
                    </a:lnTo>
                    <a:cubicBezTo>
                      <a:pt x="59996" y="504614"/>
                      <a:pt x="0" y="444618"/>
                      <a:pt x="0" y="370609"/>
                    </a:cubicBezTo>
                    <a:lnTo>
                      <a:pt x="0" y="134005"/>
                    </a:lnTo>
                    <a:cubicBezTo>
                      <a:pt x="0" y="59996"/>
                      <a:pt x="59996" y="0"/>
                      <a:pt x="134005" y="0"/>
                    </a:cubicBezTo>
                    <a:close/>
                  </a:path>
                </a:pathLst>
              </a:custGeom>
              <a:solidFill>
                <a:srgbClr val="FDB515"/>
              </a:solidFill>
              <a:ln cap="rnd">
                <a:noFill/>
                <a:prstDash val="solid"/>
                <a:round/>
              </a:ln>
            </p:spPr>
          </p:sp>
          <p:sp>
            <p:nvSpPr>
              <p:cNvPr name="TextBox 20" id="20"/>
              <p:cNvSpPr txBox="true"/>
              <p:nvPr/>
            </p:nvSpPr>
            <p:spPr>
              <a:xfrm>
                <a:off x="0" y="95250"/>
                <a:ext cx="513522" cy="409364"/>
              </a:xfrm>
              <a:prstGeom prst="rect">
                <a:avLst/>
              </a:prstGeom>
            </p:spPr>
            <p:txBody>
              <a:bodyPr anchor="ctr" rtlCol="false" tIns="26959" lIns="26959" bIns="26959" rIns="26959"/>
              <a:lstStyle/>
              <a:p>
                <a:pPr algn="ctr" marL="0" indent="0" lvl="0">
                  <a:lnSpc>
                    <a:spcPts val="799"/>
                  </a:lnSpc>
                  <a:spcBef>
                    <a:spcPct val="0"/>
                  </a:spcBef>
                </a:pPr>
              </a:p>
            </p:txBody>
          </p:sp>
        </p:grpSp>
        <p:sp>
          <p:nvSpPr>
            <p:cNvPr name="TextBox 21" id="21"/>
            <p:cNvSpPr txBox="true"/>
            <p:nvPr/>
          </p:nvSpPr>
          <p:spPr>
            <a:xfrm rot="0">
              <a:off x="584303" y="2403235"/>
              <a:ext cx="5356704" cy="671618"/>
            </a:xfrm>
            <a:prstGeom prst="rect">
              <a:avLst/>
            </a:prstGeom>
          </p:spPr>
          <p:txBody>
            <a:bodyPr anchor="t" rtlCol="false" tIns="0" lIns="0" bIns="0" rIns="0">
              <a:spAutoFit/>
            </a:bodyPr>
            <a:lstStyle/>
            <a:p>
              <a:pPr algn="ctr">
                <a:lnSpc>
                  <a:spcPts val="3769"/>
                </a:lnSpc>
              </a:pPr>
              <a:r>
                <a:rPr lang="en-US" b="true" sz="2899" spc="-43">
                  <a:solidFill>
                    <a:srgbClr val="FFFFFF"/>
                  </a:solidFill>
                  <a:latin typeface="Palatino Bold"/>
                  <a:ea typeface="Palatino Bold"/>
                  <a:cs typeface="Palatino Bold"/>
                  <a:sym typeface="Palatino Bold"/>
                </a:rPr>
                <a:t>B</a:t>
              </a:r>
              <a:r>
                <a:rPr lang="en-US" b="true" sz="2899" spc="-43">
                  <a:solidFill>
                    <a:srgbClr val="FFFFFF"/>
                  </a:solidFill>
                  <a:latin typeface="Palatino Bold"/>
                  <a:ea typeface="Palatino Bold"/>
                  <a:cs typeface="Palatino Bold"/>
                  <a:sym typeface="Palatino Bold"/>
                </a:rPr>
                <a:t>uild Your Community</a:t>
              </a:r>
            </a:p>
          </p:txBody>
        </p:sp>
        <p:sp>
          <p:nvSpPr>
            <p:cNvPr name="TextBox 22" id="22"/>
            <p:cNvSpPr txBox="true"/>
            <p:nvPr/>
          </p:nvSpPr>
          <p:spPr>
            <a:xfrm rot="0">
              <a:off x="609703" y="3747525"/>
              <a:ext cx="5378568" cy="1744980"/>
            </a:xfrm>
            <a:prstGeom prst="rect">
              <a:avLst/>
            </a:prstGeom>
          </p:spPr>
          <p:txBody>
            <a:bodyPr anchor="t" rtlCol="false" tIns="0" lIns="0" bIns="0" rIns="0">
              <a:spAutoFit/>
            </a:bodyPr>
            <a:lstStyle/>
            <a:p>
              <a:pPr algn="ctr">
                <a:lnSpc>
                  <a:spcPts val="3510"/>
                </a:lnSpc>
              </a:pPr>
              <a:r>
                <a:rPr lang="en-US" sz="2700" spc="-40">
                  <a:solidFill>
                    <a:srgbClr val="FFFFFF"/>
                  </a:solidFill>
                  <a:latin typeface="TT Interphases"/>
                  <a:ea typeface="TT Interphases"/>
                  <a:cs typeface="TT Interphases"/>
                  <a:sym typeface="TT Interphases"/>
                </a:rPr>
                <a:t>Make intentional connections, even small ones matter</a:t>
              </a:r>
            </a:p>
          </p:txBody>
        </p:sp>
        <p:sp>
          <p:nvSpPr>
            <p:cNvPr name="TextBox 23" id="23"/>
            <p:cNvSpPr txBox="true"/>
            <p:nvPr/>
          </p:nvSpPr>
          <p:spPr>
            <a:xfrm rot="0">
              <a:off x="2556295" y="247650"/>
              <a:ext cx="1485384" cy="1620775"/>
            </a:xfrm>
            <a:prstGeom prst="rect">
              <a:avLst/>
            </a:prstGeom>
          </p:spPr>
          <p:txBody>
            <a:bodyPr anchor="t" rtlCol="false" tIns="0" lIns="0" bIns="0" rIns="0">
              <a:spAutoFit/>
            </a:bodyPr>
            <a:lstStyle/>
            <a:p>
              <a:pPr algn="ctr">
                <a:lnSpc>
                  <a:spcPts val="8325"/>
                </a:lnSpc>
              </a:pPr>
              <a:r>
                <a:rPr lang="en-US" b="true" sz="9250" spc="-740">
                  <a:solidFill>
                    <a:srgbClr val="FFFFFF"/>
                  </a:solidFill>
                  <a:latin typeface="Disket Mono Bold"/>
                  <a:ea typeface="Disket Mono Bold"/>
                  <a:cs typeface="Disket Mono Bold"/>
                  <a:sym typeface="Disket Mono Bold"/>
                </a:rPr>
                <a:t>1</a:t>
              </a:r>
            </a:p>
          </p:txBody>
        </p:sp>
      </p:grpSp>
      <p:grpSp>
        <p:nvGrpSpPr>
          <p:cNvPr name="Group 24" id="24"/>
          <p:cNvGrpSpPr/>
          <p:nvPr/>
        </p:nvGrpSpPr>
        <p:grpSpPr>
          <a:xfrm rot="0">
            <a:off x="6688810" y="4753416"/>
            <a:ext cx="4910380" cy="4283743"/>
            <a:chOff x="0" y="0"/>
            <a:chExt cx="1293269" cy="1128228"/>
          </a:xfrm>
        </p:grpSpPr>
        <p:sp>
          <p:nvSpPr>
            <p:cNvPr name="Freeform 25" id="25"/>
            <p:cNvSpPr/>
            <p:nvPr/>
          </p:nvSpPr>
          <p:spPr>
            <a:xfrm flipH="false" flipV="false" rot="0">
              <a:off x="0" y="0"/>
              <a:ext cx="1293269" cy="1128229"/>
            </a:xfrm>
            <a:custGeom>
              <a:avLst/>
              <a:gdLst/>
              <a:ahLst/>
              <a:cxnLst/>
              <a:rect r="r" b="b" t="t" l="l"/>
              <a:pathLst>
                <a:path h="1128229" w="1293269">
                  <a:moveTo>
                    <a:pt x="36263" y="0"/>
                  </a:moveTo>
                  <a:lnTo>
                    <a:pt x="1257006" y="0"/>
                  </a:lnTo>
                  <a:cubicBezTo>
                    <a:pt x="1266624" y="0"/>
                    <a:pt x="1275847" y="3821"/>
                    <a:pt x="1282648" y="10621"/>
                  </a:cubicBezTo>
                  <a:cubicBezTo>
                    <a:pt x="1289448" y="17422"/>
                    <a:pt x="1293269" y="26645"/>
                    <a:pt x="1293269" y="36263"/>
                  </a:cubicBezTo>
                  <a:lnTo>
                    <a:pt x="1293269" y="1091966"/>
                  </a:lnTo>
                  <a:cubicBezTo>
                    <a:pt x="1293269" y="1111993"/>
                    <a:pt x="1277033" y="1128229"/>
                    <a:pt x="1257006" y="1128229"/>
                  </a:cubicBezTo>
                  <a:lnTo>
                    <a:pt x="36263" y="1128229"/>
                  </a:lnTo>
                  <a:cubicBezTo>
                    <a:pt x="26645" y="1128229"/>
                    <a:pt x="17422" y="1124408"/>
                    <a:pt x="10621" y="1117607"/>
                  </a:cubicBezTo>
                  <a:cubicBezTo>
                    <a:pt x="3821" y="1110807"/>
                    <a:pt x="0" y="1101583"/>
                    <a:pt x="0" y="1091966"/>
                  </a:cubicBezTo>
                  <a:lnTo>
                    <a:pt x="0" y="36263"/>
                  </a:lnTo>
                  <a:cubicBezTo>
                    <a:pt x="0" y="26645"/>
                    <a:pt x="3821" y="17422"/>
                    <a:pt x="10621" y="10621"/>
                  </a:cubicBezTo>
                  <a:cubicBezTo>
                    <a:pt x="17422" y="3821"/>
                    <a:pt x="26645" y="0"/>
                    <a:pt x="36263" y="0"/>
                  </a:cubicBezTo>
                  <a:close/>
                </a:path>
              </a:pathLst>
            </a:custGeom>
            <a:solidFill>
              <a:srgbClr val="007176"/>
            </a:solidFill>
            <a:ln cap="rnd">
              <a:noFill/>
              <a:prstDash val="solid"/>
              <a:round/>
            </a:ln>
          </p:spPr>
        </p:sp>
        <p:sp>
          <p:nvSpPr>
            <p:cNvPr name="TextBox 26" id="26"/>
            <p:cNvSpPr txBox="true"/>
            <p:nvPr/>
          </p:nvSpPr>
          <p:spPr>
            <a:xfrm>
              <a:off x="0" y="104775"/>
              <a:ext cx="1293269" cy="1023453"/>
            </a:xfrm>
            <a:prstGeom prst="rect">
              <a:avLst/>
            </a:prstGeom>
          </p:spPr>
          <p:txBody>
            <a:bodyPr anchor="ctr" rtlCol="false" tIns="50800" lIns="50800" bIns="50800" rIns="50800"/>
            <a:lstStyle/>
            <a:p>
              <a:pPr algn="ctr">
                <a:lnSpc>
                  <a:spcPts val="799"/>
                </a:lnSpc>
              </a:pPr>
            </a:p>
          </p:txBody>
        </p:sp>
      </p:grpSp>
      <p:grpSp>
        <p:nvGrpSpPr>
          <p:cNvPr name="Group 27" id="27"/>
          <p:cNvGrpSpPr/>
          <p:nvPr/>
        </p:nvGrpSpPr>
        <p:grpSpPr>
          <a:xfrm rot="0">
            <a:off x="8479606" y="4103859"/>
            <a:ext cx="1328788" cy="1305738"/>
            <a:chOff x="0" y="0"/>
            <a:chExt cx="513522" cy="504614"/>
          </a:xfrm>
        </p:grpSpPr>
        <p:sp>
          <p:nvSpPr>
            <p:cNvPr name="Freeform 28" id="28"/>
            <p:cNvSpPr/>
            <p:nvPr/>
          </p:nvSpPr>
          <p:spPr>
            <a:xfrm flipH="false" flipV="false" rot="0">
              <a:off x="0" y="0"/>
              <a:ext cx="513522" cy="504614"/>
            </a:xfrm>
            <a:custGeom>
              <a:avLst/>
              <a:gdLst/>
              <a:ahLst/>
              <a:cxnLst/>
              <a:rect r="r" b="b" t="t" l="l"/>
              <a:pathLst>
                <a:path h="504614" w="513522">
                  <a:moveTo>
                    <a:pt x="134005" y="0"/>
                  </a:moveTo>
                  <a:lnTo>
                    <a:pt x="379517" y="0"/>
                  </a:lnTo>
                  <a:cubicBezTo>
                    <a:pt x="453525" y="0"/>
                    <a:pt x="513522" y="59996"/>
                    <a:pt x="513522" y="134005"/>
                  </a:cubicBezTo>
                  <a:lnTo>
                    <a:pt x="513522" y="370609"/>
                  </a:lnTo>
                  <a:cubicBezTo>
                    <a:pt x="513522" y="406149"/>
                    <a:pt x="499403" y="440234"/>
                    <a:pt x="474272" y="465364"/>
                  </a:cubicBezTo>
                  <a:cubicBezTo>
                    <a:pt x="449142" y="490495"/>
                    <a:pt x="415057" y="504614"/>
                    <a:pt x="379517" y="504614"/>
                  </a:cubicBezTo>
                  <a:lnTo>
                    <a:pt x="134005" y="504614"/>
                  </a:lnTo>
                  <a:cubicBezTo>
                    <a:pt x="59996" y="504614"/>
                    <a:pt x="0" y="444618"/>
                    <a:pt x="0" y="370609"/>
                  </a:cubicBezTo>
                  <a:lnTo>
                    <a:pt x="0" y="134005"/>
                  </a:lnTo>
                  <a:cubicBezTo>
                    <a:pt x="0" y="59996"/>
                    <a:pt x="59996" y="0"/>
                    <a:pt x="134005" y="0"/>
                  </a:cubicBezTo>
                  <a:close/>
                </a:path>
              </a:pathLst>
            </a:custGeom>
            <a:solidFill>
              <a:srgbClr val="FDB515"/>
            </a:solidFill>
            <a:ln cap="rnd">
              <a:noFill/>
              <a:prstDash val="solid"/>
              <a:round/>
            </a:ln>
          </p:spPr>
        </p:sp>
        <p:sp>
          <p:nvSpPr>
            <p:cNvPr name="TextBox 29" id="29"/>
            <p:cNvSpPr txBox="true"/>
            <p:nvPr/>
          </p:nvSpPr>
          <p:spPr>
            <a:xfrm>
              <a:off x="0" y="95250"/>
              <a:ext cx="513522" cy="409364"/>
            </a:xfrm>
            <a:prstGeom prst="rect">
              <a:avLst/>
            </a:prstGeom>
          </p:spPr>
          <p:txBody>
            <a:bodyPr anchor="ctr" rtlCol="false" tIns="26959" lIns="26959" bIns="26959" rIns="26959"/>
            <a:lstStyle/>
            <a:p>
              <a:pPr algn="ctr" marL="0" indent="0" lvl="0">
                <a:lnSpc>
                  <a:spcPts val="799"/>
                </a:lnSpc>
                <a:spcBef>
                  <a:spcPct val="0"/>
                </a:spcBef>
              </a:pPr>
            </a:p>
          </p:txBody>
        </p:sp>
      </p:grpSp>
      <p:sp>
        <p:nvSpPr>
          <p:cNvPr name="TextBox 30" id="30"/>
          <p:cNvSpPr txBox="true"/>
          <p:nvPr/>
        </p:nvSpPr>
        <p:spPr>
          <a:xfrm rot="0">
            <a:off x="8586981" y="4303719"/>
            <a:ext cx="1114038" cy="1153669"/>
          </a:xfrm>
          <a:prstGeom prst="rect">
            <a:avLst/>
          </a:prstGeom>
        </p:spPr>
        <p:txBody>
          <a:bodyPr anchor="t" rtlCol="false" tIns="0" lIns="0" bIns="0" rIns="0">
            <a:spAutoFit/>
          </a:bodyPr>
          <a:lstStyle/>
          <a:p>
            <a:pPr algn="ctr">
              <a:lnSpc>
                <a:spcPts val="8325"/>
              </a:lnSpc>
            </a:pPr>
            <a:r>
              <a:rPr lang="en-US" b="true" sz="9250" spc="-740">
                <a:solidFill>
                  <a:srgbClr val="FFFFFF"/>
                </a:solidFill>
                <a:latin typeface="Disket Mono Bold"/>
                <a:ea typeface="Disket Mono Bold"/>
                <a:cs typeface="Disket Mono Bold"/>
                <a:sym typeface="Disket Mono Bold"/>
              </a:rPr>
              <a:t>2</a:t>
            </a:r>
          </a:p>
        </p:txBody>
      </p:sp>
      <p:grpSp>
        <p:nvGrpSpPr>
          <p:cNvPr name="Group 31" id="31"/>
          <p:cNvGrpSpPr/>
          <p:nvPr/>
        </p:nvGrpSpPr>
        <p:grpSpPr>
          <a:xfrm rot="0">
            <a:off x="12158420" y="4753416"/>
            <a:ext cx="4910380" cy="4283743"/>
            <a:chOff x="0" y="0"/>
            <a:chExt cx="1293269" cy="1128228"/>
          </a:xfrm>
        </p:grpSpPr>
        <p:sp>
          <p:nvSpPr>
            <p:cNvPr name="Freeform 32" id="32"/>
            <p:cNvSpPr/>
            <p:nvPr/>
          </p:nvSpPr>
          <p:spPr>
            <a:xfrm flipH="false" flipV="false" rot="0">
              <a:off x="0" y="0"/>
              <a:ext cx="1293269" cy="1128229"/>
            </a:xfrm>
            <a:custGeom>
              <a:avLst/>
              <a:gdLst/>
              <a:ahLst/>
              <a:cxnLst/>
              <a:rect r="r" b="b" t="t" l="l"/>
              <a:pathLst>
                <a:path h="1128229" w="1293269">
                  <a:moveTo>
                    <a:pt x="36263" y="0"/>
                  </a:moveTo>
                  <a:lnTo>
                    <a:pt x="1257006" y="0"/>
                  </a:lnTo>
                  <a:cubicBezTo>
                    <a:pt x="1266624" y="0"/>
                    <a:pt x="1275847" y="3821"/>
                    <a:pt x="1282648" y="10621"/>
                  </a:cubicBezTo>
                  <a:cubicBezTo>
                    <a:pt x="1289448" y="17422"/>
                    <a:pt x="1293269" y="26645"/>
                    <a:pt x="1293269" y="36263"/>
                  </a:cubicBezTo>
                  <a:lnTo>
                    <a:pt x="1293269" y="1091966"/>
                  </a:lnTo>
                  <a:cubicBezTo>
                    <a:pt x="1293269" y="1111993"/>
                    <a:pt x="1277033" y="1128229"/>
                    <a:pt x="1257006" y="1128229"/>
                  </a:cubicBezTo>
                  <a:lnTo>
                    <a:pt x="36263" y="1128229"/>
                  </a:lnTo>
                  <a:cubicBezTo>
                    <a:pt x="26645" y="1128229"/>
                    <a:pt x="17422" y="1124408"/>
                    <a:pt x="10621" y="1117607"/>
                  </a:cubicBezTo>
                  <a:cubicBezTo>
                    <a:pt x="3821" y="1110807"/>
                    <a:pt x="0" y="1101583"/>
                    <a:pt x="0" y="1091966"/>
                  </a:cubicBezTo>
                  <a:lnTo>
                    <a:pt x="0" y="36263"/>
                  </a:lnTo>
                  <a:cubicBezTo>
                    <a:pt x="0" y="26645"/>
                    <a:pt x="3821" y="17422"/>
                    <a:pt x="10621" y="10621"/>
                  </a:cubicBezTo>
                  <a:cubicBezTo>
                    <a:pt x="17422" y="3821"/>
                    <a:pt x="26645" y="0"/>
                    <a:pt x="36263" y="0"/>
                  </a:cubicBezTo>
                  <a:close/>
                </a:path>
              </a:pathLst>
            </a:custGeom>
            <a:solidFill>
              <a:srgbClr val="007176"/>
            </a:solidFill>
            <a:ln cap="rnd">
              <a:noFill/>
              <a:prstDash val="solid"/>
              <a:round/>
            </a:ln>
          </p:spPr>
        </p:sp>
        <p:sp>
          <p:nvSpPr>
            <p:cNvPr name="TextBox 33" id="33"/>
            <p:cNvSpPr txBox="true"/>
            <p:nvPr/>
          </p:nvSpPr>
          <p:spPr>
            <a:xfrm>
              <a:off x="0" y="104775"/>
              <a:ext cx="1293269" cy="1023453"/>
            </a:xfrm>
            <a:prstGeom prst="rect">
              <a:avLst/>
            </a:prstGeom>
          </p:spPr>
          <p:txBody>
            <a:bodyPr anchor="ctr" rtlCol="false" tIns="50800" lIns="50800" bIns="50800" rIns="50800"/>
            <a:lstStyle/>
            <a:p>
              <a:pPr algn="ctr">
                <a:lnSpc>
                  <a:spcPts val="799"/>
                </a:lnSpc>
              </a:pPr>
            </a:p>
          </p:txBody>
        </p:sp>
      </p:grpSp>
      <p:grpSp>
        <p:nvGrpSpPr>
          <p:cNvPr name="Group 34" id="34"/>
          <p:cNvGrpSpPr/>
          <p:nvPr/>
        </p:nvGrpSpPr>
        <p:grpSpPr>
          <a:xfrm rot="0">
            <a:off x="13949216" y="4103859"/>
            <a:ext cx="1328788" cy="1305738"/>
            <a:chOff x="0" y="0"/>
            <a:chExt cx="513522" cy="504614"/>
          </a:xfrm>
        </p:grpSpPr>
        <p:sp>
          <p:nvSpPr>
            <p:cNvPr name="Freeform 35" id="35"/>
            <p:cNvSpPr/>
            <p:nvPr/>
          </p:nvSpPr>
          <p:spPr>
            <a:xfrm flipH="false" flipV="false" rot="0">
              <a:off x="0" y="0"/>
              <a:ext cx="513522" cy="504614"/>
            </a:xfrm>
            <a:custGeom>
              <a:avLst/>
              <a:gdLst/>
              <a:ahLst/>
              <a:cxnLst/>
              <a:rect r="r" b="b" t="t" l="l"/>
              <a:pathLst>
                <a:path h="504614" w="513522">
                  <a:moveTo>
                    <a:pt x="134005" y="0"/>
                  </a:moveTo>
                  <a:lnTo>
                    <a:pt x="379517" y="0"/>
                  </a:lnTo>
                  <a:cubicBezTo>
                    <a:pt x="453525" y="0"/>
                    <a:pt x="513522" y="59996"/>
                    <a:pt x="513522" y="134005"/>
                  </a:cubicBezTo>
                  <a:lnTo>
                    <a:pt x="513522" y="370609"/>
                  </a:lnTo>
                  <a:cubicBezTo>
                    <a:pt x="513522" y="406149"/>
                    <a:pt x="499403" y="440234"/>
                    <a:pt x="474272" y="465364"/>
                  </a:cubicBezTo>
                  <a:cubicBezTo>
                    <a:pt x="449142" y="490495"/>
                    <a:pt x="415057" y="504614"/>
                    <a:pt x="379517" y="504614"/>
                  </a:cubicBezTo>
                  <a:lnTo>
                    <a:pt x="134005" y="504614"/>
                  </a:lnTo>
                  <a:cubicBezTo>
                    <a:pt x="59996" y="504614"/>
                    <a:pt x="0" y="444618"/>
                    <a:pt x="0" y="370609"/>
                  </a:cubicBezTo>
                  <a:lnTo>
                    <a:pt x="0" y="134005"/>
                  </a:lnTo>
                  <a:cubicBezTo>
                    <a:pt x="0" y="59996"/>
                    <a:pt x="59996" y="0"/>
                    <a:pt x="134005" y="0"/>
                  </a:cubicBezTo>
                  <a:close/>
                </a:path>
              </a:pathLst>
            </a:custGeom>
            <a:solidFill>
              <a:srgbClr val="FDB515"/>
            </a:solidFill>
            <a:ln cap="rnd">
              <a:noFill/>
              <a:prstDash val="solid"/>
              <a:round/>
            </a:ln>
          </p:spPr>
        </p:sp>
        <p:sp>
          <p:nvSpPr>
            <p:cNvPr name="TextBox 36" id="36"/>
            <p:cNvSpPr txBox="true"/>
            <p:nvPr/>
          </p:nvSpPr>
          <p:spPr>
            <a:xfrm>
              <a:off x="0" y="95250"/>
              <a:ext cx="513522" cy="409364"/>
            </a:xfrm>
            <a:prstGeom prst="rect">
              <a:avLst/>
            </a:prstGeom>
          </p:spPr>
          <p:txBody>
            <a:bodyPr anchor="ctr" rtlCol="false" tIns="26959" lIns="26959" bIns="26959" rIns="26959"/>
            <a:lstStyle/>
            <a:p>
              <a:pPr algn="ctr" marL="0" indent="0" lvl="0">
                <a:lnSpc>
                  <a:spcPts val="799"/>
                </a:lnSpc>
                <a:spcBef>
                  <a:spcPct val="0"/>
                </a:spcBef>
              </a:pPr>
            </a:p>
          </p:txBody>
        </p:sp>
      </p:grpSp>
      <p:sp>
        <p:nvSpPr>
          <p:cNvPr name="TextBox 37" id="37"/>
          <p:cNvSpPr txBox="true"/>
          <p:nvPr/>
        </p:nvSpPr>
        <p:spPr>
          <a:xfrm rot="0">
            <a:off x="12827915" y="5837063"/>
            <a:ext cx="3703726" cy="1001395"/>
          </a:xfrm>
          <a:prstGeom prst="rect">
            <a:avLst/>
          </a:prstGeom>
        </p:spPr>
        <p:txBody>
          <a:bodyPr anchor="t" rtlCol="false" tIns="0" lIns="0" bIns="0" rIns="0">
            <a:spAutoFit/>
          </a:bodyPr>
          <a:lstStyle/>
          <a:p>
            <a:pPr algn="ctr">
              <a:lnSpc>
                <a:spcPts val="3770"/>
              </a:lnSpc>
            </a:pPr>
            <a:r>
              <a:rPr lang="en-US" b="true" sz="2900" spc="-43">
                <a:solidFill>
                  <a:srgbClr val="FFFFFF"/>
                </a:solidFill>
                <a:latin typeface="Palatino Bold"/>
                <a:ea typeface="Palatino Bold"/>
                <a:cs typeface="Palatino Bold"/>
                <a:sym typeface="Palatino Bold"/>
              </a:rPr>
              <a:t>St</a:t>
            </a:r>
            <a:r>
              <a:rPr lang="en-US" b="true" sz="2900" spc="-43">
                <a:solidFill>
                  <a:srgbClr val="FFFFFF"/>
                </a:solidFill>
                <a:latin typeface="Palatino Bold"/>
                <a:ea typeface="Palatino Bold"/>
                <a:cs typeface="Palatino Bold"/>
                <a:sym typeface="Palatino Bold"/>
              </a:rPr>
              <a:t>ay in the Loop &amp; Get Involved</a:t>
            </a:r>
          </a:p>
        </p:txBody>
      </p:sp>
      <p:sp>
        <p:nvSpPr>
          <p:cNvPr name="TextBox 38" id="38"/>
          <p:cNvSpPr txBox="true"/>
          <p:nvPr/>
        </p:nvSpPr>
        <p:spPr>
          <a:xfrm rot="0">
            <a:off x="14056591" y="4303719"/>
            <a:ext cx="1114038" cy="1153669"/>
          </a:xfrm>
          <a:prstGeom prst="rect">
            <a:avLst/>
          </a:prstGeom>
        </p:spPr>
        <p:txBody>
          <a:bodyPr anchor="t" rtlCol="false" tIns="0" lIns="0" bIns="0" rIns="0">
            <a:spAutoFit/>
          </a:bodyPr>
          <a:lstStyle/>
          <a:p>
            <a:pPr algn="ctr">
              <a:lnSpc>
                <a:spcPts val="8325"/>
              </a:lnSpc>
            </a:pPr>
            <a:r>
              <a:rPr lang="en-US" b="true" sz="9250" spc="-740">
                <a:solidFill>
                  <a:srgbClr val="FFFFFF"/>
                </a:solidFill>
                <a:latin typeface="Disket Mono Bold"/>
                <a:ea typeface="Disket Mono Bold"/>
                <a:cs typeface="Disket Mono Bold"/>
                <a:sym typeface="Disket Mono Bold"/>
              </a:rPr>
              <a:t>3</a:t>
            </a:r>
          </a:p>
        </p:txBody>
      </p:sp>
      <p:sp>
        <p:nvSpPr>
          <p:cNvPr name="TextBox 39" id="39"/>
          <p:cNvSpPr txBox="true"/>
          <p:nvPr/>
        </p:nvSpPr>
        <p:spPr>
          <a:xfrm rot="0">
            <a:off x="6901856" y="5837063"/>
            <a:ext cx="4484288" cy="1001395"/>
          </a:xfrm>
          <a:prstGeom prst="rect">
            <a:avLst/>
          </a:prstGeom>
        </p:spPr>
        <p:txBody>
          <a:bodyPr anchor="t" rtlCol="false" tIns="0" lIns="0" bIns="0" rIns="0">
            <a:spAutoFit/>
          </a:bodyPr>
          <a:lstStyle/>
          <a:p>
            <a:pPr algn="ctr">
              <a:lnSpc>
                <a:spcPts val="3769"/>
              </a:lnSpc>
            </a:pPr>
            <a:r>
              <a:rPr lang="en-US" b="true" sz="2899" spc="-43">
                <a:solidFill>
                  <a:srgbClr val="FFFFFF"/>
                </a:solidFill>
                <a:latin typeface="Palatino Bold"/>
                <a:ea typeface="Palatino Bold"/>
                <a:cs typeface="Palatino Bold"/>
                <a:sym typeface="Palatino Bold"/>
              </a:rPr>
              <a:t>Maximiz</a:t>
            </a:r>
            <a:r>
              <a:rPr lang="en-US" b="true" sz="2899" spc="-43">
                <a:solidFill>
                  <a:srgbClr val="FFFFFF"/>
                </a:solidFill>
                <a:latin typeface="Palatino Bold"/>
                <a:ea typeface="Palatino Bold"/>
                <a:cs typeface="Palatino Bold"/>
                <a:sym typeface="Palatino Bold"/>
              </a:rPr>
              <a:t>e Your Time on Campus</a:t>
            </a:r>
          </a:p>
        </p:txBody>
      </p:sp>
      <p:sp>
        <p:nvSpPr>
          <p:cNvPr name="TextBox 40" id="40"/>
          <p:cNvSpPr txBox="true"/>
          <p:nvPr/>
        </p:nvSpPr>
        <p:spPr>
          <a:xfrm rot="0">
            <a:off x="7311187" y="7015575"/>
            <a:ext cx="3665626" cy="1318260"/>
          </a:xfrm>
          <a:prstGeom prst="rect">
            <a:avLst/>
          </a:prstGeom>
        </p:spPr>
        <p:txBody>
          <a:bodyPr anchor="t" rtlCol="false" tIns="0" lIns="0" bIns="0" rIns="0">
            <a:spAutoFit/>
          </a:bodyPr>
          <a:lstStyle/>
          <a:p>
            <a:pPr algn="ctr">
              <a:lnSpc>
                <a:spcPts val="3510"/>
              </a:lnSpc>
            </a:pPr>
            <a:r>
              <a:rPr lang="en-US" sz="2700" spc="-40">
                <a:solidFill>
                  <a:srgbClr val="FFFFFF"/>
                </a:solidFill>
                <a:latin typeface="TT Interphases"/>
                <a:ea typeface="TT Interphases"/>
                <a:cs typeface="TT Interphases"/>
                <a:sym typeface="TT Interphases"/>
              </a:rPr>
              <a:t>Use breaks wisely, explore spaces, and </a:t>
            </a:r>
          </a:p>
          <a:p>
            <a:pPr algn="ctr">
              <a:lnSpc>
                <a:spcPts val="3510"/>
              </a:lnSpc>
            </a:pPr>
            <a:r>
              <a:rPr lang="en-US" sz="2700" spc="-40">
                <a:solidFill>
                  <a:srgbClr val="FFFFFF"/>
                </a:solidFill>
                <a:latin typeface="TT Interphases"/>
                <a:ea typeface="TT Interphases"/>
                <a:cs typeface="TT Interphases"/>
                <a:sym typeface="TT Interphases"/>
              </a:rPr>
              <a:t>stay present</a:t>
            </a:r>
          </a:p>
        </p:txBody>
      </p:sp>
      <p:sp>
        <p:nvSpPr>
          <p:cNvPr name="TextBox 41" id="41"/>
          <p:cNvSpPr txBox="true"/>
          <p:nvPr/>
        </p:nvSpPr>
        <p:spPr>
          <a:xfrm rot="0">
            <a:off x="12780797" y="7015575"/>
            <a:ext cx="3665626" cy="1318260"/>
          </a:xfrm>
          <a:prstGeom prst="rect">
            <a:avLst/>
          </a:prstGeom>
        </p:spPr>
        <p:txBody>
          <a:bodyPr anchor="t" rtlCol="false" tIns="0" lIns="0" bIns="0" rIns="0">
            <a:spAutoFit/>
          </a:bodyPr>
          <a:lstStyle/>
          <a:p>
            <a:pPr algn="ctr">
              <a:lnSpc>
                <a:spcPts val="3510"/>
              </a:lnSpc>
            </a:pPr>
            <a:r>
              <a:rPr lang="en-US" sz="2700" spc="-40">
                <a:solidFill>
                  <a:srgbClr val="FFFFFF"/>
                </a:solidFill>
                <a:latin typeface="TT Interphases"/>
                <a:ea typeface="TT Interphases"/>
                <a:cs typeface="TT Interphases"/>
                <a:sym typeface="TT Interphases"/>
              </a:rPr>
              <a:t>Check your UMBC email, follow key social media accounts, show up!</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3"/>
            <a:stretch>
              <a:fillRect l="-13689" t="0" r="-2" b="0"/>
            </a:stretch>
          </a:blipFill>
        </p:spPr>
      </p:sp>
      <p:sp>
        <p:nvSpPr>
          <p:cNvPr name="Freeform 3" id="3"/>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4"/>
            <a:stretch>
              <a:fillRect l="0" t="-3" r="0" b="-3"/>
            </a:stretch>
          </a:blipFill>
        </p:spPr>
      </p:sp>
      <p:sp>
        <p:nvSpPr>
          <p:cNvPr name="Freeform 4" id="4"/>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742850" y="67900"/>
            <a:ext cx="6849000" cy="862200"/>
            <a:chOff x="0" y="0"/>
            <a:chExt cx="9132000" cy="1149600"/>
          </a:xfrm>
        </p:grpSpPr>
        <p:sp>
          <p:nvSpPr>
            <p:cNvPr name="Freeform 6" id="6"/>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7" id="7"/>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8" id="8"/>
          <p:cNvGrpSpPr/>
          <p:nvPr/>
        </p:nvGrpSpPr>
        <p:grpSpPr>
          <a:xfrm rot="0">
            <a:off x="10742850" y="587800"/>
            <a:ext cx="6262800" cy="643800"/>
            <a:chOff x="0" y="0"/>
            <a:chExt cx="8350400" cy="858400"/>
          </a:xfrm>
        </p:grpSpPr>
        <p:sp>
          <p:nvSpPr>
            <p:cNvPr name="Freeform 9" id="9"/>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0" id="10"/>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grpSp>
        <p:nvGrpSpPr>
          <p:cNvPr name="Group 11" id="11"/>
          <p:cNvGrpSpPr/>
          <p:nvPr/>
        </p:nvGrpSpPr>
        <p:grpSpPr>
          <a:xfrm rot="0">
            <a:off x="8663420" y="3495619"/>
            <a:ext cx="8342230" cy="4011527"/>
            <a:chOff x="0" y="0"/>
            <a:chExt cx="13717600" cy="6596381"/>
          </a:xfrm>
        </p:grpSpPr>
        <p:sp>
          <p:nvSpPr>
            <p:cNvPr name="Freeform 12" id="12"/>
            <p:cNvSpPr/>
            <p:nvPr/>
          </p:nvSpPr>
          <p:spPr>
            <a:xfrm flipH="false" flipV="false" rot="0">
              <a:off x="0" y="0"/>
              <a:ext cx="13717524" cy="6596332"/>
            </a:xfrm>
            <a:custGeom>
              <a:avLst/>
              <a:gdLst/>
              <a:ahLst/>
              <a:cxnLst/>
              <a:rect r="r" b="b" t="t" l="l"/>
              <a:pathLst>
                <a:path h="6596332" w="13717524">
                  <a:moveTo>
                    <a:pt x="0" y="3298166"/>
                  </a:moveTo>
                  <a:lnTo>
                    <a:pt x="3551174" y="0"/>
                  </a:lnTo>
                  <a:lnTo>
                    <a:pt x="3551174" y="1649083"/>
                  </a:lnTo>
                  <a:lnTo>
                    <a:pt x="13717524" y="1649083"/>
                  </a:lnTo>
                  <a:lnTo>
                    <a:pt x="13717524" y="4947250"/>
                  </a:lnTo>
                  <a:lnTo>
                    <a:pt x="3551174" y="4947250"/>
                  </a:lnTo>
                  <a:lnTo>
                    <a:pt x="3551174" y="6596332"/>
                  </a:lnTo>
                  <a:close/>
                </a:path>
              </a:pathLst>
            </a:custGeom>
            <a:solidFill>
              <a:srgbClr val="007176"/>
            </a:solidFill>
          </p:spPr>
        </p:sp>
      </p:grpSp>
      <p:grpSp>
        <p:nvGrpSpPr>
          <p:cNvPr name="Group 13" id="13"/>
          <p:cNvGrpSpPr/>
          <p:nvPr/>
        </p:nvGrpSpPr>
        <p:grpSpPr>
          <a:xfrm rot="0">
            <a:off x="9249620" y="5144731"/>
            <a:ext cx="8342230" cy="1347734"/>
            <a:chOff x="0" y="0"/>
            <a:chExt cx="10408800" cy="1681600"/>
          </a:xfrm>
        </p:grpSpPr>
        <p:sp>
          <p:nvSpPr>
            <p:cNvPr name="Freeform 14" id="14"/>
            <p:cNvSpPr/>
            <p:nvPr/>
          </p:nvSpPr>
          <p:spPr>
            <a:xfrm flipH="false" flipV="false" rot="0">
              <a:off x="0" y="0"/>
              <a:ext cx="10408800" cy="1681600"/>
            </a:xfrm>
            <a:custGeom>
              <a:avLst/>
              <a:gdLst/>
              <a:ahLst/>
              <a:cxnLst/>
              <a:rect r="r" b="b" t="t" l="l"/>
              <a:pathLst>
                <a:path h="1681600" w="10408800">
                  <a:moveTo>
                    <a:pt x="0" y="0"/>
                  </a:moveTo>
                  <a:lnTo>
                    <a:pt x="10408800" y="0"/>
                  </a:lnTo>
                  <a:lnTo>
                    <a:pt x="10408800" y="1681600"/>
                  </a:lnTo>
                  <a:lnTo>
                    <a:pt x="0" y="1681600"/>
                  </a:lnTo>
                  <a:close/>
                </a:path>
              </a:pathLst>
            </a:custGeom>
            <a:solidFill>
              <a:srgbClr val="000000">
                <a:alpha val="0"/>
              </a:srgbClr>
            </a:solidFill>
          </p:spPr>
        </p:sp>
        <p:sp>
          <p:nvSpPr>
            <p:cNvPr name="TextBox 15" id="15"/>
            <p:cNvSpPr txBox="true"/>
            <p:nvPr/>
          </p:nvSpPr>
          <p:spPr>
            <a:xfrm>
              <a:off x="0" y="-85725"/>
              <a:ext cx="10408800" cy="1767325"/>
            </a:xfrm>
            <a:prstGeom prst="rect">
              <a:avLst/>
            </a:prstGeom>
          </p:spPr>
          <p:txBody>
            <a:bodyPr anchor="t" rtlCol="false" tIns="0" lIns="0" bIns="0" rIns="0"/>
            <a:lstStyle/>
            <a:p>
              <a:pPr algn="ctr">
                <a:lnSpc>
                  <a:spcPts val="5160"/>
                </a:lnSpc>
              </a:pPr>
              <a:r>
                <a:rPr lang="en-US" b="true" sz="4300" u="sng">
                  <a:solidFill>
                    <a:srgbClr val="FFFFFF"/>
                  </a:solidFill>
                  <a:latin typeface="Palatino Bold"/>
                  <a:ea typeface="Palatino Bold"/>
                  <a:cs typeface="Palatino Bold"/>
                  <a:sym typeface="Palatino Bold"/>
                  <a:hlinkClick r:id="rId7" tooltip="https://campuslife.umbc.edu/belonging/commuters/"/>
                </a:rPr>
                <a:t>Commuter Thrive Guide</a:t>
              </a:r>
            </a:p>
          </p:txBody>
        </p:sp>
      </p:grpSp>
      <p:sp>
        <p:nvSpPr>
          <p:cNvPr name="Freeform 16" id="16"/>
          <p:cNvSpPr/>
          <p:nvPr/>
        </p:nvSpPr>
        <p:spPr>
          <a:xfrm flipH="false" flipV="false" rot="0">
            <a:off x="1736607" y="1448366"/>
            <a:ext cx="6795711" cy="8740464"/>
          </a:xfrm>
          <a:custGeom>
            <a:avLst/>
            <a:gdLst/>
            <a:ahLst/>
            <a:cxnLst/>
            <a:rect r="r" b="b" t="t" l="l"/>
            <a:pathLst>
              <a:path h="8740464" w="6795711">
                <a:moveTo>
                  <a:pt x="0" y="0"/>
                </a:moveTo>
                <a:lnTo>
                  <a:pt x="6795711" y="0"/>
                </a:lnTo>
                <a:lnTo>
                  <a:pt x="6795711" y="8740464"/>
                </a:lnTo>
                <a:lnTo>
                  <a:pt x="0" y="8740464"/>
                </a:lnTo>
                <a:lnTo>
                  <a:pt x="0" y="0"/>
                </a:lnTo>
                <a:close/>
              </a:path>
            </a:pathLst>
          </a:custGeom>
          <a:blipFill>
            <a:blip r:embed="rId8"/>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3"/>
            <a:stretch>
              <a:fillRect l="-13689" t="0" r="-2" b="0"/>
            </a:stretch>
          </a:blipFill>
        </p:spPr>
      </p:sp>
      <p:sp>
        <p:nvSpPr>
          <p:cNvPr name="Freeform 3" id="3"/>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4"/>
            <a:stretch>
              <a:fillRect l="0" t="-3" r="0" b="-3"/>
            </a:stretch>
          </a:blipFill>
        </p:spPr>
      </p:sp>
      <p:sp>
        <p:nvSpPr>
          <p:cNvPr name="Freeform 4" id="4"/>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727800" y="67926"/>
            <a:ext cx="6849000" cy="862200"/>
            <a:chOff x="0" y="0"/>
            <a:chExt cx="9132000" cy="1149600"/>
          </a:xfrm>
        </p:grpSpPr>
        <p:sp>
          <p:nvSpPr>
            <p:cNvPr name="Freeform 6" id="6"/>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7" id="7"/>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8" id="8"/>
          <p:cNvGrpSpPr/>
          <p:nvPr/>
        </p:nvGrpSpPr>
        <p:grpSpPr>
          <a:xfrm rot="0">
            <a:off x="10727800" y="587826"/>
            <a:ext cx="6262800" cy="643800"/>
            <a:chOff x="0" y="0"/>
            <a:chExt cx="8350400" cy="858400"/>
          </a:xfrm>
        </p:grpSpPr>
        <p:sp>
          <p:nvSpPr>
            <p:cNvPr name="Freeform 9" id="9"/>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0" id="10"/>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sp>
        <p:nvSpPr>
          <p:cNvPr name="Freeform 11" id="11"/>
          <p:cNvSpPr/>
          <p:nvPr/>
        </p:nvSpPr>
        <p:spPr>
          <a:xfrm flipH="false" flipV="false" rot="0">
            <a:off x="1610714" y="2448429"/>
            <a:ext cx="4770586" cy="6048286"/>
          </a:xfrm>
          <a:custGeom>
            <a:avLst/>
            <a:gdLst/>
            <a:ahLst/>
            <a:cxnLst/>
            <a:rect r="r" b="b" t="t" l="l"/>
            <a:pathLst>
              <a:path h="6048286" w="4770586">
                <a:moveTo>
                  <a:pt x="0" y="0"/>
                </a:moveTo>
                <a:lnTo>
                  <a:pt x="4770586" y="0"/>
                </a:lnTo>
                <a:lnTo>
                  <a:pt x="4770586" y="6048287"/>
                </a:lnTo>
                <a:lnTo>
                  <a:pt x="0" y="60482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946803" y="4102039"/>
            <a:ext cx="4098409" cy="4063196"/>
          </a:xfrm>
          <a:custGeom>
            <a:avLst/>
            <a:gdLst/>
            <a:ahLst/>
            <a:cxnLst/>
            <a:rect r="r" b="b" t="t" l="l"/>
            <a:pathLst>
              <a:path h="4063196" w="4098409">
                <a:moveTo>
                  <a:pt x="0" y="0"/>
                </a:moveTo>
                <a:lnTo>
                  <a:pt x="4098408" y="0"/>
                </a:lnTo>
                <a:lnTo>
                  <a:pt x="4098408" y="4063195"/>
                </a:lnTo>
                <a:lnTo>
                  <a:pt x="0" y="4063195"/>
                </a:lnTo>
                <a:lnTo>
                  <a:pt x="0" y="0"/>
                </a:lnTo>
                <a:close/>
              </a:path>
            </a:pathLst>
          </a:custGeom>
          <a:blipFill>
            <a:blip r:embed="rId9"/>
            <a:stretch>
              <a:fillRect l="0" t="0" r="0" b="0"/>
            </a:stretch>
          </a:blipFill>
        </p:spPr>
      </p:sp>
      <p:sp>
        <p:nvSpPr>
          <p:cNvPr name="TextBox 13" id="13"/>
          <p:cNvSpPr txBox="true"/>
          <p:nvPr/>
        </p:nvSpPr>
        <p:spPr>
          <a:xfrm rot="0">
            <a:off x="2191503" y="2502899"/>
            <a:ext cx="3764487" cy="1047287"/>
          </a:xfrm>
          <a:prstGeom prst="rect">
            <a:avLst/>
          </a:prstGeom>
        </p:spPr>
        <p:txBody>
          <a:bodyPr anchor="t" rtlCol="false" tIns="0" lIns="0" bIns="0" rIns="0">
            <a:spAutoFit/>
          </a:bodyPr>
          <a:lstStyle/>
          <a:p>
            <a:pPr algn="ctr">
              <a:lnSpc>
                <a:spcPts val="8576"/>
              </a:lnSpc>
            </a:pPr>
            <a:r>
              <a:rPr lang="en-US" sz="6126">
                <a:solidFill>
                  <a:srgbClr val="007176"/>
                </a:solidFill>
                <a:latin typeface="Staatliches"/>
                <a:ea typeface="Staatliches"/>
                <a:cs typeface="Staatliches"/>
                <a:sym typeface="Staatliches"/>
              </a:rPr>
              <a:t>INSTAGRAM</a:t>
            </a:r>
          </a:p>
        </p:txBody>
      </p:sp>
      <p:grpSp>
        <p:nvGrpSpPr>
          <p:cNvPr name="Group 14" id="14"/>
          <p:cNvGrpSpPr/>
          <p:nvPr/>
        </p:nvGrpSpPr>
        <p:grpSpPr>
          <a:xfrm rot="0">
            <a:off x="1504725" y="8948888"/>
            <a:ext cx="5138042" cy="724590"/>
            <a:chOff x="0" y="0"/>
            <a:chExt cx="6850722" cy="966120"/>
          </a:xfrm>
        </p:grpSpPr>
        <p:sp>
          <p:nvSpPr>
            <p:cNvPr name="Freeform 15" id="15"/>
            <p:cNvSpPr/>
            <p:nvPr/>
          </p:nvSpPr>
          <p:spPr>
            <a:xfrm flipH="false" flipV="false" rot="0">
              <a:off x="0" y="0"/>
              <a:ext cx="966120" cy="966120"/>
            </a:xfrm>
            <a:custGeom>
              <a:avLst/>
              <a:gdLst/>
              <a:ahLst/>
              <a:cxnLst/>
              <a:rect r="r" b="b" t="t" l="l"/>
              <a:pathLst>
                <a:path h="966120" w="966120">
                  <a:moveTo>
                    <a:pt x="0" y="0"/>
                  </a:moveTo>
                  <a:lnTo>
                    <a:pt x="966120" y="0"/>
                  </a:lnTo>
                  <a:lnTo>
                    <a:pt x="966120" y="966120"/>
                  </a:lnTo>
                  <a:lnTo>
                    <a:pt x="0" y="9661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1426970" y="-71880"/>
              <a:ext cx="5423752" cy="866940"/>
            </a:xfrm>
            <a:prstGeom prst="rect">
              <a:avLst/>
            </a:prstGeom>
          </p:spPr>
          <p:txBody>
            <a:bodyPr anchor="t" rtlCol="false" tIns="0" lIns="0" bIns="0" rIns="0">
              <a:spAutoFit/>
            </a:bodyPr>
            <a:lstStyle/>
            <a:p>
              <a:pPr algn="just">
                <a:lnSpc>
                  <a:spcPts val="5437"/>
                </a:lnSpc>
              </a:pPr>
              <a:r>
                <a:rPr lang="en-US" sz="3883" b="true">
                  <a:solidFill>
                    <a:srgbClr val="222222"/>
                  </a:solidFill>
                  <a:latin typeface="Caladea Bold"/>
                  <a:ea typeface="Caladea Bold"/>
                  <a:cs typeface="Caladea Bold"/>
                  <a:sym typeface="Caladea Bold"/>
                </a:rPr>
                <a:t>umbc_offcampus</a:t>
              </a:r>
            </a:p>
          </p:txBody>
        </p:sp>
      </p:grpSp>
      <p:sp>
        <p:nvSpPr>
          <p:cNvPr name="TextBox 17" id="17"/>
          <p:cNvSpPr txBox="true"/>
          <p:nvPr/>
        </p:nvSpPr>
        <p:spPr>
          <a:xfrm rot="0">
            <a:off x="1028700" y="1493604"/>
            <a:ext cx="6090092" cy="613925"/>
          </a:xfrm>
          <a:prstGeom prst="rect">
            <a:avLst/>
          </a:prstGeom>
        </p:spPr>
        <p:txBody>
          <a:bodyPr anchor="t" rtlCol="false" tIns="0" lIns="0" bIns="0" rIns="0">
            <a:spAutoFit/>
          </a:bodyPr>
          <a:lstStyle/>
          <a:p>
            <a:pPr algn="ctr">
              <a:lnSpc>
                <a:spcPts val="4262"/>
              </a:lnSpc>
              <a:spcBef>
                <a:spcPct val="0"/>
              </a:spcBef>
            </a:pPr>
            <a:r>
              <a:rPr lang="en-US" b="true" sz="3552">
                <a:solidFill>
                  <a:srgbClr val="000000"/>
                </a:solidFill>
                <a:latin typeface="Palatino Bold"/>
                <a:ea typeface="Palatino Bold"/>
                <a:cs typeface="Palatino Bold"/>
                <a:sym typeface="Palatino Bold"/>
              </a:rPr>
              <a:t>Follow Us to Stay in the Loop</a:t>
            </a:r>
          </a:p>
        </p:txBody>
      </p:sp>
      <p:grpSp>
        <p:nvGrpSpPr>
          <p:cNvPr name="Group 18" id="18"/>
          <p:cNvGrpSpPr/>
          <p:nvPr/>
        </p:nvGrpSpPr>
        <p:grpSpPr>
          <a:xfrm rot="0">
            <a:off x="5746900" y="1463766"/>
            <a:ext cx="14046000" cy="1211407"/>
            <a:chOff x="0" y="0"/>
            <a:chExt cx="18728000" cy="1615209"/>
          </a:xfrm>
        </p:grpSpPr>
        <p:sp>
          <p:nvSpPr>
            <p:cNvPr name="Freeform 19" id="19"/>
            <p:cNvSpPr/>
            <p:nvPr/>
          </p:nvSpPr>
          <p:spPr>
            <a:xfrm flipH="false" flipV="false" rot="0">
              <a:off x="0" y="0"/>
              <a:ext cx="18727999" cy="1615209"/>
            </a:xfrm>
            <a:custGeom>
              <a:avLst/>
              <a:gdLst/>
              <a:ahLst/>
              <a:cxnLst/>
              <a:rect r="r" b="b" t="t" l="l"/>
              <a:pathLst>
                <a:path h="1615209" w="18727999">
                  <a:moveTo>
                    <a:pt x="0" y="0"/>
                  </a:moveTo>
                  <a:lnTo>
                    <a:pt x="18727999" y="0"/>
                  </a:lnTo>
                  <a:lnTo>
                    <a:pt x="18727999" y="1615209"/>
                  </a:lnTo>
                  <a:lnTo>
                    <a:pt x="0" y="1615209"/>
                  </a:lnTo>
                  <a:close/>
                </a:path>
              </a:pathLst>
            </a:custGeom>
            <a:solidFill>
              <a:srgbClr val="000000">
                <a:alpha val="0"/>
              </a:srgbClr>
            </a:solidFill>
          </p:spPr>
        </p:sp>
        <p:sp>
          <p:nvSpPr>
            <p:cNvPr name="TextBox 20" id="20"/>
            <p:cNvSpPr txBox="true"/>
            <p:nvPr/>
          </p:nvSpPr>
          <p:spPr>
            <a:xfrm>
              <a:off x="0" y="-114300"/>
              <a:ext cx="18728000" cy="1729509"/>
            </a:xfrm>
            <a:prstGeom prst="rect">
              <a:avLst/>
            </a:prstGeom>
          </p:spPr>
          <p:txBody>
            <a:bodyPr anchor="t" rtlCol="false" tIns="0" lIns="0" bIns="0" rIns="0"/>
            <a:lstStyle/>
            <a:p>
              <a:pPr algn="ctr">
                <a:lnSpc>
                  <a:spcPts val="6720"/>
                </a:lnSpc>
              </a:pPr>
              <a:r>
                <a:rPr lang="en-US" b="true" sz="5600">
                  <a:solidFill>
                    <a:srgbClr val="000000"/>
                  </a:solidFill>
                  <a:latin typeface="Palatino Bold"/>
                  <a:ea typeface="Palatino Bold"/>
                  <a:cs typeface="Palatino Bold"/>
                  <a:sym typeface="Palatino Bold"/>
                </a:rPr>
                <a:t>Announcements</a:t>
              </a:r>
            </a:p>
          </p:txBody>
        </p:sp>
      </p:grpSp>
      <p:grpSp>
        <p:nvGrpSpPr>
          <p:cNvPr name="Group 21" id="21"/>
          <p:cNvGrpSpPr/>
          <p:nvPr/>
        </p:nvGrpSpPr>
        <p:grpSpPr>
          <a:xfrm rot="0">
            <a:off x="8910858" y="2558782"/>
            <a:ext cx="9074841" cy="6678168"/>
            <a:chOff x="0" y="0"/>
            <a:chExt cx="10126792" cy="7452298"/>
          </a:xfrm>
        </p:grpSpPr>
        <p:sp>
          <p:nvSpPr>
            <p:cNvPr name="Freeform 22" id="22"/>
            <p:cNvSpPr/>
            <p:nvPr/>
          </p:nvSpPr>
          <p:spPr>
            <a:xfrm flipH="false" flipV="false" rot="0">
              <a:off x="0" y="0"/>
              <a:ext cx="10126793" cy="7452298"/>
            </a:xfrm>
            <a:custGeom>
              <a:avLst/>
              <a:gdLst/>
              <a:ahLst/>
              <a:cxnLst/>
              <a:rect r="r" b="b" t="t" l="l"/>
              <a:pathLst>
                <a:path h="7452298" w="10126793">
                  <a:moveTo>
                    <a:pt x="0" y="0"/>
                  </a:moveTo>
                  <a:lnTo>
                    <a:pt x="10126793" y="0"/>
                  </a:lnTo>
                  <a:lnTo>
                    <a:pt x="10126793" y="7452298"/>
                  </a:lnTo>
                  <a:lnTo>
                    <a:pt x="0" y="7452298"/>
                  </a:lnTo>
                  <a:close/>
                </a:path>
              </a:pathLst>
            </a:custGeom>
            <a:solidFill>
              <a:srgbClr val="000000">
                <a:alpha val="0"/>
              </a:srgbClr>
            </a:solidFill>
          </p:spPr>
        </p:sp>
        <p:sp>
          <p:nvSpPr>
            <p:cNvPr name="TextBox 23" id="23"/>
            <p:cNvSpPr txBox="true"/>
            <p:nvPr/>
          </p:nvSpPr>
          <p:spPr>
            <a:xfrm>
              <a:off x="0" y="-66675"/>
              <a:ext cx="10126792" cy="7518973"/>
            </a:xfrm>
            <a:prstGeom prst="rect">
              <a:avLst/>
            </a:prstGeom>
          </p:spPr>
          <p:txBody>
            <a:bodyPr anchor="t" rtlCol="false" tIns="0" lIns="0" bIns="0" rIns="0"/>
            <a:lstStyle/>
            <a:p>
              <a:pPr algn="ctr" marL="690881" indent="-345440" lvl="1">
                <a:lnSpc>
                  <a:spcPts val="4416"/>
                </a:lnSpc>
                <a:buFont typeface="Arial"/>
                <a:buChar char="•"/>
              </a:pPr>
              <a:r>
                <a:rPr lang="en-US" sz="3200">
                  <a:solidFill>
                    <a:srgbClr val="000000"/>
                  </a:solidFill>
                  <a:latin typeface="Caladea"/>
                  <a:ea typeface="Caladea"/>
                  <a:cs typeface="Caladea"/>
                  <a:sym typeface="Caladea"/>
                </a:rPr>
                <a:t>Save the Date! Sign up for the Commuter Kick-off on </a:t>
              </a:r>
              <a:r>
                <a:rPr lang="en-US" b="true" sz="3200">
                  <a:solidFill>
                    <a:srgbClr val="000000"/>
                  </a:solidFill>
                  <a:latin typeface="Caladea Bold"/>
                  <a:ea typeface="Caladea Bold"/>
                  <a:cs typeface="Caladea Bold"/>
                  <a:sym typeface="Caladea Bold"/>
                </a:rPr>
                <a:t>Saturday, August 23, 2025</a:t>
              </a:r>
            </a:p>
            <a:p>
              <a:pPr algn="ctr">
                <a:lnSpc>
                  <a:spcPts val="4416"/>
                </a:lnSpc>
              </a:pPr>
            </a:p>
            <a:p>
              <a:pPr algn="ctr">
                <a:lnSpc>
                  <a:spcPts val="4416"/>
                </a:lnSpc>
              </a:pPr>
            </a:p>
            <a:p>
              <a:pPr algn="ctr">
                <a:lnSpc>
                  <a:spcPts val="4416"/>
                </a:lnSpc>
              </a:pPr>
            </a:p>
            <a:p>
              <a:pPr algn="ctr">
                <a:lnSpc>
                  <a:spcPts val="4416"/>
                </a:lnSpc>
              </a:pPr>
            </a:p>
            <a:p>
              <a:pPr algn="ctr">
                <a:lnSpc>
                  <a:spcPts val="4416"/>
                </a:lnSpc>
              </a:pPr>
            </a:p>
            <a:p>
              <a:pPr algn="ctr">
                <a:lnSpc>
                  <a:spcPts val="4416"/>
                </a:lnSpc>
              </a:pPr>
            </a:p>
            <a:p>
              <a:pPr algn="ctr">
                <a:lnSpc>
                  <a:spcPts val="4416"/>
                </a:lnSpc>
              </a:pPr>
            </a:p>
            <a:p>
              <a:pPr algn="ctr">
                <a:lnSpc>
                  <a:spcPts val="4416"/>
                </a:lnSpc>
              </a:pPr>
            </a:p>
            <a:p>
              <a:pPr algn="ctr" marL="690881" indent="-345440" lvl="1">
                <a:lnSpc>
                  <a:spcPts val="4416"/>
                </a:lnSpc>
                <a:buFont typeface="Arial"/>
                <a:buChar char="•"/>
              </a:pPr>
              <a:r>
                <a:rPr lang="en-US" sz="3200">
                  <a:solidFill>
                    <a:srgbClr val="000000"/>
                  </a:solidFill>
                  <a:latin typeface="Caladea"/>
                  <a:ea typeface="Caladea"/>
                  <a:cs typeface="Caladea"/>
                  <a:sym typeface="Caladea"/>
                </a:rPr>
                <a:t>Enroll in UNIV 101-43 commuter cohort section on Tuesdays from 2:30-3:45pm.</a:t>
              </a:r>
            </a:p>
          </p:txBody>
        </p:sp>
      </p:grpSp>
      <p:pic>
        <p:nvPicPr>
          <p:cNvPr name="Picture 24" id="24"/>
          <p:cNvPicPr>
            <a:picLocks noChangeAspect="true"/>
          </p:cNvPicPr>
          <p:nvPr/>
        </p:nvPicPr>
        <p:blipFill>
          <a:blip r:embed="rId12"/>
          <a:stretch>
            <a:fillRect/>
          </a:stretch>
        </p:blipFill>
        <p:spPr>
          <a:xfrm rot="0">
            <a:off x="11843789" y="3625113"/>
            <a:ext cx="4030823" cy="4030823"/>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3"/>
            <a:stretch>
              <a:fillRect l="-13689" t="0" r="-2" b="0"/>
            </a:stretch>
          </a:blipFill>
        </p:spPr>
      </p:sp>
      <p:sp>
        <p:nvSpPr>
          <p:cNvPr name="Freeform 3" id="3"/>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4"/>
            <a:stretch>
              <a:fillRect l="0" t="-3" r="0" b="-3"/>
            </a:stretch>
          </a:blipFill>
        </p:spPr>
      </p:sp>
      <p:grpSp>
        <p:nvGrpSpPr>
          <p:cNvPr name="Group 4" id="4"/>
          <p:cNvGrpSpPr/>
          <p:nvPr/>
        </p:nvGrpSpPr>
        <p:grpSpPr>
          <a:xfrm rot="0">
            <a:off x="8674640" y="3927195"/>
            <a:ext cx="8288748" cy="679738"/>
            <a:chOff x="0" y="0"/>
            <a:chExt cx="11051664" cy="906317"/>
          </a:xfrm>
        </p:grpSpPr>
        <p:sp>
          <p:nvSpPr>
            <p:cNvPr name="TextBox 5" id="5"/>
            <p:cNvSpPr txBox="true"/>
            <p:nvPr/>
          </p:nvSpPr>
          <p:spPr>
            <a:xfrm rot="0">
              <a:off x="1662151" y="-176110"/>
              <a:ext cx="9389513" cy="1037196"/>
            </a:xfrm>
            <a:prstGeom prst="rect">
              <a:avLst/>
            </a:prstGeom>
          </p:spPr>
          <p:txBody>
            <a:bodyPr anchor="t" rtlCol="false" tIns="0" lIns="0" bIns="0" rIns="0">
              <a:spAutoFit/>
            </a:bodyPr>
            <a:lstStyle/>
            <a:p>
              <a:pPr algn="l">
                <a:lnSpc>
                  <a:spcPts val="7396"/>
                </a:lnSpc>
              </a:pPr>
              <a:r>
                <a:rPr lang="en-US" sz="3698" i="true">
                  <a:solidFill>
                    <a:srgbClr val="222222"/>
                  </a:solidFill>
                  <a:latin typeface="Inter Italics"/>
                  <a:ea typeface="Inter Italics"/>
                  <a:cs typeface="Inter Italics"/>
                  <a:sym typeface="Inter Italics"/>
                </a:rPr>
                <a:t>Abou</a:t>
              </a:r>
              <a:r>
                <a:rPr lang="en-US" sz="3698" i="true">
                  <a:solidFill>
                    <a:srgbClr val="222222"/>
                  </a:solidFill>
                  <a:latin typeface="Inter Italics"/>
                  <a:ea typeface="Inter Italics"/>
                  <a:cs typeface="Inter Italics"/>
                  <a:sym typeface="Inter Italics"/>
                </a:rPr>
                <a:t>t Commuter Connections</a:t>
              </a:r>
            </a:p>
          </p:txBody>
        </p:sp>
        <p:grpSp>
          <p:nvGrpSpPr>
            <p:cNvPr name="Group 6" id="6"/>
            <p:cNvGrpSpPr/>
            <p:nvPr/>
          </p:nvGrpSpPr>
          <p:grpSpPr>
            <a:xfrm rot="0">
              <a:off x="0" y="0"/>
              <a:ext cx="906317" cy="906317"/>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515"/>
              </a:solidFill>
            </p:spPr>
          </p:sp>
        </p:grpSp>
        <p:sp>
          <p:nvSpPr>
            <p:cNvPr name="TextBox 8" id="8"/>
            <p:cNvSpPr txBox="true"/>
            <p:nvPr/>
          </p:nvSpPr>
          <p:spPr>
            <a:xfrm rot="0">
              <a:off x="133123" y="18823"/>
              <a:ext cx="640071" cy="754371"/>
            </a:xfrm>
            <a:prstGeom prst="rect">
              <a:avLst/>
            </a:prstGeom>
          </p:spPr>
          <p:txBody>
            <a:bodyPr anchor="t" rtlCol="false" tIns="0" lIns="0" bIns="0" rIns="0">
              <a:spAutoFit/>
            </a:bodyPr>
            <a:lstStyle/>
            <a:p>
              <a:pPr algn="ctr">
                <a:lnSpc>
                  <a:spcPts val="4976"/>
                </a:lnSpc>
              </a:pPr>
              <a:r>
                <a:rPr lang="en-US" b="true" sz="3169">
                  <a:solidFill>
                    <a:srgbClr val="000000"/>
                  </a:solidFill>
                  <a:latin typeface="Inter Bold"/>
                  <a:ea typeface="Inter Bold"/>
                  <a:cs typeface="Inter Bold"/>
                  <a:sym typeface="Inter Bold"/>
                </a:rPr>
                <a:t>1</a:t>
              </a:r>
            </a:p>
          </p:txBody>
        </p:sp>
      </p:grpSp>
      <p:grpSp>
        <p:nvGrpSpPr>
          <p:cNvPr name="Group 9" id="9"/>
          <p:cNvGrpSpPr/>
          <p:nvPr/>
        </p:nvGrpSpPr>
        <p:grpSpPr>
          <a:xfrm rot="0">
            <a:off x="8674640" y="5054082"/>
            <a:ext cx="7694221" cy="679738"/>
            <a:chOff x="0" y="0"/>
            <a:chExt cx="10258962" cy="906317"/>
          </a:xfrm>
        </p:grpSpPr>
        <p:grpSp>
          <p:nvGrpSpPr>
            <p:cNvPr name="Group 10" id="10"/>
            <p:cNvGrpSpPr/>
            <p:nvPr/>
          </p:nvGrpSpPr>
          <p:grpSpPr>
            <a:xfrm rot="0">
              <a:off x="0" y="0"/>
              <a:ext cx="906317" cy="906317"/>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515"/>
              </a:solidFill>
            </p:spPr>
          </p:sp>
        </p:grpSp>
        <p:sp>
          <p:nvSpPr>
            <p:cNvPr name="TextBox 12" id="12"/>
            <p:cNvSpPr txBox="true"/>
            <p:nvPr/>
          </p:nvSpPr>
          <p:spPr>
            <a:xfrm rot="0">
              <a:off x="133123" y="18823"/>
              <a:ext cx="640071" cy="754371"/>
            </a:xfrm>
            <a:prstGeom prst="rect">
              <a:avLst/>
            </a:prstGeom>
          </p:spPr>
          <p:txBody>
            <a:bodyPr anchor="t" rtlCol="false" tIns="0" lIns="0" bIns="0" rIns="0">
              <a:spAutoFit/>
            </a:bodyPr>
            <a:lstStyle/>
            <a:p>
              <a:pPr algn="ctr" marL="0" indent="0" lvl="1">
                <a:lnSpc>
                  <a:spcPts val="4976"/>
                </a:lnSpc>
                <a:spcBef>
                  <a:spcPct val="0"/>
                </a:spcBef>
              </a:pPr>
              <a:r>
                <a:rPr lang="en-US" b="true" sz="3169" u="none">
                  <a:solidFill>
                    <a:srgbClr val="000000"/>
                  </a:solidFill>
                  <a:latin typeface="Inter Bold"/>
                  <a:ea typeface="Inter Bold"/>
                  <a:cs typeface="Inter Bold"/>
                  <a:sym typeface="Inter Bold"/>
                </a:rPr>
                <a:t>2</a:t>
              </a:r>
            </a:p>
          </p:txBody>
        </p:sp>
        <p:sp>
          <p:nvSpPr>
            <p:cNvPr name="TextBox 13" id="13"/>
            <p:cNvSpPr txBox="true"/>
            <p:nvPr/>
          </p:nvSpPr>
          <p:spPr>
            <a:xfrm rot="0">
              <a:off x="1662151" y="-130879"/>
              <a:ext cx="8596811" cy="1037196"/>
            </a:xfrm>
            <a:prstGeom prst="rect">
              <a:avLst/>
            </a:prstGeom>
          </p:spPr>
          <p:txBody>
            <a:bodyPr anchor="t" rtlCol="false" tIns="0" lIns="0" bIns="0" rIns="0">
              <a:spAutoFit/>
            </a:bodyPr>
            <a:lstStyle/>
            <a:p>
              <a:pPr algn="l" marL="0" indent="0" lvl="1">
                <a:lnSpc>
                  <a:spcPts val="7396"/>
                </a:lnSpc>
                <a:spcBef>
                  <a:spcPct val="0"/>
                </a:spcBef>
              </a:pPr>
              <a:r>
                <a:rPr lang="en-US" sz="3698" i="true">
                  <a:solidFill>
                    <a:srgbClr val="222222"/>
                  </a:solidFill>
                  <a:latin typeface="Inter Italics"/>
                  <a:ea typeface="Inter Italics"/>
                  <a:cs typeface="Inter Italics"/>
                  <a:sym typeface="Inter Italics"/>
                </a:rPr>
                <a:t>Major Takeaways</a:t>
              </a:r>
            </a:p>
          </p:txBody>
        </p:sp>
      </p:grpSp>
      <p:grpSp>
        <p:nvGrpSpPr>
          <p:cNvPr name="Group 14" id="14"/>
          <p:cNvGrpSpPr/>
          <p:nvPr/>
        </p:nvGrpSpPr>
        <p:grpSpPr>
          <a:xfrm rot="0">
            <a:off x="8674640" y="6180969"/>
            <a:ext cx="8448633" cy="710961"/>
            <a:chOff x="0" y="0"/>
            <a:chExt cx="11264844" cy="947948"/>
          </a:xfrm>
        </p:grpSpPr>
        <p:grpSp>
          <p:nvGrpSpPr>
            <p:cNvPr name="Group 15" id="15"/>
            <p:cNvGrpSpPr/>
            <p:nvPr/>
          </p:nvGrpSpPr>
          <p:grpSpPr>
            <a:xfrm rot="0">
              <a:off x="0" y="0"/>
              <a:ext cx="906317" cy="906317"/>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515"/>
              </a:solidFill>
            </p:spPr>
          </p:sp>
        </p:grpSp>
        <p:sp>
          <p:nvSpPr>
            <p:cNvPr name="TextBox 17" id="17"/>
            <p:cNvSpPr txBox="true"/>
            <p:nvPr/>
          </p:nvSpPr>
          <p:spPr>
            <a:xfrm rot="0">
              <a:off x="133123" y="18823"/>
              <a:ext cx="640071" cy="754371"/>
            </a:xfrm>
            <a:prstGeom prst="rect">
              <a:avLst/>
            </a:prstGeom>
          </p:spPr>
          <p:txBody>
            <a:bodyPr anchor="t" rtlCol="false" tIns="0" lIns="0" bIns="0" rIns="0">
              <a:spAutoFit/>
            </a:bodyPr>
            <a:lstStyle/>
            <a:p>
              <a:pPr algn="ctr" marL="0" indent="0" lvl="1">
                <a:lnSpc>
                  <a:spcPts val="4976"/>
                </a:lnSpc>
                <a:spcBef>
                  <a:spcPct val="0"/>
                </a:spcBef>
              </a:pPr>
              <a:r>
                <a:rPr lang="en-US" b="true" sz="3169" u="none">
                  <a:solidFill>
                    <a:srgbClr val="000000"/>
                  </a:solidFill>
                  <a:latin typeface="Inter Bold"/>
                  <a:ea typeface="Inter Bold"/>
                  <a:cs typeface="Inter Bold"/>
                  <a:sym typeface="Inter Bold"/>
                </a:rPr>
                <a:t>3</a:t>
              </a:r>
            </a:p>
          </p:txBody>
        </p:sp>
        <p:sp>
          <p:nvSpPr>
            <p:cNvPr name="TextBox 18" id="18"/>
            <p:cNvSpPr txBox="true"/>
            <p:nvPr/>
          </p:nvSpPr>
          <p:spPr>
            <a:xfrm rot="0">
              <a:off x="1662151" y="-89247"/>
              <a:ext cx="9602693" cy="1037196"/>
            </a:xfrm>
            <a:prstGeom prst="rect">
              <a:avLst/>
            </a:prstGeom>
          </p:spPr>
          <p:txBody>
            <a:bodyPr anchor="t" rtlCol="false" tIns="0" lIns="0" bIns="0" rIns="0">
              <a:spAutoFit/>
            </a:bodyPr>
            <a:lstStyle/>
            <a:p>
              <a:pPr algn="l" marL="0" indent="0" lvl="1">
                <a:lnSpc>
                  <a:spcPts val="7396"/>
                </a:lnSpc>
                <a:spcBef>
                  <a:spcPct val="0"/>
                </a:spcBef>
              </a:pPr>
              <a:r>
                <a:rPr lang="en-US" sz="3698" i="true">
                  <a:solidFill>
                    <a:srgbClr val="222222"/>
                  </a:solidFill>
                  <a:latin typeface="Inter Italics"/>
                  <a:ea typeface="Inter Italics"/>
                  <a:cs typeface="Inter Italics"/>
                  <a:sym typeface="Inter Italics"/>
                </a:rPr>
                <a:t>Carpool Conversations Activity </a:t>
              </a:r>
            </a:p>
          </p:txBody>
        </p:sp>
      </p:grpSp>
      <p:grpSp>
        <p:nvGrpSpPr>
          <p:cNvPr name="Group 19" id="19"/>
          <p:cNvGrpSpPr/>
          <p:nvPr/>
        </p:nvGrpSpPr>
        <p:grpSpPr>
          <a:xfrm rot="0">
            <a:off x="8674640" y="7307856"/>
            <a:ext cx="8448633" cy="679738"/>
            <a:chOff x="0" y="0"/>
            <a:chExt cx="11264844" cy="906317"/>
          </a:xfrm>
        </p:grpSpPr>
        <p:grpSp>
          <p:nvGrpSpPr>
            <p:cNvPr name="Group 20" id="20"/>
            <p:cNvGrpSpPr/>
            <p:nvPr/>
          </p:nvGrpSpPr>
          <p:grpSpPr>
            <a:xfrm rot="0">
              <a:off x="0" y="0"/>
              <a:ext cx="906317" cy="906317"/>
              <a:chOff x="0" y="0"/>
              <a:chExt cx="6350000" cy="6350000"/>
            </a:xfrm>
          </p:grpSpPr>
          <p:sp>
            <p:nvSpPr>
              <p:cNvPr name="Freeform 21" id="2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DB515"/>
              </a:solidFill>
            </p:spPr>
          </p:sp>
        </p:grpSp>
        <p:sp>
          <p:nvSpPr>
            <p:cNvPr name="TextBox 22" id="22"/>
            <p:cNvSpPr txBox="true"/>
            <p:nvPr/>
          </p:nvSpPr>
          <p:spPr>
            <a:xfrm rot="0">
              <a:off x="133123" y="18823"/>
              <a:ext cx="640071" cy="754371"/>
            </a:xfrm>
            <a:prstGeom prst="rect">
              <a:avLst/>
            </a:prstGeom>
          </p:spPr>
          <p:txBody>
            <a:bodyPr anchor="t" rtlCol="false" tIns="0" lIns="0" bIns="0" rIns="0">
              <a:spAutoFit/>
            </a:bodyPr>
            <a:lstStyle/>
            <a:p>
              <a:pPr algn="ctr" marL="0" indent="0" lvl="1">
                <a:lnSpc>
                  <a:spcPts val="4976"/>
                </a:lnSpc>
                <a:spcBef>
                  <a:spcPct val="0"/>
                </a:spcBef>
              </a:pPr>
              <a:r>
                <a:rPr lang="en-US" b="true" sz="3169" u="none">
                  <a:solidFill>
                    <a:srgbClr val="000000"/>
                  </a:solidFill>
                  <a:latin typeface="Inter Bold"/>
                  <a:ea typeface="Inter Bold"/>
                  <a:cs typeface="Inter Bold"/>
                  <a:sym typeface="Inter Bold"/>
                </a:rPr>
                <a:t>4</a:t>
              </a:r>
            </a:p>
          </p:txBody>
        </p:sp>
        <p:sp>
          <p:nvSpPr>
            <p:cNvPr name="TextBox 23" id="23"/>
            <p:cNvSpPr txBox="true"/>
            <p:nvPr/>
          </p:nvSpPr>
          <p:spPr>
            <a:xfrm rot="0">
              <a:off x="1662151" y="-208314"/>
              <a:ext cx="9602693" cy="1037196"/>
            </a:xfrm>
            <a:prstGeom prst="rect">
              <a:avLst/>
            </a:prstGeom>
          </p:spPr>
          <p:txBody>
            <a:bodyPr anchor="t" rtlCol="false" tIns="0" lIns="0" bIns="0" rIns="0">
              <a:spAutoFit/>
            </a:bodyPr>
            <a:lstStyle/>
            <a:p>
              <a:pPr algn="l" marL="0" indent="0" lvl="1">
                <a:lnSpc>
                  <a:spcPts val="7396"/>
                </a:lnSpc>
                <a:spcBef>
                  <a:spcPct val="0"/>
                </a:spcBef>
              </a:pPr>
              <a:r>
                <a:rPr lang="en-US" sz="3698" i="true">
                  <a:solidFill>
                    <a:srgbClr val="222222"/>
                  </a:solidFill>
                  <a:latin typeface="Inter Italics"/>
                  <a:ea typeface="Inter Italics"/>
                  <a:cs typeface="Inter Italics"/>
                  <a:sym typeface="Inter Italics"/>
                </a:rPr>
                <a:t>Commuter Thrive Guide</a:t>
              </a:r>
            </a:p>
          </p:txBody>
        </p:sp>
      </p:grpSp>
      <p:grpSp>
        <p:nvGrpSpPr>
          <p:cNvPr name="Group 24" id="24"/>
          <p:cNvGrpSpPr/>
          <p:nvPr/>
        </p:nvGrpSpPr>
        <p:grpSpPr>
          <a:xfrm rot="0">
            <a:off x="1262693" y="4982443"/>
            <a:ext cx="5825319" cy="974951"/>
            <a:chOff x="0" y="0"/>
            <a:chExt cx="7767092" cy="1299935"/>
          </a:xfrm>
        </p:grpSpPr>
        <p:sp>
          <p:nvSpPr>
            <p:cNvPr name="TextBox 25" id="25"/>
            <p:cNvSpPr txBox="true"/>
            <p:nvPr/>
          </p:nvSpPr>
          <p:spPr>
            <a:xfrm rot="0">
              <a:off x="0" y="152400"/>
              <a:ext cx="7036242" cy="1096735"/>
            </a:xfrm>
            <a:prstGeom prst="rect">
              <a:avLst/>
            </a:prstGeom>
          </p:spPr>
          <p:txBody>
            <a:bodyPr anchor="t" rtlCol="false" tIns="0" lIns="0" bIns="0" rIns="0">
              <a:spAutoFit/>
            </a:bodyPr>
            <a:lstStyle/>
            <a:p>
              <a:pPr algn="ctr">
                <a:lnSpc>
                  <a:spcPts val="5791"/>
                </a:lnSpc>
              </a:pPr>
              <a:r>
                <a:rPr lang="en-US" b="true" sz="6160">
                  <a:solidFill>
                    <a:srgbClr val="000000"/>
                  </a:solidFill>
                  <a:latin typeface="Roca One Bold"/>
                  <a:ea typeface="Roca One Bold"/>
                  <a:cs typeface="Roca One Bold"/>
                  <a:sym typeface="Roca One Bold"/>
                </a:rPr>
                <a:t>AGENDA</a:t>
              </a:r>
            </a:p>
          </p:txBody>
        </p:sp>
        <p:sp>
          <p:nvSpPr>
            <p:cNvPr name="AutoShape 26" id="26"/>
            <p:cNvSpPr/>
            <p:nvPr/>
          </p:nvSpPr>
          <p:spPr>
            <a:xfrm flipH="true">
              <a:off x="3242782" y="1274535"/>
              <a:ext cx="4524310" cy="0"/>
            </a:xfrm>
            <a:prstGeom prst="line">
              <a:avLst/>
            </a:prstGeom>
            <a:ln cap="flat" w="50800">
              <a:solidFill>
                <a:srgbClr val="007176"/>
              </a:solidFill>
              <a:prstDash val="solid"/>
              <a:headEnd type="none" len="sm" w="sm"/>
              <a:tailEnd type="none" len="sm" w="sm"/>
            </a:ln>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78981" y="2392740"/>
            <a:ext cx="16530038" cy="3701557"/>
            <a:chOff x="0" y="0"/>
            <a:chExt cx="22040051" cy="4935409"/>
          </a:xfrm>
        </p:grpSpPr>
        <p:pic>
          <p:nvPicPr>
            <p:cNvPr name="Picture 3" id="3"/>
            <p:cNvPicPr>
              <a:picLocks noChangeAspect="true"/>
            </p:cNvPicPr>
            <p:nvPr/>
          </p:nvPicPr>
          <p:blipFill>
            <a:blip r:embed="rId3"/>
            <a:srcRect l="12081" t="0" r="5595" b="0"/>
            <a:stretch>
              <a:fillRect/>
            </a:stretch>
          </p:blipFill>
          <p:spPr>
            <a:xfrm flipH="false" flipV="false">
              <a:off x="0" y="0"/>
              <a:ext cx="5417302" cy="4935409"/>
            </a:xfrm>
            <a:prstGeom prst="rect">
              <a:avLst/>
            </a:prstGeom>
          </p:spPr>
        </p:pic>
        <p:pic>
          <p:nvPicPr>
            <p:cNvPr name="Picture 4" id="4"/>
            <p:cNvPicPr>
              <a:picLocks noChangeAspect="true"/>
            </p:cNvPicPr>
            <p:nvPr/>
          </p:nvPicPr>
          <p:blipFill>
            <a:blip r:embed="rId4"/>
            <a:srcRect l="0" t="21869" r="6250" b="14073"/>
            <a:stretch>
              <a:fillRect/>
            </a:stretch>
          </p:blipFill>
          <p:spPr>
            <a:xfrm flipH="false" flipV="false">
              <a:off x="5540916" y="0"/>
              <a:ext cx="5417302" cy="4935409"/>
            </a:xfrm>
            <a:prstGeom prst="rect">
              <a:avLst/>
            </a:prstGeom>
          </p:spPr>
        </p:pic>
        <p:pic>
          <p:nvPicPr>
            <p:cNvPr name="Picture 5" id="5"/>
            <p:cNvPicPr>
              <a:picLocks noChangeAspect="true"/>
            </p:cNvPicPr>
            <p:nvPr/>
          </p:nvPicPr>
          <p:blipFill>
            <a:blip r:embed="rId5"/>
            <a:srcRect l="7218" t="21199" r="0" b="15404"/>
            <a:stretch>
              <a:fillRect/>
            </a:stretch>
          </p:blipFill>
          <p:spPr>
            <a:xfrm flipH="false" flipV="false">
              <a:off x="11081832" y="0"/>
              <a:ext cx="5417302" cy="4935409"/>
            </a:xfrm>
            <a:prstGeom prst="rect">
              <a:avLst/>
            </a:prstGeom>
          </p:spPr>
        </p:pic>
        <p:pic>
          <p:nvPicPr>
            <p:cNvPr name="Picture 6" id="6"/>
            <p:cNvPicPr>
              <a:picLocks noChangeAspect="true"/>
            </p:cNvPicPr>
            <p:nvPr/>
          </p:nvPicPr>
          <p:blipFill>
            <a:blip r:embed="rId6"/>
            <a:srcRect l="11246" t="0" r="8604" b="2641"/>
            <a:stretch>
              <a:fillRect/>
            </a:stretch>
          </p:blipFill>
          <p:spPr>
            <a:xfrm flipH="false" flipV="false">
              <a:off x="16622749" y="0"/>
              <a:ext cx="5417302" cy="4935409"/>
            </a:xfrm>
            <a:prstGeom prst="rect">
              <a:avLst/>
            </a:prstGeom>
          </p:spPr>
        </p:pic>
      </p:grpSp>
      <p:sp>
        <p:nvSpPr>
          <p:cNvPr name="Freeform 7" id="7"/>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7"/>
            <a:stretch>
              <a:fillRect l="-13689" t="0" r="-2" b="0"/>
            </a:stretch>
          </a:blipFill>
        </p:spPr>
      </p:sp>
      <p:sp>
        <p:nvSpPr>
          <p:cNvPr name="Freeform 8" id="8"/>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8"/>
            <a:stretch>
              <a:fillRect l="0" t="-3" r="0" b="-3"/>
            </a:stretch>
          </a:blipFill>
        </p:spPr>
      </p:sp>
      <p:sp>
        <p:nvSpPr>
          <p:cNvPr name="Freeform 9" id="9"/>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0" id="10"/>
          <p:cNvGrpSpPr/>
          <p:nvPr/>
        </p:nvGrpSpPr>
        <p:grpSpPr>
          <a:xfrm rot="0">
            <a:off x="10727800" y="67926"/>
            <a:ext cx="6849000" cy="862200"/>
            <a:chOff x="0" y="0"/>
            <a:chExt cx="9132000" cy="1149600"/>
          </a:xfrm>
        </p:grpSpPr>
        <p:sp>
          <p:nvSpPr>
            <p:cNvPr name="Freeform 11" id="11"/>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12" id="12"/>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13" id="13"/>
          <p:cNvGrpSpPr/>
          <p:nvPr/>
        </p:nvGrpSpPr>
        <p:grpSpPr>
          <a:xfrm rot="0">
            <a:off x="10727800" y="587826"/>
            <a:ext cx="6262800" cy="643800"/>
            <a:chOff x="0" y="0"/>
            <a:chExt cx="8350400" cy="858400"/>
          </a:xfrm>
        </p:grpSpPr>
        <p:sp>
          <p:nvSpPr>
            <p:cNvPr name="Freeform 14" id="14"/>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5" id="15"/>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sp>
        <p:nvSpPr>
          <p:cNvPr name="Freeform 16" id="16"/>
          <p:cNvSpPr/>
          <p:nvPr/>
        </p:nvSpPr>
        <p:spPr>
          <a:xfrm flipH="false" flipV="false" rot="0">
            <a:off x="6023606" y="1231626"/>
            <a:ext cx="5654402" cy="1916392"/>
          </a:xfrm>
          <a:custGeom>
            <a:avLst/>
            <a:gdLst/>
            <a:ahLst/>
            <a:cxnLst/>
            <a:rect r="r" b="b" t="t" l="l"/>
            <a:pathLst>
              <a:path h="1916392" w="5654402">
                <a:moveTo>
                  <a:pt x="0" y="0"/>
                </a:moveTo>
                <a:lnTo>
                  <a:pt x="5654402" y="0"/>
                </a:lnTo>
                <a:lnTo>
                  <a:pt x="5654402" y="1916392"/>
                </a:lnTo>
                <a:lnTo>
                  <a:pt x="0" y="1916392"/>
                </a:lnTo>
                <a:lnTo>
                  <a:pt x="0" y="0"/>
                </a:lnTo>
                <a:close/>
              </a:path>
            </a:pathLst>
          </a:custGeom>
          <a:blipFill>
            <a:blip r:embed="rId11"/>
            <a:stretch>
              <a:fillRect l="0" t="0" r="0" b="0"/>
            </a:stretch>
          </a:blipFill>
        </p:spPr>
      </p:sp>
      <p:grpSp>
        <p:nvGrpSpPr>
          <p:cNvPr name="Group 17" id="17"/>
          <p:cNvGrpSpPr/>
          <p:nvPr/>
        </p:nvGrpSpPr>
        <p:grpSpPr>
          <a:xfrm rot="0">
            <a:off x="878981" y="6094297"/>
            <a:ext cx="16530038" cy="3701557"/>
            <a:chOff x="0" y="0"/>
            <a:chExt cx="22040051" cy="4935409"/>
          </a:xfrm>
        </p:grpSpPr>
        <p:pic>
          <p:nvPicPr>
            <p:cNvPr name="Picture 18" id="18"/>
            <p:cNvPicPr>
              <a:picLocks noChangeAspect="true"/>
            </p:cNvPicPr>
            <p:nvPr/>
          </p:nvPicPr>
          <p:blipFill>
            <a:blip r:embed="rId12"/>
            <a:srcRect l="19885" t="27340" r="20371" b="0"/>
            <a:stretch>
              <a:fillRect/>
            </a:stretch>
          </p:blipFill>
          <p:spPr>
            <a:xfrm flipH="false" flipV="false">
              <a:off x="0" y="0"/>
              <a:ext cx="5417302" cy="4935409"/>
            </a:xfrm>
            <a:prstGeom prst="rect">
              <a:avLst/>
            </a:prstGeom>
          </p:spPr>
        </p:pic>
        <p:pic>
          <p:nvPicPr>
            <p:cNvPr name="Picture 19" id="19"/>
            <p:cNvPicPr>
              <a:picLocks noChangeAspect="true"/>
            </p:cNvPicPr>
            <p:nvPr/>
          </p:nvPicPr>
          <p:blipFill>
            <a:blip r:embed="rId13"/>
            <a:srcRect l="8888" t="0" r="8888" b="0"/>
            <a:stretch>
              <a:fillRect/>
            </a:stretch>
          </p:blipFill>
          <p:spPr>
            <a:xfrm flipH="false" flipV="false">
              <a:off x="5540916" y="0"/>
              <a:ext cx="5417302" cy="4935409"/>
            </a:xfrm>
            <a:prstGeom prst="rect">
              <a:avLst/>
            </a:prstGeom>
          </p:spPr>
        </p:pic>
        <p:pic>
          <p:nvPicPr>
            <p:cNvPr name="Picture 20" id="20"/>
            <p:cNvPicPr>
              <a:picLocks noChangeAspect="true"/>
            </p:cNvPicPr>
            <p:nvPr/>
          </p:nvPicPr>
          <p:blipFill>
            <a:blip r:embed="rId14"/>
            <a:srcRect l="0" t="21021" r="0" b="10733"/>
            <a:stretch>
              <a:fillRect/>
            </a:stretch>
          </p:blipFill>
          <p:spPr>
            <a:xfrm flipH="false" flipV="false">
              <a:off x="11081832" y="0"/>
              <a:ext cx="5417302" cy="4935409"/>
            </a:xfrm>
            <a:prstGeom prst="rect">
              <a:avLst/>
            </a:prstGeom>
          </p:spPr>
        </p:pic>
        <p:pic>
          <p:nvPicPr>
            <p:cNvPr name="Picture 21" id="21"/>
            <p:cNvPicPr>
              <a:picLocks noChangeAspect="true"/>
            </p:cNvPicPr>
            <p:nvPr/>
          </p:nvPicPr>
          <p:blipFill>
            <a:blip r:embed="rId15"/>
            <a:srcRect l="8888" t="0" r="8888" b="0"/>
            <a:stretch>
              <a:fillRect/>
            </a:stretch>
          </p:blipFill>
          <p:spPr>
            <a:xfrm flipH="false" flipV="false">
              <a:off x="16622749" y="0"/>
              <a:ext cx="5417302" cy="4935409"/>
            </a:xfrm>
            <a:prstGeom prst="rect">
              <a:avLst/>
            </a:prstGeom>
          </p:spPr>
        </p:pic>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3"/>
            <a:stretch>
              <a:fillRect l="-13689" t="0" r="-2" b="0"/>
            </a:stretch>
          </a:blipFill>
        </p:spPr>
      </p:sp>
      <p:sp>
        <p:nvSpPr>
          <p:cNvPr name="Freeform 3" id="3"/>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4"/>
            <a:stretch>
              <a:fillRect l="0" t="-3" r="0" b="-3"/>
            </a:stretch>
          </a:blipFill>
        </p:spPr>
      </p:sp>
      <p:sp>
        <p:nvSpPr>
          <p:cNvPr name="Freeform 4" id="4"/>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742850" y="67900"/>
            <a:ext cx="6849000" cy="862200"/>
            <a:chOff x="0" y="0"/>
            <a:chExt cx="9132000" cy="1149600"/>
          </a:xfrm>
        </p:grpSpPr>
        <p:sp>
          <p:nvSpPr>
            <p:cNvPr name="Freeform 6" id="6"/>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7" id="7"/>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8" id="8"/>
          <p:cNvGrpSpPr/>
          <p:nvPr/>
        </p:nvGrpSpPr>
        <p:grpSpPr>
          <a:xfrm rot="0">
            <a:off x="10742850" y="587800"/>
            <a:ext cx="6262800" cy="643800"/>
            <a:chOff x="0" y="0"/>
            <a:chExt cx="8350400" cy="858400"/>
          </a:xfrm>
        </p:grpSpPr>
        <p:sp>
          <p:nvSpPr>
            <p:cNvPr name="Freeform 9" id="9"/>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0" id="10"/>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grpSp>
        <p:nvGrpSpPr>
          <p:cNvPr name="Group 11" id="11"/>
          <p:cNvGrpSpPr/>
          <p:nvPr/>
        </p:nvGrpSpPr>
        <p:grpSpPr>
          <a:xfrm rot="0">
            <a:off x="640390" y="2444619"/>
            <a:ext cx="17007221" cy="6308303"/>
            <a:chOff x="0" y="0"/>
            <a:chExt cx="22676294" cy="8411071"/>
          </a:xfrm>
        </p:grpSpPr>
        <p:grpSp>
          <p:nvGrpSpPr>
            <p:cNvPr name="Group 12" id="12"/>
            <p:cNvGrpSpPr/>
            <p:nvPr/>
          </p:nvGrpSpPr>
          <p:grpSpPr>
            <a:xfrm rot="0">
              <a:off x="0" y="928861"/>
              <a:ext cx="10173877" cy="6655200"/>
              <a:chOff x="0" y="0"/>
              <a:chExt cx="10173877" cy="6655200"/>
            </a:xfrm>
          </p:grpSpPr>
          <p:sp>
            <p:nvSpPr>
              <p:cNvPr name="Freeform 13" id="13"/>
              <p:cNvSpPr/>
              <p:nvPr/>
            </p:nvSpPr>
            <p:spPr>
              <a:xfrm flipH="false" flipV="false" rot="0">
                <a:off x="0" y="0"/>
                <a:ext cx="10173877" cy="6655200"/>
              </a:xfrm>
              <a:custGeom>
                <a:avLst/>
                <a:gdLst/>
                <a:ahLst/>
                <a:cxnLst/>
                <a:rect r="r" b="b" t="t" l="l"/>
                <a:pathLst>
                  <a:path h="6655200" w="10173877">
                    <a:moveTo>
                      <a:pt x="0" y="0"/>
                    </a:moveTo>
                    <a:lnTo>
                      <a:pt x="10173877" y="0"/>
                    </a:lnTo>
                    <a:lnTo>
                      <a:pt x="10173877" y="6655200"/>
                    </a:lnTo>
                    <a:lnTo>
                      <a:pt x="0" y="6655200"/>
                    </a:lnTo>
                    <a:close/>
                  </a:path>
                </a:pathLst>
              </a:custGeom>
              <a:solidFill>
                <a:srgbClr val="000000">
                  <a:alpha val="0"/>
                </a:srgbClr>
              </a:solidFill>
            </p:spPr>
          </p:sp>
          <p:sp>
            <p:nvSpPr>
              <p:cNvPr name="TextBox 14" id="14"/>
              <p:cNvSpPr txBox="true"/>
              <p:nvPr/>
            </p:nvSpPr>
            <p:spPr>
              <a:xfrm>
                <a:off x="0" y="-76200"/>
                <a:ext cx="10173877" cy="6731400"/>
              </a:xfrm>
              <a:prstGeom prst="rect">
                <a:avLst/>
              </a:prstGeom>
            </p:spPr>
            <p:txBody>
              <a:bodyPr anchor="t" rtlCol="false" tIns="0" lIns="0" bIns="0" rIns="0"/>
              <a:lstStyle/>
              <a:p>
                <a:pPr algn="ctr">
                  <a:lnSpc>
                    <a:spcPts val="5795"/>
                  </a:lnSpc>
                </a:pPr>
                <a:r>
                  <a:rPr lang="en-US" sz="4200" i="true">
                    <a:solidFill>
                      <a:srgbClr val="000000"/>
                    </a:solidFill>
                    <a:latin typeface="Caladea Italics"/>
                    <a:ea typeface="Caladea Italics"/>
                    <a:cs typeface="Caladea Italics"/>
                    <a:sym typeface="Caladea Italics"/>
                  </a:rPr>
                  <a:t>Some of the most important lessons in college don’t happen in a classroom—they happen in the </a:t>
                </a:r>
                <a:r>
                  <a:rPr lang="en-US" b="true" sz="4200" i="true">
                    <a:solidFill>
                      <a:srgbClr val="000000"/>
                    </a:solidFill>
                    <a:latin typeface="Caladea Bold Italics"/>
                    <a:ea typeface="Caladea Bold Italics"/>
                    <a:cs typeface="Caladea Bold Italics"/>
                    <a:sym typeface="Caladea Bold Italics"/>
                  </a:rPr>
                  <a:t>friendships you form</a:t>
                </a:r>
                <a:r>
                  <a:rPr lang="en-US" sz="4200" i="true">
                    <a:solidFill>
                      <a:srgbClr val="000000"/>
                    </a:solidFill>
                    <a:latin typeface="Caladea Italics"/>
                    <a:ea typeface="Caladea Italics"/>
                    <a:cs typeface="Caladea Italics"/>
                    <a:sym typeface="Caladea Italics"/>
                  </a:rPr>
                  <a:t>, the </a:t>
                </a:r>
                <a:r>
                  <a:rPr lang="en-US" b="true" sz="4200" i="true">
                    <a:solidFill>
                      <a:srgbClr val="000000"/>
                    </a:solidFill>
                    <a:latin typeface="Caladea Bold Italics"/>
                    <a:ea typeface="Caladea Bold Italics"/>
                    <a:cs typeface="Caladea Bold Italics"/>
                    <a:sym typeface="Caladea Bold Italics"/>
                  </a:rPr>
                  <a:t>events you attend</a:t>
                </a:r>
                <a:r>
                  <a:rPr lang="en-US" sz="4200" i="true">
                    <a:solidFill>
                      <a:srgbClr val="000000"/>
                    </a:solidFill>
                    <a:latin typeface="Caladea Italics"/>
                    <a:ea typeface="Caladea Italics"/>
                    <a:cs typeface="Caladea Italics"/>
                    <a:sym typeface="Caladea Italics"/>
                  </a:rPr>
                  <a:t>, and the </a:t>
                </a:r>
                <a:r>
                  <a:rPr lang="en-US" b="true" sz="4200" i="true">
                    <a:solidFill>
                      <a:srgbClr val="000000"/>
                    </a:solidFill>
                    <a:latin typeface="Caladea Bold Italics"/>
                    <a:ea typeface="Caladea Bold Italics"/>
                    <a:cs typeface="Caladea Bold Italics"/>
                    <a:sym typeface="Caladea Bold Italics"/>
                  </a:rPr>
                  <a:t>everyday moments on campus</a:t>
                </a:r>
                <a:r>
                  <a:rPr lang="en-US" sz="4200" i="true">
                    <a:solidFill>
                      <a:srgbClr val="000000"/>
                    </a:solidFill>
                    <a:latin typeface="Caladea Italics"/>
                    <a:ea typeface="Caladea Italics"/>
                    <a:cs typeface="Caladea Italics"/>
                    <a:sym typeface="Caladea Italics"/>
                  </a:rPr>
                  <a:t>.</a:t>
                </a:r>
              </a:p>
            </p:txBody>
          </p:sp>
        </p:grpSp>
        <p:sp>
          <p:nvSpPr>
            <p:cNvPr name="Freeform 15" id="15"/>
            <p:cNvSpPr/>
            <p:nvPr/>
          </p:nvSpPr>
          <p:spPr>
            <a:xfrm flipH="false" flipV="false" rot="0">
              <a:off x="10720907" y="527617"/>
              <a:ext cx="11955387" cy="7883454"/>
            </a:xfrm>
            <a:custGeom>
              <a:avLst/>
              <a:gdLst/>
              <a:ahLst/>
              <a:cxnLst/>
              <a:rect r="r" b="b" t="t" l="l"/>
              <a:pathLst>
                <a:path h="7883454" w="11955387">
                  <a:moveTo>
                    <a:pt x="0" y="0"/>
                  </a:moveTo>
                  <a:lnTo>
                    <a:pt x="11955387" y="0"/>
                  </a:lnTo>
                  <a:lnTo>
                    <a:pt x="11955387" y="7883454"/>
                  </a:lnTo>
                  <a:lnTo>
                    <a:pt x="0" y="7883454"/>
                  </a:lnTo>
                  <a:lnTo>
                    <a:pt x="0" y="0"/>
                  </a:lnTo>
                  <a:close/>
                </a:path>
              </a:pathLst>
            </a:custGeom>
            <a:blipFill>
              <a:blip r:embed="rId7"/>
              <a:stretch>
                <a:fillRect l="0" t="0" r="0" b="0"/>
              </a:stretch>
            </a:blipFill>
          </p:spPr>
        </p:sp>
        <p:sp>
          <p:nvSpPr>
            <p:cNvPr name="Freeform 16" id="16"/>
            <p:cNvSpPr/>
            <p:nvPr/>
          </p:nvSpPr>
          <p:spPr>
            <a:xfrm flipH="false" flipV="false" rot="-561224">
              <a:off x="15777632" y="144273"/>
              <a:ext cx="1827682" cy="639689"/>
            </a:xfrm>
            <a:custGeom>
              <a:avLst/>
              <a:gdLst/>
              <a:ahLst/>
              <a:cxnLst/>
              <a:rect r="r" b="b" t="t" l="l"/>
              <a:pathLst>
                <a:path h="639689" w="1827682">
                  <a:moveTo>
                    <a:pt x="0" y="0"/>
                  </a:moveTo>
                  <a:lnTo>
                    <a:pt x="1827682" y="0"/>
                  </a:lnTo>
                  <a:lnTo>
                    <a:pt x="1827682" y="639689"/>
                  </a:lnTo>
                  <a:lnTo>
                    <a:pt x="0" y="639689"/>
                  </a:lnTo>
                  <a:lnTo>
                    <a:pt x="0" y="0"/>
                  </a:lnTo>
                  <a:close/>
                </a:path>
              </a:pathLst>
            </a:custGeom>
            <a:blipFill>
              <a:blip r:embed="rId8"/>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7176"/>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3"/>
            <a:stretch>
              <a:fillRect l="-13689" t="0" r="-2" b="0"/>
            </a:stretch>
          </a:blipFill>
        </p:spPr>
      </p:sp>
      <p:sp>
        <p:nvSpPr>
          <p:cNvPr name="Freeform 3" id="3"/>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4"/>
            <a:stretch>
              <a:fillRect l="0" t="-3" r="0" b="-3"/>
            </a:stretch>
          </a:blipFill>
        </p:spPr>
      </p:sp>
      <p:sp>
        <p:nvSpPr>
          <p:cNvPr name="Freeform 4" id="4"/>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742850" y="67900"/>
            <a:ext cx="6849000" cy="862200"/>
            <a:chOff x="0" y="0"/>
            <a:chExt cx="9132000" cy="1149600"/>
          </a:xfrm>
        </p:grpSpPr>
        <p:sp>
          <p:nvSpPr>
            <p:cNvPr name="Freeform 6" id="6"/>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7" id="7"/>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8" id="8"/>
          <p:cNvGrpSpPr/>
          <p:nvPr/>
        </p:nvGrpSpPr>
        <p:grpSpPr>
          <a:xfrm rot="0">
            <a:off x="10742850" y="587800"/>
            <a:ext cx="6262800" cy="643800"/>
            <a:chOff x="0" y="0"/>
            <a:chExt cx="8350400" cy="858400"/>
          </a:xfrm>
        </p:grpSpPr>
        <p:sp>
          <p:nvSpPr>
            <p:cNvPr name="Freeform 9" id="9"/>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0" id="10"/>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sp>
        <p:nvSpPr>
          <p:cNvPr name="Freeform 11" id="11"/>
          <p:cNvSpPr/>
          <p:nvPr/>
        </p:nvSpPr>
        <p:spPr>
          <a:xfrm flipH="false" flipV="false" rot="0">
            <a:off x="1437300" y="1308650"/>
            <a:ext cx="15413400" cy="8978352"/>
          </a:xfrm>
          <a:custGeom>
            <a:avLst/>
            <a:gdLst/>
            <a:ahLst/>
            <a:cxnLst/>
            <a:rect r="r" b="b" t="t" l="l"/>
            <a:pathLst>
              <a:path h="8978352" w="15413400">
                <a:moveTo>
                  <a:pt x="0" y="0"/>
                </a:moveTo>
                <a:lnTo>
                  <a:pt x="15413400" y="0"/>
                </a:lnTo>
                <a:lnTo>
                  <a:pt x="15413400" y="8978352"/>
                </a:lnTo>
                <a:lnTo>
                  <a:pt x="0" y="8978352"/>
                </a:lnTo>
                <a:lnTo>
                  <a:pt x="0" y="0"/>
                </a:lnTo>
                <a:close/>
              </a:path>
            </a:pathLst>
          </a:custGeom>
          <a:blipFill>
            <a:blip r:embed="rId7"/>
            <a:stretch>
              <a:fillRect l="0" t="-16599" r="-2" b="-16059"/>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62490" y="2956239"/>
            <a:ext cx="7403223" cy="6495656"/>
            <a:chOff x="0" y="0"/>
            <a:chExt cx="9870964" cy="8660875"/>
          </a:xfrm>
        </p:grpSpPr>
        <p:pic>
          <p:nvPicPr>
            <p:cNvPr name="Picture 3" id="3"/>
            <p:cNvPicPr>
              <a:picLocks noChangeAspect="true"/>
            </p:cNvPicPr>
            <p:nvPr/>
          </p:nvPicPr>
          <p:blipFill>
            <a:blip r:embed="rId3"/>
            <a:srcRect l="23927" t="0" r="0" b="0"/>
            <a:stretch>
              <a:fillRect/>
            </a:stretch>
          </p:blipFill>
          <p:spPr>
            <a:xfrm flipH="false" flipV="false">
              <a:off x="0" y="0"/>
              <a:ext cx="4871982" cy="4266938"/>
            </a:xfrm>
            <a:prstGeom prst="rect">
              <a:avLst/>
            </a:prstGeom>
          </p:spPr>
        </p:pic>
        <p:pic>
          <p:nvPicPr>
            <p:cNvPr name="Picture 4" id="4"/>
            <p:cNvPicPr>
              <a:picLocks noChangeAspect="true"/>
            </p:cNvPicPr>
            <p:nvPr/>
          </p:nvPicPr>
          <p:blipFill>
            <a:blip r:embed="rId4"/>
            <a:srcRect l="12177" t="0" r="12177" b="0"/>
            <a:stretch>
              <a:fillRect/>
            </a:stretch>
          </p:blipFill>
          <p:spPr>
            <a:xfrm flipH="false" flipV="false">
              <a:off x="4998982" y="0"/>
              <a:ext cx="4871982" cy="4266938"/>
            </a:xfrm>
            <a:prstGeom prst="rect">
              <a:avLst/>
            </a:prstGeom>
          </p:spPr>
        </p:pic>
        <p:pic>
          <p:nvPicPr>
            <p:cNvPr name="Picture 5" id="5"/>
            <p:cNvPicPr>
              <a:picLocks noChangeAspect="true"/>
            </p:cNvPicPr>
            <p:nvPr/>
          </p:nvPicPr>
          <p:blipFill>
            <a:blip r:embed="rId5"/>
            <a:srcRect l="12562" t="0" r="11650" b="0"/>
            <a:stretch>
              <a:fillRect/>
            </a:stretch>
          </p:blipFill>
          <p:spPr>
            <a:xfrm flipH="false" flipV="false">
              <a:off x="0" y="4393938"/>
              <a:ext cx="4871982" cy="4266938"/>
            </a:xfrm>
            <a:prstGeom prst="rect">
              <a:avLst/>
            </a:prstGeom>
          </p:spPr>
        </p:pic>
        <p:pic>
          <p:nvPicPr>
            <p:cNvPr name="Picture 6" id="6"/>
            <p:cNvPicPr>
              <a:picLocks noChangeAspect="true"/>
            </p:cNvPicPr>
            <p:nvPr/>
          </p:nvPicPr>
          <p:blipFill>
            <a:blip r:embed="rId6"/>
            <a:srcRect l="9141" t="0" r="14643" b="0"/>
            <a:stretch>
              <a:fillRect/>
            </a:stretch>
          </p:blipFill>
          <p:spPr>
            <a:xfrm flipH="false" flipV="false">
              <a:off x="4998982" y="4393938"/>
              <a:ext cx="4871982" cy="4266938"/>
            </a:xfrm>
            <a:prstGeom prst="rect">
              <a:avLst/>
            </a:prstGeom>
          </p:spPr>
        </p:pic>
      </p:grpSp>
      <p:sp>
        <p:nvSpPr>
          <p:cNvPr name="Freeform 7" id="7"/>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7"/>
            <a:stretch>
              <a:fillRect l="-13689" t="0" r="-2" b="0"/>
            </a:stretch>
          </a:blipFill>
        </p:spPr>
      </p:sp>
      <p:sp>
        <p:nvSpPr>
          <p:cNvPr name="Freeform 8" id="8"/>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8"/>
            <a:stretch>
              <a:fillRect l="0" t="-3" r="0" b="-3"/>
            </a:stretch>
          </a:blipFill>
        </p:spPr>
      </p:sp>
      <p:sp>
        <p:nvSpPr>
          <p:cNvPr name="Freeform 9" id="9"/>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0" id="10"/>
          <p:cNvGrpSpPr/>
          <p:nvPr/>
        </p:nvGrpSpPr>
        <p:grpSpPr>
          <a:xfrm rot="0">
            <a:off x="10727800" y="67926"/>
            <a:ext cx="6849000" cy="862200"/>
            <a:chOff x="0" y="0"/>
            <a:chExt cx="9132000" cy="1149600"/>
          </a:xfrm>
        </p:grpSpPr>
        <p:sp>
          <p:nvSpPr>
            <p:cNvPr name="Freeform 11" id="11"/>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12" id="12"/>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13" id="13"/>
          <p:cNvGrpSpPr/>
          <p:nvPr/>
        </p:nvGrpSpPr>
        <p:grpSpPr>
          <a:xfrm rot="0">
            <a:off x="10727800" y="587826"/>
            <a:ext cx="6262800" cy="643800"/>
            <a:chOff x="0" y="0"/>
            <a:chExt cx="8350400" cy="858400"/>
          </a:xfrm>
        </p:grpSpPr>
        <p:sp>
          <p:nvSpPr>
            <p:cNvPr name="Freeform 14" id="14"/>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5" id="15"/>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grpSp>
        <p:nvGrpSpPr>
          <p:cNvPr name="Group 16" id="16"/>
          <p:cNvGrpSpPr/>
          <p:nvPr/>
        </p:nvGrpSpPr>
        <p:grpSpPr>
          <a:xfrm rot="0">
            <a:off x="623400" y="1809420"/>
            <a:ext cx="17041200" cy="1906448"/>
            <a:chOff x="0" y="0"/>
            <a:chExt cx="22721600" cy="2541930"/>
          </a:xfrm>
        </p:grpSpPr>
        <p:sp>
          <p:nvSpPr>
            <p:cNvPr name="Freeform 17" id="17"/>
            <p:cNvSpPr/>
            <p:nvPr/>
          </p:nvSpPr>
          <p:spPr>
            <a:xfrm flipH="false" flipV="false" rot="0">
              <a:off x="0" y="0"/>
              <a:ext cx="22721601" cy="2541930"/>
            </a:xfrm>
            <a:custGeom>
              <a:avLst/>
              <a:gdLst/>
              <a:ahLst/>
              <a:cxnLst/>
              <a:rect r="r" b="b" t="t" l="l"/>
              <a:pathLst>
                <a:path h="2541930" w="22721601">
                  <a:moveTo>
                    <a:pt x="0" y="0"/>
                  </a:moveTo>
                  <a:lnTo>
                    <a:pt x="22721601" y="0"/>
                  </a:lnTo>
                  <a:lnTo>
                    <a:pt x="22721601" y="2541930"/>
                  </a:lnTo>
                  <a:lnTo>
                    <a:pt x="0" y="2541930"/>
                  </a:lnTo>
                  <a:close/>
                </a:path>
              </a:pathLst>
            </a:custGeom>
            <a:solidFill>
              <a:srgbClr val="000000">
                <a:alpha val="0"/>
              </a:srgbClr>
            </a:solidFill>
          </p:spPr>
        </p:sp>
        <p:sp>
          <p:nvSpPr>
            <p:cNvPr name="TextBox 18" id="18"/>
            <p:cNvSpPr txBox="true"/>
            <p:nvPr/>
          </p:nvSpPr>
          <p:spPr>
            <a:xfrm>
              <a:off x="0" y="-114300"/>
              <a:ext cx="22721600" cy="2656230"/>
            </a:xfrm>
            <a:prstGeom prst="rect">
              <a:avLst/>
            </a:prstGeom>
          </p:spPr>
          <p:txBody>
            <a:bodyPr anchor="t" rtlCol="false" tIns="0" lIns="0" bIns="0" rIns="0"/>
            <a:lstStyle/>
            <a:p>
              <a:pPr algn="ctr">
                <a:lnSpc>
                  <a:spcPts val="6959"/>
                </a:lnSpc>
              </a:pPr>
              <a:r>
                <a:rPr lang="en-US" b="true" sz="5800">
                  <a:solidFill>
                    <a:srgbClr val="000000"/>
                  </a:solidFill>
                  <a:latin typeface="Palatino Bold"/>
                  <a:ea typeface="Palatino Bold"/>
                  <a:cs typeface="Palatino Bold"/>
                  <a:sym typeface="Palatino Bold"/>
                </a:rPr>
                <a:t>Build Your Commuter Community</a:t>
              </a:r>
            </a:p>
            <a:p>
              <a:pPr algn="l">
                <a:lnSpc>
                  <a:spcPts val="6719"/>
                </a:lnSpc>
              </a:pPr>
            </a:p>
          </p:txBody>
        </p:sp>
      </p:grpSp>
      <p:grpSp>
        <p:nvGrpSpPr>
          <p:cNvPr name="Group 19" id="19"/>
          <p:cNvGrpSpPr/>
          <p:nvPr/>
        </p:nvGrpSpPr>
        <p:grpSpPr>
          <a:xfrm rot="0">
            <a:off x="1319769" y="3149834"/>
            <a:ext cx="8676021" cy="6108466"/>
            <a:chOff x="0" y="0"/>
            <a:chExt cx="11568028" cy="8144621"/>
          </a:xfrm>
        </p:grpSpPr>
        <p:sp>
          <p:nvSpPr>
            <p:cNvPr name="Freeform 20" id="20"/>
            <p:cNvSpPr/>
            <p:nvPr/>
          </p:nvSpPr>
          <p:spPr>
            <a:xfrm flipH="false" flipV="false" rot="0">
              <a:off x="0" y="0"/>
              <a:ext cx="11568029" cy="8144621"/>
            </a:xfrm>
            <a:custGeom>
              <a:avLst/>
              <a:gdLst/>
              <a:ahLst/>
              <a:cxnLst/>
              <a:rect r="r" b="b" t="t" l="l"/>
              <a:pathLst>
                <a:path h="8144621" w="11568029">
                  <a:moveTo>
                    <a:pt x="0" y="0"/>
                  </a:moveTo>
                  <a:lnTo>
                    <a:pt x="11568029" y="0"/>
                  </a:lnTo>
                  <a:lnTo>
                    <a:pt x="11568029" y="8144621"/>
                  </a:lnTo>
                  <a:lnTo>
                    <a:pt x="0" y="8144621"/>
                  </a:lnTo>
                  <a:close/>
                </a:path>
              </a:pathLst>
            </a:custGeom>
            <a:solidFill>
              <a:srgbClr val="000000">
                <a:alpha val="0"/>
              </a:srgbClr>
            </a:solidFill>
          </p:spPr>
        </p:sp>
        <p:sp>
          <p:nvSpPr>
            <p:cNvPr name="TextBox 21" id="21"/>
            <p:cNvSpPr txBox="true"/>
            <p:nvPr/>
          </p:nvSpPr>
          <p:spPr>
            <a:xfrm>
              <a:off x="0" y="-66675"/>
              <a:ext cx="11568028" cy="8211296"/>
            </a:xfrm>
            <a:prstGeom prst="rect">
              <a:avLst/>
            </a:prstGeom>
          </p:spPr>
          <p:txBody>
            <a:bodyPr anchor="t" rtlCol="false" tIns="0" lIns="0" bIns="0" rIns="0"/>
            <a:lstStyle/>
            <a:p>
              <a:pPr algn="l">
                <a:lnSpc>
                  <a:spcPts val="4554"/>
                </a:lnSpc>
              </a:pPr>
              <a:r>
                <a:rPr lang="en-US" sz="3300">
                  <a:solidFill>
                    <a:srgbClr val="000000"/>
                  </a:solidFill>
                  <a:latin typeface="Caladea"/>
                  <a:ea typeface="Caladea"/>
                  <a:cs typeface="Caladea"/>
                  <a:sym typeface="Caladea"/>
                </a:rPr>
                <a:t>Take initiative to connect with peers in your classes or shared spaces</a:t>
              </a:r>
            </a:p>
            <a:p>
              <a:pPr algn="l">
                <a:lnSpc>
                  <a:spcPts val="4554"/>
                </a:lnSpc>
              </a:pPr>
              <a:r>
                <a:rPr lang="en-US" sz="3300">
                  <a:solidFill>
                    <a:srgbClr val="000000"/>
                  </a:solidFill>
                  <a:latin typeface="Caladea"/>
                  <a:ea typeface="Caladea"/>
                  <a:cs typeface="Caladea"/>
                  <a:sym typeface="Caladea"/>
                </a:rPr>
                <a:t>Engage with commuter events to meet others with similar experiences</a:t>
              </a:r>
            </a:p>
            <a:p>
              <a:pPr algn="l">
                <a:lnSpc>
                  <a:spcPts val="4554"/>
                </a:lnSpc>
              </a:pPr>
              <a:r>
                <a:rPr lang="en-US" sz="3300">
                  <a:solidFill>
                    <a:srgbClr val="000000"/>
                  </a:solidFill>
                  <a:latin typeface="Caladea"/>
                  <a:ea typeface="Caladea"/>
                  <a:cs typeface="Caladea"/>
                  <a:sym typeface="Caladea"/>
                </a:rPr>
                <a:t>Make use of time between classes to socialize or join campus activities</a:t>
              </a:r>
            </a:p>
            <a:p>
              <a:pPr algn="l">
                <a:lnSpc>
                  <a:spcPts val="4554"/>
                </a:lnSpc>
              </a:pPr>
              <a:r>
                <a:rPr lang="en-US" sz="3300">
                  <a:solidFill>
                    <a:srgbClr val="000000"/>
                  </a:solidFill>
                  <a:latin typeface="Caladea"/>
                  <a:ea typeface="Caladea"/>
                  <a:cs typeface="Caladea"/>
                  <a:sym typeface="Caladea"/>
                </a:rPr>
                <a:t>Don’t hesitate to be the one who starts the conversation</a:t>
              </a:r>
            </a:p>
            <a:p>
              <a:pPr algn="l">
                <a:lnSpc>
                  <a:spcPts val="4554"/>
                </a:lnSpc>
              </a:pPr>
            </a:p>
          </p:txBody>
        </p:sp>
      </p:grpSp>
      <p:sp>
        <p:nvSpPr>
          <p:cNvPr name="Freeform 22" id="22"/>
          <p:cNvSpPr/>
          <p:nvPr/>
        </p:nvSpPr>
        <p:spPr>
          <a:xfrm flipH="false" flipV="false" rot="0">
            <a:off x="623400" y="3322779"/>
            <a:ext cx="430781" cy="393088"/>
          </a:xfrm>
          <a:custGeom>
            <a:avLst/>
            <a:gdLst/>
            <a:ahLst/>
            <a:cxnLst/>
            <a:rect r="r" b="b" t="t" l="l"/>
            <a:pathLst>
              <a:path h="393088" w="430781">
                <a:moveTo>
                  <a:pt x="0" y="0"/>
                </a:moveTo>
                <a:lnTo>
                  <a:pt x="430781" y="0"/>
                </a:lnTo>
                <a:lnTo>
                  <a:pt x="430781" y="393089"/>
                </a:lnTo>
                <a:lnTo>
                  <a:pt x="0" y="3930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3" id="23"/>
          <p:cNvSpPr/>
          <p:nvPr/>
        </p:nvSpPr>
        <p:spPr>
          <a:xfrm flipH="false" flipV="false" rot="0">
            <a:off x="623400" y="4430243"/>
            <a:ext cx="430781" cy="393088"/>
          </a:xfrm>
          <a:custGeom>
            <a:avLst/>
            <a:gdLst/>
            <a:ahLst/>
            <a:cxnLst/>
            <a:rect r="r" b="b" t="t" l="l"/>
            <a:pathLst>
              <a:path h="393088" w="430781">
                <a:moveTo>
                  <a:pt x="0" y="0"/>
                </a:moveTo>
                <a:lnTo>
                  <a:pt x="430781" y="0"/>
                </a:lnTo>
                <a:lnTo>
                  <a:pt x="430781" y="393088"/>
                </a:lnTo>
                <a:lnTo>
                  <a:pt x="0" y="39308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623400" y="5570677"/>
            <a:ext cx="430781" cy="393088"/>
          </a:xfrm>
          <a:custGeom>
            <a:avLst/>
            <a:gdLst/>
            <a:ahLst/>
            <a:cxnLst/>
            <a:rect r="r" b="b" t="t" l="l"/>
            <a:pathLst>
              <a:path h="393088" w="430781">
                <a:moveTo>
                  <a:pt x="0" y="0"/>
                </a:moveTo>
                <a:lnTo>
                  <a:pt x="430781" y="0"/>
                </a:lnTo>
                <a:lnTo>
                  <a:pt x="430781" y="393088"/>
                </a:lnTo>
                <a:lnTo>
                  <a:pt x="0" y="39308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0">
            <a:off x="623400" y="6711111"/>
            <a:ext cx="430781" cy="393088"/>
          </a:xfrm>
          <a:custGeom>
            <a:avLst/>
            <a:gdLst/>
            <a:ahLst/>
            <a:cxnLst/>
            <a:rect r="r" b="b" t="t" l="l"/>
            <a:pathLst>
              <a:path h="393088" w="430781">
                <a:moveTo>
                  <a:pt x="0" y="0"/>
                </a:moveTo>
                <a:lnTo>
                  <a:pt x="430781" y="0"/>
                </a:lnTo>
                <a:lnTo>
                  <a:pt x="430781" y="393088"/>
                </a:lnTo>
                <a:lnTo>
                  <a:pt x="0" y="39308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6" id="26"/>
          <p:cNvSpPr txBox="true"/>
          <p:nvPr/>
        </p:nvSpPr>
        <p:spPr>
          <a:xfrm rot="0">
            <a:off x="1254212" y="8368142"/>
            <a:ext cx="8153474" cy="497841"/>
          </a:xfrm>
          <a:prstGeom prst="rect">
            <a:avLst/>
          </a:prstGeom>
        </p:spPr>
        <p:txBody>
          <a:bodyPr anchor="t" rtlCol="false" tIns="0" lIns="0" bIns="0" rIns="0">
            <a:spAutoFit/>
          </a:bodyPr>
          <a:lstStyle/>
          <a:p>
            <a:pPr algn="ctr">
              <a:lnSpc>
                <a:spcPts val="4059"/>
              </a:lnSpc>
              <a:spcBef>
                <a:spcPct val="0"/>
              </a:spcBef>
            </a:pPr>
            <a:r>
              <a:rPr lang="en-US" sz="2899" i="true">
                <a:solidFill>
                  <a:srgbClr val="000000"/>
                </a:solidFill>
                <a:latin typeface="Caladea Italics"/>
                <a:ea typeface="Caladea Italics"/>
                <a:cs typeface="Caladea Italics"/>
                <a:sym typeface="Caladea Italics"/>
              </a:rPr>
              <a:t>Community isn’t built by location, it’s built by intention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23400" y="2665759"/>
            <a:ext cx="8008360" cy="7212773"/>
            <a:chOff x="0" y="0"/>
            <a:chExt cx="10677813" cy="9617031"/>
          </a:xfrm>
        </p:grpSpPr>
        <p:pic>
          <p:nvPicPr>
            <p:cNvPr name="Picture 3" id="3"/>
            <p:cNvPicPr>
              <a:picLocks noChangeAspect="true"/>
            </p:cNvPicPr>
            <p:nvPr/>
          </p:nvPicPr>
          <p:blipFill>
            <a:blip r:embed="rId3"/>
            <a:srcRect l="0" t="27854" r="0" b="5400"/>
            <a:stretch>
              <a:fillRect/>
            </a:stretch>
          </p:blipFill>
          <p:spPr>
            <a:xfrm flipH="false" flipV="false">
              <a:off x="0" y="0"/>
              <a:ext cx="10677813" cy="4745016"/>
            </a:xfrm>
            <a:prstGeom prst="rect">
              <a:avLst/>
            </a:prstGeom>
          </p:spPr>
        </p:pic>
        <p:pic>
          <p:nvPicPr>
            <p:cNvPr name="Picture 4" id="4"/>
            <p:cNvPicPr>
              <a:picLocks noChangeAspect="true"/>
            </p:cNvPicPr>
            <p:nvPr/>
          </p:nvPicPr>
          <p:blipFill>
            <a:blip r:embed="rId4"/>
            <a:srcRect l="9983" t="0" r="15805" b="0"/>
            <a:stretch>
              <a:fillRect/>
            </a:stretch>
          </p:blipFill>
          <p:spPr>
            <a:xfrm flipH="false" flipV="false">
              <a:off x="0" y="4872016"/>
              <a:ext cx="5275407" cy="4745016"/>
            </a:xfrm>
            <a:prstGeom prst="rect">
              <a:avLst/>
            </a:prstGeom>
          </p:spPr>
        </p:pic>
        <p:pic>
          <p:nvPicPr>
            <p:cNvPr name="Picture 5" id="5"/>
            <p:cNvPicPr>
              <a:picLocks noChangeAspect="true"/>
            </p:cNvPicPr>
            <p:nvPr/>
          </p:nvPicPr>
          <p:blipFill>
            <a:blip r:embed="rId5"/>
            <a:srcRect l="13074" t="0" r="13074" b="0"/>
            <a:stretch>
              <a:fillRect/>
            </a:stretch>
          </p:blipFill>
          <p:spPr>
            <a:xfrm flipH="false" flipV="false">
              <a:off x="5402407" y="4872016"/>
              <a:ext cx="5275407" cy="4745016"/>
            </a:xfrm>
            <a:prstGeom prst="rect">
              <a:avLst/>
            </a:prstGeom>
          </p:spPr>
        </p:pic>
      </p:grpSp>
      <p:sp>
        <p:nvSpPr>
          <p:cNvPr name="Freeform 6" id="6"/>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6"/>
            <a:stretch>
              <a:fillRect l="-13689" t="0" r="-2" b="0"/>
            </a:stretch>
          </a:blipFill>
        </p:spPr>
      </p:sp>
      <p:sp>
        <p:nvSpPr>
          <p:cNvPr name="Freeform 7" id="7"/>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7"/>
            <a:stretch>
              <a:fillRect l="0" t="-3" r="0" b="-3"/>
            </a:stretch>
          </a:blipFill>
        </p:spPr>
      </p:sp>
      <p:sp>
        <p:nvSpPr>
          <p:cNvPr name="Freeform 8" id="8"/>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10727800" y="67926"/>
            <a:ext cx="6849000" cy="862200"/>
            <a:chOff x="0" y="0"/>
            <a:chExt cx="9132000" cy="1149600"/>
          </a:xfrm>
        </p:grpSpPr>
        <p:sp>
          <p:nvSpPr>
            <p:cNvPr name="Freeform 10" id="10"/>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11" id="11"/>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12" id="12"/>
          <p:cNvGrpSpPr/>
          <p:nvPr/>
        </p:nvGrpSpPr>
        <p:grpSpPr>
          <a:xfrm rot="0">
            <a:off x="10727800" y="587826"/>
            <a:ext cx="6262800" cy="643800"/>
            <a:chOff x="0" y="0"/>
            <a:chExt cx="8350400" cy="858400"/>
          </a:xfrm>
        </p:grpSpPr>
        <p:sp>
          <p:nvSpPr>
            <p:cNvPr name="Freeform 13" id="13"/>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4" id="14"/>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grpSp>
        <p:nvGrpSpPr>
          <p:cNvPr name="Group 15" id="15"/>
          <p:cNvGrpSpPr/>
          <p:nvPr/>
        </p:nvGrpSpPr>
        <p:grpSpPr>
          <a:xfrm rot="0">
            <a:off x="9947317" y="3171325"/>
            <a:ext cx="8087505" cy="6594729"/>
            <a:chOff x="0" y="0"/>
            <a:chExt cx="10783341" cy="8792972"/>
          </a:xfrm>
        </p:grpSpPr>
        <p:sp>
          <p:nvSpPr>
            <p:cNvPr name="Freeform 16" id="16"/>
            <p:cNvSpPr/>
            <p:nvPr/>
          </p:nvSpPr>
          <p:spPr>
            <a:xfrm flipH="false" flipV="false" rot="0">
              <a:off x="0" y="0"/>
              <a:ext cx="10783341" cy="8792972"/>
            </a:xfrm>
            <a:custGeom>
              <a:avLst/>
              <a:gdLst/>
              <a:ahLst/>
              <a:cxnLst/>
              <a:rect r="r" b="b" t="t" l="l"/>
              <a:pathLst>
                <a:path h="8792972" w="10783341">
                  <a:moveTo>
                    <a:pt x="0" y="0"/>
                  </a:moveTo>
                  <a:lnTo>
                    <a:pt x="10783341" y="0"/>
                  </a:lnTo>
                  <a:lnTo>
                    <a:pt x="10783341" y="8792972"/>
                  </a:lnTo>
                  <a:lnTo>
                    <a:pt x="0" y="8792972"/>
                  </a:lnTo>
                  <a:close/>
                </a:path>
              </a:pathLst>
            </a:custGeom>
            <a:solidFill>
              <a:srgbClr val="000000">
                <a:alpha val="0"/>
              </a:srgbClr>
            </a:solidFill>
          </p:spPr>
        </p:sp>
        <p:sp>
          <p:nvSpPr>
            <p:cNvPr name="TextBox 17" id="17"/>
            <p:cNvSpPr txBox="true"/>
            <p:nvPr/>
          </p:nvSpPr>
          <p:spPr>
            <a:xfrm>
              <a:off x="0" y="-66675"/>
              <a:ext cx="10783341" cy="8859647"/>
            </a:xfrm>
            <a:prstGeom prst="rect">
              <a:avLst/>
            </a:prstGeom>
          </p:spPr>
          <p:txBody>
            <a:bodyPr anchor="t" rtlCol="false" tIns="0" lIns="0" bIns="0" rIns="0"/>
            <a:lstStyle/>
            <a:p>
              <a:pPr algn="l">
                <a:lnSpc>
                  <a:spcPts val="4554"/>
                </a:lnSpc>
              </a:pPr>
              <a:r>
                <a:rPr lang="en-US" sz="3300">
                  <a:solidFill>
                    <a:srgbClr val="000000"/>
                  </a:solidFill>
                  <a:latin typeface="Caladea"/>
                  <a:ea typeface="Caladea"/>
                  <a:cs typeface="Caladea"/>
                  <a:sym typeface="Caladea"/>
                </a:rPr>
                <a:t>Plan your schedule around your commute and class gaps</a:t>
              </a:r>
            </a:p>
            <a:p>
              <a:pPr algn="l">
                <a:lnSpc>
                  <a:spcPts val="4554"/>
                </a:lnSpc>
              </a:pPr>
              <a:r>
                <a:rPr lang="en-US" sz="3300">
                  <a:solidFill>
                    <a:srgbClr val="000000"/>
                  </a:solidFill>
                  <a:latin typeface="Caladea"/>
                  <a:ea typeface="Caladea"/>
                  <a:cs typeface="Caladea"/>
                  <a:sym typeface="Caladea"/>
                </a:rPr>
                <a:t>Use campus spaces to study, relax, or catch up with friends</a:t>
              </a:r>
            </a:p>
            <a:p>
              <a:pPr algn="l">
                <a:lnSpc>
                  <a:spcPts val="4554"/>
                </a:lnSpc>
              </a:pPr>
              <a:r>
                <a:rPr lang="en-US" sz="3300">
                  <a:solidFill>
                    <a:srgbClr val="000000"/>
                  </a:solidFill>
                  <a:latin typeface="Caladea"/>
                  <a:ea typeface="Caladea"/>
                  <a:cs typeface="Caladea"/>
                  <a:sym typeface="Caladea"/>
                </a:rPr>
                <a:t>Explore</a:t>
              </a:r>
              <a:r>
                <a:rPr lang="en-US" sz="3300">
                  <a:solidFill>
                    <a:srgbClr val="000000"/>
                  </a:solidFill>
                  <a:latin typeface="Caladea"/>
                  <a:ea typeface="Caladea"/>
                  <a:cs typeface="Caladea"/>
                  <a:sym typeface="Caladea"/>
                </a:rPr>
                <a:t> campus resources or attend an event </a:t>
              </a:r>
            </a:p>
            <a:p>
              <a:pPr algn="l">
                <a:lnSpc>
                  <a:spcPts val="4554"/>
                </a:lnSpc>
              </a:pPr>
              <a:r>
                <a:rPr lang="en-US" sz="3300">
                  <a:solidFill>
                    <a:srgbClr val="000000"/>
                  </a:solidFill>
                  <a:latin typeface="Caladea"/>
                  <a:ea typeface="Caladea"/>
                  <a:cs typeface="Caladea"/>
                  <a:sym typeface="Caladea"/>
                </a:rPr>
                <a:t>Try a new spot each week, explore lounges, quiet corners, and events</a:t>
              </a:r>
            </a:p>
            <a:p>
              <a:pPr algn="l">
                <a:lnSpc>
                  <a:spcPts val="6072"/>
                </a:lnSpc>
              </a:pPr>
            </a:p>
          </p:txBody>
        </p:sp>
      </p:grpSp>
      <p:grpSp>
        <p:nvGrpSpPr>
          <p:cNvPr name="Group 18" id="18"/>
          <p:cNvGrpSpPr/>
          <p:nvPr/>
        </p:nvGrpSpPr>
        <p:grpSpPr>
          <a:xfrm rot="0">
            <a:off x="623400" y="1663975"/>
            <a:ext cx="17041200" cy="1145400"/>
            <a:chOff x="0" y="0"/>
            <a:chExt cx="22721600" cy="1527200"/>
          </a:xfrm>
        </p:grpSpPr>
        <p:sp>
          <p:nvSpPr>
            <p:cNvPr name="Freeform 19" id="19"/>
            <p:cNvSpPr/>
            <p:nvPr/>
          </p:nvSpPr>
          <p:spPr>
            <a:xfrm flipH="false" flipV="false" rot="0">
              <a:off x="0" y="0"/>
              <a:ext cx="22721601" cy="1527200"/>
            </a:xfrm>
            <a:custGeom>
              <a:avLst/>
              <a:gdLst/>
              <a:ahLst/>
              <a:cxnLst/>
              <a:rect r="r" b="b" t="t" l="l"/>
              <a:pathLst>
                <a:path h="1527200" w="22721601">
                  <a:moveTo>
                    <a:pt x="0" y="0"/>
                  </a:moveTo>
                  <a:lnTo>
                    <a:pt x="22721601" y="0"/>
                  </a:lnTo>
                  <a:lnTo>
                    <a:pt x="22721601" y="1527200"/>
                  </a:lnTo>
                  <a:lnTo>
                    <a:pt x="0" y="1527200"/>
                  </a:lnTo>
                  <a:close/>
                </a:path>
              </a:pathLst>
            </a:custGeom>
            <a:solidFill>
              <a:srgbClr val="000000">
                <a:alpha val="0"/>
              </a:srgbClr>
            </a:solidFill>
          </p:spPr>
        </p:sp>
        <p:sp>
          <p:nvSpPr>
            <p:cNvPr name="TextBox 20" id="20"/>
            <p:cNvSpPr txBox="true"/>
            <p:nvPr/>
          </p:nvSpPr>
          <p:spPr>
            <a:xfrm>
              <a:off x="0" y="-114300"/>
              <a:ext cx="22721600" cy="1641500"/>
            </a:xfrm>
            <a:prstGeom prst="rect">
              <a:avLst/>
            </a:prstGeom>
          </p:spPr>
          <p:txBody>
            <a:bodyPr anchor="t" rtlCol="false" tIns="0" lIns="0" bIns="0" rIns="0"/>
            <a:lstStyle/>
            <a:p>
              <a:pPr algn="ctr">
                <a:lnSpc>
                  <a:spcPts val="6719"/>
                </a:lnSpc>
              </a:pPr>
              <a:r>
                <a:rPr lang="en-US" b="true" sz="5599">
                  <a:solidFill>
                    <a:srgbClr val="000000"/>
                  </a:solidFill>
                  <a:latin typeface="Palatino Bold"/>
                  <a:ea typeface="Palatino Bold"/>
                  <a:cs typeface="Palatino Bold"/>
                  <a:sym typeface="Palatino Bold"/>
                </a:rPr>
                <a:t>Maximize Your Time on Campus</a:t>
              </a:r>
            </a:p>
          </p:txBody>
        </p:sp>
      </p:grpSp>
      <p:sp>
        <p:nvSpPr>
          <p:cNvPr name="Freeform 21" id="21"/>
          <p:cNvSpPr/>
          <p:nvPr/>
        </p:nvSpPr>
        <p:spPr>
          <a:xfrm flipH="false" flipV="false" rot="0">
            <a:off x="9332400" y="3300451"/>
            <a:ext cx="430781" cy="393088"/>
          </a:xfrm>
          <a:custGeom>
            <a:avLst/>
            <a:gdLst/>
            <a:ahLst/>
            <a:cxnLst/>
            <a:rect r="r" b="b" t="t" l="l"/>
            <a:pathLst>
              <a:path h="393088" w="430781">
                <a:moveTo>
                  <a:pt x="0" y="0"/>
                </a:moveTo>
                <a:lnTo>
                  <a:pt x="430782" y="0"/>
                </a:lnTo>
                <a:lnTo>
                  <a:pt x="430782" y="393088"/>
                </a:lnTo>
                <a:lnTo>
                  <a:pt x="0" y="3930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9332400" y="4467194"/>
            <a:ext cx="430781" cy="393088"/>
          </a:xfrm>
          <a:custGeom>
            <a:avLst/>
            <a:gdLst/>
            <a:ahLst/>
            <a:cxnLst/>
            <a:rect r="r" b="b" t="t" l="l"/>
            <a:pathLst>
              <a:path h="393088" w="430781">
                <a:moveTo>
                  <a:pt x="0" y="0"/>
                </a:moveTo>
                <a:lnTo>
                  <a:pt x="430782" y="0"/>
                </a:lnTo>
                <a:lnTo>
                  <a:pt x="430782" y="393088"/>
                </a:lnTo>
                <a:lnTo>
                  <a:pt x="0" y="3930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9332400" y="5631807"/>
            <a:ext cx="430781" cy="393088"/>
          </a:xfrm>
          <a:custGeom>
            <a:avLst/>
            <a:gdLst/>
            <a:ahLst/>
            <a:cxnLst/>
            <a:rect r="r" b="b" t="t" l="l"/>
            <a:pathLst>
              <a:path h="393088" w="430781">
                <a:moveTo>
                  <a:pt x="0" y="0"/>
                </a:moveTo>
                <a:lnTo>
                  <a:pt x="430782" y="0"/>
                </a:lnTo>
                <a:lnTo>
                  <a:pt x="430782" y="393088"/>
                </a:lnTo>
                <a:lnTo>
                  <a:pt x="0" y="3930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4" id="24"/>
          <p:cNvSpPr/>
          <p:nvPr/>
        </p:nvSpPr>
        <p:spPr>
          <a:xfrm flipH="false" flipV="false" rot="0">
            <a:off x="9332400" y="6272145"/>
            <a:ext cx="430781" cy="393088"/>
          </a:xfrm>
          <a:custGeom>
            <a:avLst/>
            <a:gdLst/>
            <a:ahLst/>
            <a:cxnLst/>
            <a:rect r="r" b="b" t="t" l="l"/>
            <a:pathLst>
              <a:path h="393088" w="430781">
                <a:moveTo>
                  <a:pt x="0" y="0"/>
                </a:moveTo>
                <a:lnTo>
                  <a:pt x="430782" y="0"/>
                </a:lnTo>
                <a:lnTo>
                  <a:pt x="430782" y="393089"/>
                </a:lnTo>
                <a:lnTo>
                  <a:pt x="0" y="3930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5" id="25"/>
          <p:cNvSpPr txBox="true"/>
          <p:nvPr/>
        </p:nvSpPr>
        <p:spPr>
          <a:xfrm rot="0">
            <a:off x="9534363" y="7771334"/>
            <a:ext cx="8042437" cy="1486966"/>
          </a:xfrm>
          <a:prstGeom prst="rect">
            <a:avLst/>
          </a:prstGeom>
        </p:spPr>
        <p:txBody>
          <a:bodyPr anchor="t" rtlCol="false" tIns="0" lIns="0" bIns="0" rIns="0">
            <a:spAutoFit/>
          </a:bodyPr>
          <a:lstStyle/>
          <a:p>
            <a:pPr algn="ctr">
              <a:lnSpc>
                <a:spcPts val="3950"/>
              </a:lnSpc>
              <a:spcBef>
                <a:spcPct val="0"/>
              </a:spcBef>
            </a:pPr>
            <a:r>
              <a:rPr lang="en-US" sz="2821" i="true">
                <a:solidFill>
                  <a:srgbClr val="000000"/>
                </a:solidFill>
                <a:latin typeface="Caladea Italics"/>
                <a:ea typeface="Caladea Italics"/>
                <a:cs typeface="Caladea Italics"/>
                <a:sym typeface="Caladea Italics"/>
              </a:rPr>
              <a:t>Being </a:t>
            </a:r>
            <a:r>
              <a:rPr lang="en-US" sz="2821" i="true">
                <a:solidFill>
                  <a:srgbClr val="000000"/>
                </a:solidFill>
                <a:latin typeface="Caladea Italics"/>
                <a:ea typeface="Caladea Italics"/>
                <a:cs typeface="Caladea Italics"/>
                <a:sym typeface="Caladea Italics"/>
              </a:rPr>
              <a:t>on campus is about building connections, discovering what brings you joy, and finding your rhythm in this community.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133716" y="2797392"/>
            <a:ext cx="7779220" cy="6806244"/>
            <a:chOff x="0" y="0"/>
            <a:chExt cx="10372293" cy="9074992"/>
          </a:xfrm>
        </p:grpSpPr>
        <p:pic>
          <p:nvPicPr>
            <p:cNvPr name="Picture 3" id="3"/>
            <p:cNvPicPr>
              <a:picLocks noChangeAspect="true"/>
            </p:cNvPicPr>
            <p:nvPr/>
          </p:nvPicPr>
          <p:blipFill>
            <a:blip r:embed="rId3"/>
            <a:srcRect l="19111" t="0" r="4694" b="0"/>
            <a:stretch>
              <a:fillRect/>
            </a:stretch>
          </p:blipFill>
          <p:spPr>
            <a:xfrm flipH="false" flipV="false">
              <a:off x="0" y="0"/>
              <a:ext cx="5122647" cy="4473996"/>
            </a:xfrm>
            <a:prstGeom prst="rect">
              <a:avLst/>
            </a:prstGeom>
          </p:spPr>
        </p:pic>
        <p:pic>
          <p:nvPicPr>
            <p:cNvPr name="Picture 4" id="4"/>
            <p:cNvPicPr>
              <a:picLocks noChangeAspect="true"/>
            </p:cNvPicPr>
            <p:nvPr/>
          </p:nvPicPr>
          <p:blipFill>
            <a:blip r:embed="rId4"/>
            <a:srcRect l="11714" t="0" r="11714" b="0"/>
            <a:stretch>
              <a:fillRect/>
            </a:stretch>
          </p:blipFill>
          <p:spPr>
            <a:xfrm flipH="false" flipV="false">
              <a:off x="5249647" y="0"/>
              <a:ext cx="5122647" cy="4473996"/>
            </a:xfrm>
            <a:prstGeom prst="rect">
              <a:avLst/>
            </a:prstGeom>
          </p:spPr>
        </p:pic>
        <p:pic>
          <p:nvPicPr>
            <p:cNvPr name="Picture 5" id="5"/>
            <p:cNvPicPr>
              <a:picLocks noChangeAspect="true"/>
            </p:cNvPicPr>
            <p:nvPr/>
          </p:nvPicPr>
          <p:blipFill>
            <a:blip r:embed="rId5"/>
            <a:srcRect l="0" t="20251" r="0" b="15128"/>
            <a:stretch>
              <a:fillRect/>
            </a:stretch>
          </p:blipFill>
          <p:spPr>
            <a:xfrm flipH="false" flipV="false">
              <a:off x="0" y="4600996"/>
              <a:ext cx="10372293" cy="4473996"/>
            </a:xfrm>
            <a:prstGeom prst="rect">
              <a:avLst/>
            </a:prstGeom>
          </p:spPr>
        </p:pic>
      </p:grpSp>
      <p:sp>
        <p:nvSpPr>
          <p:cNvPr name="Freeform 6" id="6"/>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6"/>
            <a:stretch>
              <a:fillRect l="-13689" t="0" r="-2" b="0"/>
            </a:stretch>
          </a:blipFill>
        </p:spPr>
      </p:sp>
      <p:sp>
        <p:nvSpPr>
          <p:cNvPr name="Freeform 7" id="7"/>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7"/>
            <a:stretch>
              <a:fillRect l="0" t="-3" r="0" b="-3"/>
            </a:stretch>
          </a:blipFill>
        </p:spPr>
      </p:sp>
      <p:sp>
        <p:nvSpPr>
          <p:cNvPr name="Freeform 8" id="8"/>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9" id="9"/>
          <p:cNvGrpSpPr/>
          <p:nvPr/>
        </p:nvGrpSpPr>
        <p:grpSpPr>
          <a:xfrm rot="0">
            <a:off x="10727800" y="67926"/>
            <a:ext cx="6849000" cy="862200"/>
            <a:chOff x="0" y="0"/>
            <a:chExt cx="9132000" cy="1149600"/>
          </a:xfrm>
        </p:grpSpPr>
        <p:sp>
          <p:nvSpPr>
            <p:cNvPr name="Freeform 10" id="10"/>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11" id="11"/>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12" id="12"/>
          <p:cNvGrpSpPr/>
          <p:nvPr/>
        </p:nvGrpSpPr>
        <p:grpSpPr>
          <a:xfrm rot="0">
            <a:off x="10727800" y="587826"/>
            <a:ext cx="6262800" cy="643800"/>
            <a:chOff x="0" y="0"/>
            <a:chExt cx="8350400" cy="858400"/>
          </a:xfrm>
        </p:grpSpPr>
        <p:sp>
          <p:nvSpPr>
            <p:cNvPr name="Freeform 13" id="13"/>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4" id="14"/>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grpSp>
        <p:nvGrpSpPr>
          <p:cNvPr name="Group 15" id="15"/>
          <p:cNvGrpSpPr/>
          <p:nvPr/>
        </p:nvGrpSpPr>
        <p:grpSpPr>
          <a:xfrm rot="0">
            <a:off x="1283467" y="4046291"/>
            <a:ext cx="8188702" cy="3459480"/>
            <a:chOff x="0" y="0"/>
            <a:chExt cx="10918270" cy="4612640"/>
          </a:xfrm>
        </p:grpSpPr>
        <p:sp>
          <p:nvSpPr>
            <p:cNvPr name="Freeform 16" id="16"/>
            <p:cNvSpPr/>
            <p:nvPr/>
          </p:nvSpPr>
          <p:spPr>
            <a:xfrm flipH="false" flipV="false" rot="0">
              <a:off x="0" y="0"/>
              <a:ext cx="10918271" cy="4612640"/>
            </a:xfrm>
            <a:custGeom>
              <a:avLst/>
              <a:gdLst/>
              <a:ahLst/>
              <a:cxnLst/>
              <a:rect r="r" b="b" t="t" l="l"/>
              <a:pathLst>
                <a:path h="4612640" w="10918271">
                  <a:moveTo>
                    <a:pt x="0" y="0"/>
                  </a:moveTo>
                  <a:lnTo>
                    <a:pt x="10918271" y="0"/>
                  </a:lnTo>
                  <a:lnTo>
                    <a:pt x="10918271" y="4612640"/>
                  </a:lnTo>
                  <a:lnTo>
                    <a:pt x="0" y="4612640"/>
                  </a:lnTo>
                  <a:close/>
                </a:path>
              </a:pathLst>
            </a:custGeom>
            <a:solidFill>
              <a:srgbClr val="000000">
                <a:alpha val="0"/>
              </a:srgbClr>
            </a:solidFill>
          </p:spPr>
        </p:sp>
        <p:sp>
          <p:nvSpPr>
            <p:cNvPr name="TextBox 17" id="17"/>
            <p:cNvSpPr txBox="true"/>
            <p:nvPr/>
          </p:nvSpPr>
          <p:spPr>
            <a:xfrm>
              <a:off x="0" y="-66675"/>
              <a:ext cx="10918270" cy="4679315"/>
            </a:xfrm>
            <a:prstGeom prst="rect">
              <a:avLst/>
            </a:prstGeom>
          </p:spPr>
          <p:txBody>
            <a:bodyPr anchor="t" rtlCol="false" tIns="0" lIns="0" bIns="0" rIns="0"/>
            <a:lstStyle/>
            <a:p>
              <a:pPr algn="l">
                <a:lnSpc>
                  <a:spcPts val="4554"/>
                </a:lnSpc>
              </a:pPr>
              <a:r>
                <a:rPr lang="en-US" sz="3300">
                  <a:solidFill>
                    <a:srgbClr val="000000"/>
                  </a:solidFill>
                  <a:latin typeface="Caladea"/>
                  <a:ea typeface="Caladea"/>
                  <a:cs typeface="Caladea"/>
                  <a:sym typeface="Caladea"/>
                </a:rPr>
                <a:t>Check your UMBC email and myUMBC daily</a:t>
              </a:r>
            </a:p>
            <a:p>
              <a:pPr algn="l">
                <a:lnSpc>
                  <a:spcPts val="4554"/>
                </a:lnSpc>
              </a:pPr>
              <a:r>
                <a:rPr lang="en-US" sz="3300">
                  <a:solidFill>
                    <a:srgbClr val="000000"/>
                  </a:solidFill>
                  <a:latin typeface="Caladea"/>
                  <a:ea typeface="Caladea"/>
                  <a:cs typeface="Caladea"/>
                  <a:sym typeface="Caladea"/>
                </a:rPr>
                <a:t>Follow campus departments and student organizations on social media</a:t>
              </a:r>
            </a:p>
            <a:p>
              <a:pPr algn="l">
                <a:lnSpc>
                  <a:spcPts val="4554"/>
                </a:lnSpc>
              </a:pPr>
              <a:r>
                <a:rPr lang="en-US" sz="3300">
                  <a:solidFill>
                    <a:srgbClr val="000000"/>
                  </a:solidFill>
                  <a:latin typeface="Caladea"/>
                  <a:ea typeface="Caladea"/>
                  <a:cs typeface="Caladea"/>
                  <a:sym typeface="Caladea"/>
                </a:rPr>
                <a:t>Attend involvement fairs to find campus organizations that interest you</a:t>
              </a:r>
            </a:p>
            <a:p>
              <a:pPr algn="l">
                <a:lnSpc>
                  <a:spcPts val="4416"/>
                </a:lnSpc>
              </a:pPr>
            </a:p>
          </p:txBody>
        </p:sp>
      </p:grpSp>
      <p:grpSp>
        <p:nvGrpSpPr>
          <p:cNvPr name="Group 18" id="18"/>
          <p:cNvGrpSpPr/>
          <p:nvPr/>
        </p:nvGrpSpPr>
        <p:grpSpPr>
          <a:xfrm rot="0">
            <a:off x="305900" y="1651992"/>
            <a:ext cx="16953400" cy="1145400"/>
            <a:chOff x="0" y="0"/>
            <a:chExt cx="22604533" cy="1527200"/>
          </a:xfrm>
        </p:grpSpPr>
        <p:sp>
          <p:nvSpPr>
            <p:cNvPr name="Freeform 19" id="19"/>
            <p:cNvSpPr/>
            <p:nvPr/>
          </p:nvSpPr>
          <p:spPr>
            <a:xfrm flipH="false" flipV="false" rot="0">
              <a:off x="0" y="0"/>
              <a:ext cx="22604533" cy="1527200"/>
            </a:xfrm>
            <a:custGeom>
              <a:avLst/>
              <a:gdLst/>
              <a:ahLst/>
              <a:cxnLst/>
              <a:rect r="r" b="b" t="t" l="l"/>
              <a:pathLst>
                <a:path h="1527200" w="22604533">
                  <a:moveTo>
                    <a:pt x="0" y="0"/>
                  </a:moveTo>
                  <a:lnTo>
                    <a:pt x="22604533" y="0"/>
                  </a:lnTo>
                  <a:lnTo>
                    <a:pt x="22604533" y="1527200"/>
                  </a:lnTo>
                  <a:lnTo>
                    <a:pt x="0" y="1527200"/>
                  </a:lnTo>
                  <a:close/>
                </a:path>
              </a:pathLst>
            </a:custGeom>
            <a:solidFill>
              <a:srgbClr val="000000">
                <a:alpha val="0"/>
              </a:srgbClr>
            </a:solidFill>
          </p:spPr>
        </p:sp>
        <p:sp>
          <p:nvSpPr>
            <p:cNvPr name="TextBox 20" id="20"/>
            <p:cNvSpPr txBox="true"/>
            <p:nvPr/>
          </p:nvSpPr>
          <p:spPr>
            <a:xfrm>
              <a:off x="0" y="-114300"/>
              <a:ext cx="22604533" cy="1641500"/>
            </a:xfrm>
            <a:prstGeom prst="rect">
              <a:avLst/>
            </a:prstGeom>
          </p:spPr>
          <p:txBody>
            <a:bodyPr anchor="t" rtlCol="false" tIns="0" lIns="0" bIns="0" rIns="0"/>
            <a:lstStyle/>
            <a:p>
              <a:pPr algn="ctr">
                <a:lnSpc>
                  <a:spcPts val="6719"/>
                </a:lnSpc>
              </a:pPr>
              <a:r>
                <a:rPr lang="en-US" b="true" sz="5599">
                  <a:solidFill>
                    <a:srgbClr val="000000"/>
                  </a:solidFill>
                  <a:latin typeface="Palatino Bold"/>
                  <a:ea typeface="Palatino Bold"/>
                  <a:cs typeface="Palatino Bold"/>
                  <a:sym typeface="Palatino Bold"/>
                </a:rPr>
                <a:t>Stay in the Loop &amp; Get Involved</a:t>
              </a:r>
            </a:p>
          </p:txBody>
        </p:sp>
      </p:grpSp>
      <p:sp>
        <p:nvSpPr>
          <p:cNvPr name="Freeform 21" id="21"/>
          <p:cNvSpPr/>
          <p:nvPr/>
        </p:nvSpPr>
        <p:spPr>
          <a:xfrm flipH="false" flipV="false" rot="0">
            <a:off x="623400" y="4140827"/>
            <a:ext cx="430781" cy="393088"/>
          </a:xfrm>
          <a:custGeom>
            <a:avLst/>
            <a:gdLst/>
            <a:ahLst/>
            <a:cxnLst/>
            <a:rect r="r" b="b" t="t" l="l"/>
            <a:pathLst>
              <a:path h="393088" w="430781">
                <a:moveTo>
                  <a:pt x="0" y="0"/>
                </a:moveTo>
                <a:lnTo>
                  <a:pt x="430781" y="0"/>
                </a:lnTo>
                <a:lnTo>
                  <a:pt x="430781" y="393088"/>
                </a:lnTo>
                <a:lnTo>
                  <a:pt x="0" y="3930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p:cNvSpPr/>
          <p:nvPr/>
        </p:nvSpPr>
        <p:spPr>
          <a:xfrm flipH="false" flipV="false" rot="0">
            <a:off x="623400" y="4750412"/>
            <a:ext cx="430781" cy="393088"/>
          </a:xfrm>
          <a:custGeom>
            <a:avLst/>
            <a:gdLst/>
            <a:ahLst/>
            <a:cxnLst/>
            <a:rect r="r" b="b" t="t" l="l"/>
            <a:pathLst>
              <a:path h="393088" w="430781">
                <a:moveTo>
                  <a:pt x="0" y="0"/>
                </a:moveTo>
                <a:lnTo>
                  <a:pt x="430781" y="0"/>
                </a:lnTo>
                <a:lnTo>
                  <a:pt x="430781" y="393088"/>
                </a:lnTo>
                <a:lnTo>
                  <a:pt x="0" y="3930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0">
            <a:off x="623400" y="5874101"/>
            <a:ext cx="430781" cy="393088"/>
          </a:xfrm>
          <a:custGeom>
            <a:avLst/>
            <a:gdLst/>
            <a:ahLst/>
            <a:cxnLst/>
            <a:rect r="r" b="b" t="t" l="l"/>
            <a:pathLst>
              <a:path h="393088" w="430781">
                <a:moveTo>
                  <a:pt x="0" y="0"/>
                </a:moveTo>
                <a:lnTo>
                  <a:pt x="430781" y="0"/>
                </a:lnTo>
                <a:lnTo>
                  <a:pt x="430781" y="393088"/>
                </a:lnTo>
                <a:lnTo>
                  <a:pt x="0" y="39308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4" id="24"/>
          <p:cNvSpPr txBox="true"/>
          <p:nvPr/>
        </p:nvSpPr>
        <p:spPr>
          <a:xfrm rot="0">
            <a:off x="1289963" y="7571325"/>
            <a:ext cx="8042437" cy="485972"/>
          </a:xfrm>
          <a:prstGeom prst="rect">
            <a:avLst/>
          </a:prstGeom>
        </p:spPr>
        <p:txBody>
          <a:bodyPr anchor="t" rtlCol="false" tIns="0" lIns="0" bIns="0" rIns="0">
            <a:spAutoFit/>
          </a:bodyPr>
          <a:lstStyle/>
          <a:p>
            <a:pPr algn="ctr">
              <a:lnSpc>
                <a:spcPts val="3950"/>
              </a:lnSpc>
              <a:spcBef>
                <a:spcPct val="0"/>
              </a:spcBef>
            </a:pPr>
            <a:r>
              <a:rPr lang="en-US" sz="2821" i="true">
                <a:solidFill>
                  <a:srgbClr val="000000"/>
                </a:solidFill>
                <a:latin typeface="Caladea Italics"/>
                <a:ea typeface="Caladea Italics"/>
                <a:cs typeface="Caladea Italics"/>
                <a:sym typeface="Caladea Italics"/>
              </a:rPr>
              <a:t>The </a:t>
            </a:r>
            <a:r>
              <a:rPr lang="en-US" sz="2821" i="true">
                <a:solidFill>
                  <a:srgbClr val="000000"/>
                </a:solidFill>
                <a:latin typeface="Caladea Italics"/>
                <a:ea typeface="Caladea Italics"/>
                <a:cs typeface="Caladea Italics"/>
                <a:sym typeface="Caladea Italics"/>
              </a:rPr>
              <a:t>more you plug in, the more UMBC feels like home.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99500"/>
          </a:xfrm>
          <a:custGeom>
            <a:avLst/>
            <a:gdLst/>
            <a:ahLst/>
            <a:cxnLst/>
            <a:rect r="r" b="b" t="t" l="l"/>
            <a:pathLst>
              <a:path h="1299500" w="18288000">
                <a:moveTo>
                  <a:pt x="0" y="0"/>
                </a:moveTo>
                <a:lnTo>
                  <a:pt x="18288000" y="0"/>
                </a:lnTo>
                <a:lnTo>
                  <a:pt x="18288000" y="1299500"/>
                </a:lnTo>
                <a:lnTo>
                  <a:pt x="0" y="1299500"/>
                </a:lnTo>
                <a:lnTo>
                  <a:pt x="0" y="0"/>
                </a:lnTo>
                <a:close/>
              </a:path>
            </a:pathLst>
          </a:custGeom>
          <a:blipFill>
            <a:blip r:embed="rId3"/>
            <a:stretch>
              <a:fillRect l="-13689" t="0" r="-2" b="0"/>
            </a:stretch>
          </a:blipFill>
        </p:spPr>
      </p:sp>
      <p:sp>
        <p:nvSpPr>
          <p:cNvPr name="Freeform 3" id="3"/>
          <p:cNvSpPr/>
          <p:nvPr/>
        </p:nvSpPr>
        <p:spPr>
          <a:xfrm flipH="false" flipV="false" rot="0">
            <a:off x="623400" y="208946"/>
            <a:ext cx="3826848" cy="881650"/>
          </a:xfrm>
          <a:custGeom>
            <a:avLst/>
            <a:gdLst/>
            <a:ahLst/>
            <a:cxnLst/>
            <a:rect r="r" b="b" t="t" l="l"/>
            <a:pathLst>
              <a:path h="881650" w="3826848">
                <a:moveTo>
                  <a:pt x="0" y="0"/>
                </a:moveTo>
                <a:lnTo>
                  <a:pt x="3826848" y="0"/>
                </a:lnTo>
                <a:lnTo>
                  <a:pt x="3826848" y="881650"/>
                </a:lnTo>
                <a:lnTo>
                  <a:pt x="0" y="881650"/>
                </a:lnTo>
                <a:lnTo>
                  <a:pt x="0" y="0"/>
                </a:lnTo>
                <a:close/>
              </a:path>
            </a:pathLst>
          </a:custGeom>
          <a:blipFill>
            <a:blip r:embed="rId4"/>
            <a:stretch>
              <a:fillRect l="0" t="-3" r="0" b="-3"/>
            </a:stretch>
          </a:blipFill>
        </p:spPr>
      </p:sp>
      <p:sp>
        <p:nvSpPr>
          <p:cNvPr name="Freeform 4" id="4"/>
          <p:cNvSpPr/>
          <p:nvPr/>
        </p:nvSpPr>
        <p:spPr>
          <a:xfrm flipH="false" flipV="false" rot="0">
            <a:off x="7251800" y="-50"/>
            <a:ext cx="11036200" cy="1299600"/>
          </a:xfrm>
          <a:custGeom>
            <a:avLst/>
            <a:gdLst/>
            <a:ahLst/>
            <a:cxnLst/>
            <a:rect r="r" b="b" t="t" l="l"/>
            <a:pathLst>
              <a:path h="1299600" w="11036200">
                <a:moveTo>
                  <a:pt x="0" y="0"/>
                </a:moveTo>
                <a:lnTo>
                  <a:pt x="11036200" y="0"/>
                </a:lnTo>
                <a:lnTo>
                  <a:pt x="11036200" y="1299600"/>
                </a:lnTo>
                <a:lnTo>
                  <a:pt x="0" y="1299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0742850" y="67900"/>
            <a:ext cx="6849000" cy="862200"/>
            <a:chOff x="0" y="0"/>
            <a:chExt cx="9132000" cy="1149600"/>
          </a:xfrm>
        </p:grpSpPr>
        <p:sp>
          <p:nvSpPr>
            <p:cNvPr name="Freeform 6" id="6"/>
            <p:cNvSpPr/>
            <p:nvPr/>
          </p:nvSpPr>
          <p:spPr>
            <a:xfrm flipH="false" flipV="false" rot="0">
              <a:off x="0" y="0"/>
              <a:ext cx="9132000" cy="1149600"/>
            </a:xfrm>
            <a:custGeom>
              <a:avLst/>
              <a:gdLst/>
              <a:ahLst/>
              <a:cxnLst/>
              <a:rect r="r" b="b" t="t" l="l"/>
              <a:pathLst>
                <a:path h="1149600" w="9132000">
                  <a:moveTo>
                    <a:pt x="0" y="0"/>
                  </a:moveTo>
                  <a:lnTo>
                    <a:pt x="9132000" y="0"/>
                  </a:lnTo>
                  <a:lnTo>
                    <a:pt x="9132000" y="1149600"/>
                  </a:lnTo>
                  <a:lnTo>
                    <a:pt x="0" y="1149600"/>
                  </a:lnTo>
                  <a:close/>
                </a:path>
              </a:pathLst>
            </a:custGeom>
            <a:solidFill>
              <a:srgbClr val="000000">
                <a:alpha val="0"/>
              </a:srgbClr>
            </a:solidFill>
          </p:spPr>
        </p:sp>
        <p:sp>
          <p:nvSpPr>
            <p:cNvPr name="TextBox 7" id="7"/>
            <p:cNvSpPr txBox="true"/>
            <p:nvPr/>
          </p:nvSpPr>
          <p:spPr>
            <a:xfrm>
              <a:off x="0" y="-9525"/>
              <a:ext cx="9132000" cy="1159125"/>
            </a:xfrm>
            <a:prstGeom prst="rect">
              <a:avLst/>
            </a:prstGeom>
          </p:spPr>
          <p:txBody>
            <a:bodyPr anchor="t" rtlCol="false" tIns="0" lIns="0" bIns="0" rIns="0"/>
            <a:lstStyle/>
            <a:p>
              <a:pPr algn="l">
                <a:lnSpc>
                  <a:spcPts val="3840"/>
                </a:lnSpc>
              </a:pPr>
              <a:r>
                <a:rPr lang="en-US" b="true" sz="3200">
                  <a:solidFill>
                    <a:srgbClr val="000000"/>
                  </a:solidFill>
                  <a:latin typeface="Inter Bold"/>
                  <a:ea typeface="Inter Bold"/>
                  <a:cs typeface="Inter Bold"/>
                  <a:sym typeface="Inter Bold"/>
                </a:rPr>
                <a:t>DIVISION OF STUDENT AFFAIRS</a:t>
              </a:r>
            </a:p>
          </p:txBody>
        </p:sp>
      </p:grpSp>
      <p:grpSp>
        <p:nvGrpSpPr>
          <p:cNvPr name="Group 8" id="8"/>
          <p:cNvGrpSpPr/>
          <p:nvPr/>
        </p:nvGrpSpPr>
        <p:grpSpPr>
          <a:xfrm rot="0">
            <a:off x="10742850" y="587800"/>
            <a:ext cx="6262800" cy="643800"/>
            <a:chOff x="0" y="0"/>
            <a:chExt cx="8350400" cy="858400"/>
          </a:xfrm>
        </p:grpSpPr>
        <p:sp>
          <p:nvSpPr>
            <p:cNvPr name="Freeform 9" id="9"/>
            <p:cNvSpPr/>
            <p:nvPr/>
          </p:nvSpPr>
          <p:spPr>
            <a:xfrm flipH="false" flipV="false" rot="0">
              <a:off x="0" y="0"/>
              <a:ext cx="8350400" cy="858400"/>
            </a:xfrm>
            <a:custGeom>
              <a:avLst/>
              <a:gdLst/>
              <a:ahLst/>
              <a:cxnLst/>
              <a:rect r="r" b="b" t="t" l="l"/>
              <a:pathLst>
                <a:path h="858400" w="8350400">
                  <a:moveTo>
                    <a:pt x="0" y="0"/>
                  </a:moveTo>
                  <a:lnTo>
                    <a:pt x="8350400" y="0"/>
                  </a:lnTo>
                  <a:lnTo>
                    <a:pt x="8350400" y="858400"/>
                  </a:lnTo>
                  <a:lnTo>
                    <a:pt x="0" y="858400"/>
                  </a:lnTo>
                  <a:close/>
                </a:path>
              </a:pathLst>
            </a:custGeom>
            <a:solidFill>
              <a:srgbClr val="000000">
                <a:alpha val="0"/>
              </a:srgbClr>
            </a:solidFill>
          </p:spPr>
        </p:sp>
        <p:sp>
          <p:nvSpPr>
            <p:cNvPr name="TextBox 10" id="10"/>
            <p:cNvSpPr txBox="true"/>
            <p:nvPr/>
          </p:nvSpPr>
          <p:spPr>
            <a:xfrm>
              <a:off x="0" y="0"/>
              <a:ext cx="8350400" cy="858400"/>
            </a:xfrm>
            <a:prstGeom prst="rect">
              <a:avLst/>
            </a:prstGeom>
          </p:spPr>
          <p:txBody>
            <a:bodyPr anchor="t" rtlCol="false" tIns="0" lIns="0" bIns="0" rIns="0"/>
            <a:lstStyle/>
            <a:p>
              <a:pPr algn="l">
                <a:lnSpc>
                  <a:spcPts val="2640"/>
                </a:lnSpc>
              </a:pPr>
              <a:r>
                <a:rPr lang="en-US" sz="2200" i="true">
                  <a:solidFill>
                    <a:srgbClr val="222222"/>
                  </a:solidFill>
                  <a:latin typeface="Inter Italics"/>
                  <a:ea typeface="Inter Italics"/>
                  <a:cs typeface="Inter Italics"/>
                  <a:sym typeface="Inter Italics"/>
                </a:rPr>
                <a:t>Unlocking Potential. Transforming Lives.</a:t>
              </a:r>
            </a:p>
          </p:txBody>
        </p:sp>
      </p:grpSp>
      <p:grpSp>
        <p:nvGrpSpPr>
          <p:cNvPr name="Group 11" id="11"/>
          <p:cNvGrpSpPr/>
          <p:nvPr/>
        </p:nvGrpSpPr>
        <p:grpSpPr>
          <a:xfrm rot="0">
            <a:off x="2894720" y="1771219"/>
            <a:ext cx="12830400" cy="1102200"/>
            <a:chOff x="0" y="0"/>
            <a:chExt cx="17107200" cy="1469600"/>
          </a:xfrm>
        </p:grpSpPr>
        <p:sp>
          <p:nvSpPr>
            <p:cNvPr name="Freeform 12" id="12"/>
            <p:cNvSpPr/>
            <p:nvPr/>
          </p:nvSpPr>
          <p:spPr>
            <a:xfrm flipH="false" flipV="false" rot="0">
              <a:off x="0" y="0"/>
              <a:ext cx="17107201" cy="1469600"/>
            </a:xfrm>
            <a:custGeom>
              <a:avLst/>
              <a:gdLst/>
              <a:ahLst/>
              <a:cxnLst/>
              <a:rect r="r" b="b" t="t" l="l"/>
              <a:pathLst>
                <a:path h="1469600" w="17107201">
                  <a:moveTo>
                    <a:pt x="0" y="0"/>
                  </a:moveTo>
                  <a:lnTo>
                    <a:pt x="17107201" y="0"/>
                  </a:lnTo>
                  <a:lnTo>
                    <a:pt x="17107201" y="1469600"/>
                  </a:lnTo>
                  <a:lnTo>
                    <a:pt x="0" y="1469600"/>
                  </a:lnTo>
                  <a:close/>
                </a:path>
              </a:pathLst>
            </a:custGeom>
            <a:solidFill>
              <a:srgbClr val="000000">
                <a:alpha val="0"/>
              </a:srgbClr>
            </a:solidFill>
          </p:spPr>
        </p:sp>
        <p:sp>
          <p:nvSpPr>
            <p:cNvPr name="TextBox 13" id="13"/>
            <p:cNvSpPr txBox="true"/>
            <p:nvPr/>
          </p:nvSpPr>
          <p:spPr>
            <a:xfrm>
              <a:off x="0" y="-114300"/>
              <a:ext cx="17107200" cy="1583900"/>
            </a:xfrm>
            <a:prstGeom prst="rect">
              <a:avLst/>
            </a:prstGeom>
          </p:spPr>
          <p:txBody>
            <a:bodyPr anchor="t" rtlCol="false" tIns="0" lIns="0" bIns="0" rIns="0"/>
            <a:lstStyle/>
            <a:p>
              <a:pPr algn="ctr">
                <a:lnSpc>
                  <a:spcPts val="6720"/>
                </a:lnSpc>
              </a:pPr>
              <a:r>
                <a:rPr lang="en-US" b="true" sz="5600">
                  <a:solidFill>
                    <a:srgbClr val="000000"/>
                  </a:solidFill>
                  <a:latin typeface="Palatino Bold"/>
                  <a:ea typeface="Palatino Bold"/>
                  <a:cs typeface="Palatino Bold"/>
                  <a:sym typeface="Palatino Bold"/>
                </a:rPr>
                <a:t>Carpool Conversations Activity</a:t>
              </a:r>
            </a:p>
          </p:txBody>
        </p:sp>
      </p:grpSp>
      <p:grpSp>
        <p:nvGrpSpPr>
          <p:cNvPr name="Group 14" id="14"/>
          <p:cNvGrpSpPr/>
          <p:nvPr/>
        </p:nvGrpSpPr>
        <p:grpSpPr>
          <a:xfrm rot="0">
            <a:off x="2256807" y="3749509"/>
            <a:ext cx="3669179" cy="5872505"/>
            <a:chOff x="0" y="0"/>
            <a:chExt cx="4892239" cy="7830006"/>
          </a:xfrm>
        </p:grpSpPr>
        <p:sp>
          <p:nvSpPr>
            <p:cNvPr name="AutoShape 15" id="15"/>
            <p:cNvSpPr/>
            <p:nvPr/>
          </p:nvSpPr>
          <p:spPr>
            <a:xfrm flipV="true">
              <a:off x="2476658" y="244416"/>
              <a:ext cx="2168001" cy="773118"/>
            </a:xfrm>
            <a:prstGeom prst="line">
              <a:avLst/>
            </a:prstGeom>
            <a:ln cap="flat" w="190500">
              <a:solidFill>
                <a:srgbClr val="000000"/>
              </a:solidFill>
              <a:prstDash val="sysDot"/>
              <a:headEnd type="none" len="sm" w="sm"/>
              <a:tailEnd type="none" len="sm" w="sm"/>
            </a:ln>
          </p:spPr>
        </p:sp>
        <p:sp>
          <p:nvSpPr>
            <p:cNvPr name="AutoShape 16" id="16"/>
            <p:cNvSpPr/>
            <p:nvPr/>
          </p:nvSpPr>
          <p:spPr>
            <a:xfrm flipV="true">
              <a:off x="1657377" y="1934511"/>
              <a:ext cx="0" cy="938031"/>
            </a:xfrm>
            <a:prstGeom prst="line">
              <a:avLst/>
            </a:prstGeom>
            <a:ln cap="rnd" w="101600">
              <a:solidFill>
                <a:srgbClr val="02327B"/>
              </a:solidFill>
              <a:prstDash val="sysDot"/>
              <a:headEnd type="none" len="sm" w="sm"/>
              <a:tailEnd type="none" len="sm" w="sm"/>
            </a:ln>
          </p:spPr>
        </p:sp>
        <p:grpSp>
          <p:nvGrpSpPr>
            <p:cNvPr name="Group 17" id="17"/>
            <p:cNvGrpSpPr/>
            <p:nvPr/>
          </p:nvGrpSpPr>
          <p:grpSpPr>
            <a:xfrm rot="0">
              <a:off x="639844" y="0"/>
              <a:ext cx="2035067" cy="203506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515"/>
              </a:solidFill>
            </p:spPr>
          </p:sp>
          <p:sp>
            <p:nvSpPr>
              <p:cNvPr name="TextBox 19" id="19"/>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AutoShape 20" id="20"/>
            <p:cNvSpPr/>
            <p:nvPr/>
          </p:nvSpPr>
          <p:spPr>
            <a:xfrm flipH="true">
              <a:off x="1287058" y="4786838"/>
              <a:ext cx="849805" cy="0"/>
            </a:xfrm>
            <a:prstGeom prst="line">
              <a:avLst/>
            </a:prstGeom>
            <a:ln cap="flat" w="50800">
              <a:solidFill>
                <a:srgbClr val="00327D"/>
              </a:solidFill>
              <a:prstDash val="solid"/>
              <a:headEnd type="none" len="sm" w="sm"/>
              <a:tailEnd type="none" len="sm" w="sm"/>
            </a:ln>
          </p:spPr>
        </p:sp>
        <p:grpSp>
          <p:nvGrpSpPr>
            <p:cNvPr name="Group 21" id="21"/>
            <p:cNvGrpSpPr/>
            <p:nvPr/>
          </p:nvGrpSpPr>
          <p:grpSpPr>
            <a:xfrm rot="0">
              <a:off x="1294736" y="2710984"/>
              <a:ext cx="725282" cy="725282"/>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515"/>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Freeform 24" id="24"/>
            <p:cNvSpPr/>
            <p:nvPr/>
          </p:nvSpPr>
          <p:spPr>
            <a:xfrm flipH="false" flipV="false" rot="0">
              <a:off x="926152" y="306791"/>
              <a:ext cx="1497419" cy="1497419"/>
            </a:xfrm>
            <a:custGeom>
              <a:avLst/>
              <a:gdLst/>
              <a:ahLst/>
              <a:cxnLst/>
              <a:rect r="r" b="b" t="t" l="l"/>
              <a:pathLst>
                <a:path h="1497419" w="1497419">
                  <a:moveTo>
                    <a:pt x="0" y="0"/>
                  </a:moveTo>
                  <a:lnTo>
                    <a:pt x="1497419" y="0"/>
                  </a:lnTo>
                  <a:lnTo>
                    <a:pt x="1497419" y="1497419"/>
                  </a:lnTo>
                  <a:lnTo>
                    <a:pt x="0" y="14974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5" id="25"/>
            <p:cNvSpPr txBox="true"/>
            <p:nvPr/>
          </p:nvSpPr>
          <p:spPr>
            <a:xfrm rot="0">
              <a:off x="1392665" y="2824917"/>
              <a:ext cx="529424" cy="449792"/>
            </a:xfrm>
            <a:prstGeom prst="rect">
              <a:avLst/>
            </a:prstGeom>
          </p:spPr>
          <p:txBody>
            <a:bodyPr anchor="t" rtlCol="false" tIns="0" lIns="0" bIns="0" rIns="0">
              <a:spAutoFit/>
            </a:bodyPr>
            <a:lstStyle/>
            <a:p>
              <a:pPr algn="ctr">
                <a:lnSpc>
                  <a:spcPts val="2799"/>
                </a:lnSpc>
                <a:spcBef>
                  <a:spcPct val="0"/>
                </a:spcBef>
              </a:pPr>
              <a:r>
                <a:rPr lang="en-US" b="true" sz="1999">
                  <a:solidFill>
                    <a:srgbClr val="000000"/>
                  </a:solidFill>
                  <a:latin typeface="Roboto Bold"/>
                  <a:ea typeface="Roboto Bold"/>
                  <a:cs typeface="Roboto Bold"/>
                  <a:sym typeface="Roboto Bold"/>
                </a:rPr>
                <a:t>1</a:t>
              </a:r>
            </a:p>
          </p:txBody>
        </p:sp>
        <p:sp>
          <p:nvSpPr>
            <p:cNvPr name="TextBox 26" id="26"/>
            <p:cNvSpPr txBox="true"/>
            <p:nvPr/>
          </p:nvSpPr>
          <p:spPr>
            <a:xfrm rot="0">
              <a:off x="373356" y="5021190"/>
              <a:ext cx="2795090" cy="2808817"/>
            </a:xfrm>
            <a:prstGeom prst="rect">
              <a:avLst/>
            </a:prstGeom>
          </p:spPr>
          <p:txBody>
            <a:bodyPr anchor="t" rtlCol="false" tIns="0" lIns="0" bIns="0" rIns="0">
              <a:spAutoFit/>
            </a:bodyPr>
            <a:lstStyle/>
            <a:p>
              <a:pPr algn="ctr">
                <a:lnSpc>
                  <a:spcPts val="2800"/>
                </a:lnSpc>
                <a:spcBef>
                  <a:spcPct val="0"/>
                </a:spcBef>
              </a:pPr>
              <a:r>
                <a:rPr lang="en-US" sz="2000">
                  <a:solidFill>
                    <a:srgbClr val="000000"/>
                  </a:solidFill>
                  <a:latin typeface="Caladea"/>
                  <a:ea typeface="Caladea"/>
                  <a:cs typeface="Caladea"/>
                  <a:sym typeface="Caladea"/>
                </a:rPr>
                <a:t>You should be seated in   the color area of the room that matches the color sticker on the back of your card</a:t>
              </a:r>
            </a:p>
          </p:txBody>
        </p:sp>
        <p:sp>
          <p:nvSpPr>
            <p:cNvPr name="TextBox 27" id="27"/>
            <p:cNvSpPr txBox="true"/>
            <p:nvPr/>
          </p:nvSpPr>
          <p:spPr>
            <a:xfrm rot="0">
              <a:off x="0" y="3824813"/>
              <a:ext cx="3423921" cy="771525"/>
            </a:xfrm>
            <a:prstGeom prst="rect">
              <a:avLst/>
            </a:prstGeom>
          </p:spPr>
          <p:txBody>
            <a:bodyPr anchor="t" rtlCol="false" tIns="0" lIns="0" bIns="0" rIns="0">
              <a:spAutoFit/>
            </a:bodyPr>
            <a:lstStyle/>
            <a:p>
              <a:pPr algn="ctr">
                <a:lnSpc>
                  <a:spcPts val="2280"/>
                </a:lnSpc>
              </a:pPr>
              <a:r>
                <a:rPr lang="en-US" b="true" sz="1900" spc="152">
                  <a:solidFill>
                    <a:srgbClr val="000000"/>
                  </a:solidFill>
                  <a:latin typeface="Caladea Bold"/>
                  <a:ea typeface="Caladea Bold"/>
                  <a:cs typeface="Caladea Bold"/>
                  <a:sym typeface="Caladea Bold"/>
                </a:rPr>
                <a:t>FIND YOUR COLOR PARKING LOT</a:t>
              </a:r>
            </a:p>
          </p:txBody>
        </p:sp>
      </p:grpSp>
      <p:grpSp>
        <p:nvGrpSpPr>
          <p:cNvPr name="Group 28" id="28"/>
          <p:cNvGrpSpPr/>
          <p:nvPr/>
        </p:nvGrpSpPr>
        <p:grpSpPr>
          <a:xfrm rot="0">
            <a:off x="8012398" y="3749509"/>
            <a:ext cx="3693079" cy="5748680"/>
            <a:chOff x="0" y="0"/>
            <a:chExt cx="4924106" cy="7664906"/>
          </a:xfrm>
        </p:grpSpPr>
        <p:sp>
          <p:nvSpPr>
            <p:cNvPr name="AutoShape 29" id="29"/>
            <p:cNvSpPr/>
            <p:nvPr/>
          </p:nvSpPr>
          <p:spPr>
            <a:xfrm flipV="true">
              <a:off x="1577576" y="1903294"/>
              <a:ext cx="0" cy="1092914"/>
            </a:xfrm>
            <a:prstGeom prst="line">
              <a:avLst/>
            </a:prstGeom>
            <a:ln cap="rnd" w="101600">
              <a:solidFill>
                <a:srgbClr val="00327D"/>
              </a:solidFill>
              <a:prstDash val="sysDot"/>
              <a:headEnd type="none" len="sm" w="sm"/>
              <a:tailEnd type="none" len="sm" w="sm"/>
            </a:ln>
          </p:spPr>
        </p:sp>
        <p:sp>
          <p:nvSpPr>
            <p:cNvPr name="AutoShape 30" id="30"/>
            <p:cNvSpPr/>
            <p:nvPr/>
          </p:nvSpPr>
          <p:spPr>
            <a:xfrm flipV="true">
              <a:off x="2525444" y="132449"/>
              <a:ext cx="2168001" cy="773118"/>
            </a:xfrm>
            <a:prstGeom prst="line">
              <a:avLst/>
            </a:prstGeom>
            <a:ln cap="flat" w="190500">
              <a:solidFill>
                <a:srgbClr val="000000"/>
              </a:solidFill>
              <a:prstDash val="sysDot"/>
              <a:headEnd type="none" len="sm" w="sm"/>
              <a:tailEnd type="none" len="sm" w="sm"/>
            </a:ln>
          </p:spPr>
        </p:sp>
        <p:grpSp>
          <p:nvGrpSpPr>
            <p:cNvPr name="Group 31" id="31"/>
            <p:cNvGrpSpPr/>
            <p:nvPr/>
          </p:nvGrpSpPr>
          <p:grpSpPr>
            <a:xfrm rot="0">
              <a:off x="610842" y="0"/>
              <a:ext cx="2035067" cy="203506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515"/>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AutoShape 34" id="34"/>
            <p:cNvSpPr/>
            <p:nvPr/>
          </p:nvSpPr>
          <p:spPr>
            <a:xfrm flipH="true" flipV="true">
              <a:off x="1123806" y="5605389"/>
              <a:ext cx="1212446" cy="0"/>
            </a:xfrm>
            <a:prstGeom prst="line">
              <a:avLst/>
            </a:prstGeom>
            <a:ln cap="flat" w="50800">
              <a:solidFill>
                <a:srgbClr val="00327D"/>
              </a:solidFill>
              <a:prstDash val="solid"/>
              <a:headEnd type="none" len="sm" w="sm"/>
              <a:tailEnd type="none" len="sm" w="sm"/>
            </a:ln>
          </p:spPr>
        </p:sp>
        <p:grpSp>
          <p:nvGrpSpPr>
            <p:cNvPr name="Group 35" id="35"/>
            <p:cNvGrpSpPr/>
            <p:nvPr/>
          </p:nvGrpSpPr>
          <p:grpSpPr>
            <a:xfrm rot="0">
              <a:off x="1203474" y="2809973"/>
              <a:ext cx="725282" cy="725282"/>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515"/>
              </a:solidFill>
            </p:spPr>
          </p:sp>
          <p:sp>
            <p:nvSpPr>
              <p:cNvPr name="TextBox 37" id="37"/>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Freeform 38" id="38"/>
            <p:cNvSpPr/>
            <p:nvPr/>
          </p:nvSpPr>
          <p:spPr>
            <a:xfrm flipH="false" flipV="false" rot="0">
              <a:off x="845269" y="351684"/>
              <a:ext cx="1566213" cy="1407634"/>
            </a:xfrm>
            <a:custGeom>
              <a:avLst/>
              <a:gdLst/>
              <a:ahLst/>
              <a:cxnLst/>
              <a:rect r="r" b="b" t="t" l="l"/>
              <a:pathLst>
                <a:path h="1407634" w="1566213">
                  <a:moveTo>
                    <a:pt x="0" y="0"/>
                  </a:moveTo>
                  <a:lnTo>
                    <a:pt x="1566213" y="0"/>
                  </a:lnTo>
                  <a:lnTo>
                    <a:pt x="1566213" y="1407634"/>
                  </a:lnTo>
                  <a:lnTo>
                    <a:pt x="0" y="1407634"/>
                  </a:lnTo>
                  <a:lnTo>
                    <a:pt x="0" y="0"/>
                  </a:lnTo>
                  <a:close/>
                </a:path>
              </a:pathLst>
            </a:custGeom>
            <a:blipFill>
              <a:blip r:embed="rId9"/>
              <a:stretch>
                <a:fillRect l="0" t="0" r="0" b="0"/>
              </a:stretch>
            </a:blipFill>
          </p:spPr>
        </p:sp>
        <p:sp>
          <p:nvSpPr>
            <p:cNvPr name="TextBox 39" id="39"/>
            <p:cNvSpPr txBox="true"/>
            <p:nvPr/>
          </p:nvSpPr>
          <p:spPr>
            <a:xfrm rot="0">
              <a:off x="1301402" y="2923906"/>
              <a:ext cx="529424" cy="449792"/>
            </a:xfrm>
            <a:prstGeom prst="rect">
              <a:avLst/>
            </a:prstGeom>
          </p:spPr>
          <p:txBody>
            <a:bodyPr anchor="t" rtlCol="false" tIns="0" lIns="0" bIns="0" rIns="0">
              <a:spAutoFit/>
            </a:bodyPr>
            <a:lstStyle/>
            <a:p>
              <a:pPr algn="ctr">
                <a:lnSpc>
                  <a:spcPts val="2799"/>
                </a:lnSpc>
                <a:spcBef>
                  <a:spcPct val="0"/>
                </a:spcBef>
              </a:pPr>
              <a:r>
                <a:rPr lang="en-US" b="true" sz="1999">
                  <a:solidFill>
                    <a:srgbClr val="000000"/>
                  </a:solidFill>
                  <a:latin typeface="Roboto Bold"/>
                  <a:ea typeface="Roboto Bold"/>
                  <a:cs typeface="Roboto Bold"/>
                  <a:sym typeface="Roboto Bold"/>
                </a:rPr>
                <a:t>3</a:t>
              </a:r>
            </a:p>
          </p:txBody>
        </p:sp>
        <p:sp>
          <p:nvSpPr>
            <p:cNvPr name="TextBox 40" id="40"/>
            <p:cNvSpPr txBox="true"/>
            <p:nvPr/>
          </p:nvSpPr>
          <p:spPr>
            <a:xfrm rot="0">
              <a:off x="101653" y="5795889"/>
              <a:ext cx="3256752" cy="1869017"/>
            </a:xfrm>
            <a:prstGeom prst="rect">
              <a:avLst/>
            </a:prstGeom>
          </p:spPr>
          <p:txBody>
            <a:bodyPr anchor="t" rtlCol="false" tIns="0" lIns="0" bIns="0" rIns="0">
              <a:spAutoFit/>
            </a:bodyPr>
            <a:lstStyle/>
            <a:p>
              <a:pPr algn="ctr">
                <a:lnSpc>
                  <a:spcPts val="2800"/>
                </a:lnSpc>
                <a:spcBef>
                  <a:spcPct val="0"/>
                </a:spcBef>
              </a:pPr>
              <a:r>
                <a:rPr lang="en-US" sz="2000">
                  <a:solidFill>
                    <a:srgbClr val="000000"/>
                  </a:solidFill>
                  <a:latin typeface="Caladea"/>
                  <a:ea typeface="Caladea"/>
                  <a:cs typeface="Caladea"/>
                  <a:sym typeface="Caladea"/>
                </a:rPr>
                <a:t>Your group will receive a set of fun, get to know you -inspired prompts.</a:t>
              </a:r>
            </a:p>
          </p:txBody>
        </p:sp>
        <p:sp>
          <p:nvSpPr>
            <p:cNvPr name="TextBox 41" id="41"/>
            <p:cNvSpPr txBox="true"/>
            <p:nvPr/>
          </p:nvSpPr>
          <p:spPr>
            <a:xfrm rot="0">
              <a:off x="0" y="3824215"/>
              <a:ext cx="3423921" cy="1152525"/>
            </a:xfrm>
            <a:prstGeom prst="rect">
              <a:avLst/>
            </a:prstGeom>
          </p:spPr>
          <p:txBody>
            <a:bodyPr anchor="t" rtlCol="false" tIns="0" lIns="0" bIns="0" rIns="0">
              <a:spAutoFit/>
            </a:bodyPr>
            <a:lstStyle/>
            <a:p>
              <a:pPr algn="ctr">
                <a:lnSpc>
                  <a:spcPts val="2280"/>
                </a:lnSpc>
              </a:pPr>
              <a:r>
                <a:rPr lang="en-US" b="true" sz="1900" spc="152">
                  <a:solidFill>
                    <a:srgbClr val="000000"/>
                  </a:solidFill>
                  <a:latin typeface="Caladea Bold"/>
                  <a:ea typeface="Caladea Bold"/>
                  <a:cs typeface="Caladea Bold"/>
                  <a:sym typeface="Caladea Bold"/>
                </a:rPr>
                <a:t> CARPOOL CONVERSATION CARD</a:t>
              </a:r>
            </a:p>
          </p:txBody>
        </p:sp>
      </p:grpSp>
      <p:grpSp>
        <p:nvGrpSpPr>
          <p:cNvPr name="Group 42" id="42"/>
          <p:cNvGrpSpPr/>
          <p:nvPr/>
        </p:nvGrpSpPr>
        <p:grpSpPr>
          <a:xfrm rot="0">
            <a:off x="12137017" y="3220109"/>
            <a:ext cx="3894176" cy="6056196"/>
            <a:chOff x="0" y="0"/>
            <a:chExt cx="5192234" cy="8074929"/>
          </a:xfrm>
        </p:grpSpPr>
        <p:sp>
          <p:nvSpPr>
            <p:cNvPr name="AutoShape 43" id="43"/>
            <p:cNvSpPr/>
            <p:nvPr/>
          </p:nvSpPr>
          <p:spPr>
            <a:xfrm>
              <a:off x="84952" y="1075845"/>
              <a:ext cx="2944724" cy="839089"/>
            </a:xfrm>
            <a:prstGeom prst="line">
              <a:avLst/>
            </a:prstGeom>
            <a:ln cap="flat" w="190500">
              <a:solidFill>
                <a:srgbClr val="000000"/>
              </a:solidFill>
              <a:prstDash val="sysDot"/>
              <a:headEnd type="none" len="sm" w="sm"/>
              <a:tailEnd type="none" len="sm" w="sm"/>
            </a:ln>
          </p:spPr>
        </p:sp>
        <p:sp>
          <p:nvSpPr>
            <p:cNvPr name="AutoShape 44" id="44"/>
            <p:cNvSpPr/>
            <p:nvPr/>
          </p:nvSpPr>
          <p:spPr>
            <a:xfrm flipV="true">
              <a:off x="3595193" y="2573264"/>
              <a:ext cx="0" cy="1092914"/>
            </a:xfrm>
            <a:prstGeom prst="line">
              <a:avLst/>
            </a:prstGeom>
            <a:ln cap="rnd" w="101600">
              <a:solidFill>
                <a:srgbClr val="00327D"/>
              </a:solidFill>
              <a:prstDash val="sysDot"/>
              <a:headEnd type="none" len="sm" w="sm"/>
              <a:tailEnd type="none" len="sm" w="sm"/>
            </a:ln>
          </p:spPr>
        </p:sp>
        <p:grpSp>
          <p:nvGrpSpPr>
            <p:cNvPr name="Group 45" id="45"/>
            <p:cNvGrpSpPr/>
            <p:nvPr/>
          </p:nvGrpSpPr>
          <p:grpSpPr>
            <a:xfrm rot="0">
              <a:off x="2565531" y="705866"/>
              <a:ext cx="2035067" cy="2035067"/>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515"/>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AutoShape 48" id="48"/>
            <p:cNvSpPr/>
            <p:nvPr/>
          </p:nvSpPr>
          <p:spPr>
            <a:xfrm flipH="true">
              <a:off x="3170291" y="5575252"/>
              <a:ext cx="849805" cy="0"/>
            </a:xfrm>
            <a:prstGeom prst="line">
              <a:avLst/>
            </a:prstGeom>
            <a:ln cap="flat" w="50800">
              <a:solidFill>
                <a:srgbClr val="00327D"/>
              </a:solidFill>
              <a:prstDash val="solid"/>
              <a:headEnd type="none" len="sm" w="sm"/>
              <a:tailEnd type="none" len="sm" w="sm"/>
            </a:ln>
          </p:spPr>
        </p:sp>
        <p:grpSp>
          <p:nvGrpSpPr>
            <p:cNvPr name="Group 49" id="49"/>
            <p:cNvGrpSpPr/>
            <p:nvPr/>
          </p:nvGrpSpPr>
          <p:grpSpPr>
            <a:xfrm rot="0">
              <a:off x="3220424" y="3515839"/>
              <a:ext cx="725282" cy="725282"/>
              <a:chOff x="0" y="0"/>
              <a:chExt cx="812800" cy="812800"/>
            </a:xfrm>
          </p:grpSpPr>
          <p:sp>
            <p:nvSpPr>
              <p:cNvPr name="Freeform 50" id="5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515"/>
              </a:solidFill>
            </p:spPr>
          </p:sp>
          <p:sp>
            <p:nvSpPr>
              <p:cNvPr name="TextBox 51" id="51"/>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Freeform 52" id="52"/>
            <p:cNvSpPr/>
            <p:nvPr/>
          </p:nvSpPr>
          <p:spPr>
            <a:xfrm flipH="false" flipV="false" rot="0">
              <a:off x="3220424" y="859377"/>
              <a:ext cx="990420" cy="1650699"/>
            </a:xfrm>
            <a:custGeom>
              <a:avLst/>
              <a:gdLst/>
              <a:ahLst/>
              <a:cxnLst/>
              <a:rect r="r" b="b" t="t" l="l"/>
              <a:pathLst>
                <a:path h="1650699" w="990420">
                  <a:moveTo>
                    <a:pt x="0" y="0"/>
                  </a:moveTo>
                  <a:lnTo>
                    <a:pt x="990419" y="0"/>
                  </a:lnTo>
                  <a:lnTo>
                    <a:pt x="990419" y="1650699"/>
                  </a:lnTo>
                  <a:lnTo>
                    <a:pt x="0" y="165069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53" id="53"/>
            <p:cNvSpPr txBox="true"/>
            <p:nvPr/>
          </p:nvSpPr>
          <p:spPr>
            <a:xfrm rot="0">
              <a:off x="3318353" y="3642507"/>
              <a:ext cx="529424" cy="449792"/>
            </a:xfrm>
            <a:prstGeom prst="rect">
              <a:avLst/>
            </a:prstGeom>
          </p:spPr>
          <p:txBody>
            <a:bodyPr anchor="t" rtlCol="false" tIns="0" lIns="0" bIns="0" rIns="0">
              <a:spAutoFit/>
            </a:bodyPr>
            <a:lstStyle/>
            <a:p>
              <a:pPr algn="ctr">
                <a:lnSpc>
                  <a:spcPts val="2799"/>
                </a:lnSpc>
                <a:spcBef>
                  <a:spcPct val="0"/>
                </a:spcBef>
              </a:pPr>
              <a:r>
                <a:rPr lang="en-US" b="true" sz="1999">
                  <a:solidFill>
                    <a:srgbClr val="000000"/>
                  </a:solidFill>
                  <a:latin typeface="Roboto Bold"/>
                  <a:ea typeface="Roboto Bold"/>
                  <a:cs typeface="Roboto Bold"/>
                  <a:sym typeface="Roboto Bold"/>
                </a:rPr>
                <a:t>5</a:t>
              </a:r>
            </a:p>
          </p:txBody>
        </p:sp>
        <p:sp>
          <p:nvSpPr>
            <p:cNvPr name="TextBox 54" id="54"/>
            <p:cNvSpPr txBox="true"/>
            <p:nvPr/>
          </p:nvSpPr>
          <p:spPr>
            <a:xfrm rot="0">
              <a:off x="2243591" y="4593581"/>
              <a:ext cx="2678948" cy="771525"/>
            </a:xfrm>
            <a:prstGeom prst="rect">
              <a:avLst/>
            </a:prstGeom>
          </p:spPr>
          <p:txBody>
            <a:bodyPr anchor="t" rtlCol="false" tIns="0" lIns="0" bIns="0" rIns="0">
              <a:spAutoFit/>
            </a:bodyPr>
            <a:lstStyle/>
            <a:p>
              <a:pPr algn="ctr">
                <a:lnSpc>
                  <a:spcPts val="2280"/>
                </a:lnSpc>
              </a:pPr>
              <a:r>
                <a:rPr lang="en-US" b="true" sz="1900">
                  <a:solidFill>
                    <a:srgbClr val="000000"/>
                  </a:solidFill>
                  <a:latin typeface="Caladea Bold"/>
                  <a:ea typeface="Caladea Bold"/>
                  <a:cs typeface="Caladea Bold"/>
                  <a:sym typeface="Caladea Bold"/>
                </a:rPr>
                <a:t>BE READY TO SHARE</a:t>
              </a:r>
            </a:p>
          </p:txBody>
        </p:sp>
        <p:sp>
          <p:nvSpPr>
            <p:cNvPr name="TextBox 55" id="55"/>
            <p:cNvSpPr txBox="true"/>
            <p:nvPr/>
          </p:nvSpPr>
          <p:spPr>
            <a:xfrm rot="0">
              <a:off x="1973896" y="5736012"/>
              <a:ext cx="3218339" cy="2338917"/>
            </a:xfrm>
            <a:prstGeom prst="rect">
              <a:avLst/>
            </a:prstGeom>
          </p:spPr>
          <p:txBody>
            <a:bodyPr anchor="t" rtlCol="false" tIns="0" lIns="0" bIns="0" rIns="0">
              <a:spAutoFit/>
            </a:bodyPr>
            <a:lstStyle/>
            <a:p>
              <a:pPr algn="ctr">
                <a:lnSpc>
                  <a:spcPts val="2800"/>
                </a:lnSpc>
                <a:spcBef>
                  <a:spcPct val="0"/>
                </a:spcBef>
              </a:pPr>
              <a:r>
                <a:rPr lang="en-US" sz="2000">
                  <a:solidFill>
                    <a:srgbClr val="000000"/>
                  </a:solidFill>
                  <a:latin typeface="Caladea"/>
                  <a:ea typeface="Caladea"/>
                  <a:cs typeface="Caladea"/>
                  <a:sym typeface="Caladea"/>
                </a:rPr>
                <a:t>We’ll invite a few volunteers to share something fun or relatable they learned in their group</a:t>
              </a:r>
            </a:p>
          </p:txBody>
        </p:sp>
      </p:grpSp>
      <p:grpSp>
        <p:nvGrpSpPr>
          <p:cNvPr name="Group 56" id="56"/>
          <p:cNvGrpSpPr/>
          <p:nvPr/>
        </p:nvGrpSpPr>
        <p:grpSpPr>
          <a:xfrm rot="0">
            <a:off x="10726578" y="3145554"/>
            <a:ext cx="2567941" cy="5381085"/>
            <a:chOff x="0" y="0"/>
            <a:chExt cx="3423921" cy="7174780"/>
          </a:xfrm>
        </p:grpSpPr>
        <p:sp>
          <p:nvSpPr>
            <p:cNvPr name="AutoShape 57" id="57"/>
            <p:cNvSpPr/>
            <p:nvPr/>
          </p:nvSpPr>
          <p:spPr>
            <a:xfrm flipV="true">
              <a:off x="1736561" y="1876430"/>
              <a:ext cx="0" cy="1092914"/>
            </a:xfrm>
            <a:prstGeom prst="line">
              <a:avLst/>
            </a:prstGeom>
            <a:ln cap="rnd" w="101600">
              <a:solidFill>
                <a:srgbClr val="000000"/>
              </a:solidFill>
              <a:prstDash val="sysDot"/>
              <a:headEnd type="none" len="sm" w="sm"/>
              <a:tailEnd type="none" len="sm" w="sm"/>
            </a:ln>
          </p:spPr>
        </p:sp>
        <p:grpSp>
          <p:nvGrpSpPr>
            <p:cNvPr name="Group 58" id="58"/>
            <p:cNvGrpSpPr/>
            <p:nvPr/>
          </p:nvGrpSpPr>
          <p:grpSpPr>
            <a:xfrm rot="0">
              <a:off x="694427" y="0"/>
              <a:ext cx="2035067" cy="2035067"/>
              <a:chOff x="0" y="0"/>
              <a:chExt cx="812800" cy="812800"/>
            </a:xfrm>
          </p:grpSpPr>
          <p:sp>
            <p:nvSpPr>
              <p:cNvPr name="Freeform 59" id="5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176"/>
              </a:solidFill>
            </p:spPr>
          </p:sp>
          <p:sp>
            <p:nvSpPr>
              <p:cNvPr name="TextBox 60" id="60"/>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AutoShape 61" id="61"/>
            <p:cNvSpPr/>
            <p:nvPr/>
          </p:nvSpPr>
          <p:spPr>
            <a:xfrm flipH="true">
              <a:off x="1287058" y="4702514"/>
              <a:ext cx="849805" cy="0"/>
            </a:xfrm>
            <a:prstGeom prst="line">
              <a:avLst/>
            </a:prstGeom>
            <a:ln cap="flat" w="50800">
              <a:solidFill>
                <a:srgbClr val="000000"/>
              </a:solidFill>
              <a:prstDash val="solid"/>
              <a:headEnd type="none" len="sm" w="sm"/>
              <a:tailEnd type="none" len="sm" w="sm"/>
            </a:ln>
          </p:spPr>
        </p:sp>
        <p:grpSp>
          <p:nvGrpSpPr>
            <p:cNvPr name="Group 62" id="62"/>
            <p:cNvGrpSpPr/>
            <p:nvPr/>
          </p:nvGrpSpPr>
          <p:grpSpPr>
            <a:xfrm rot="0">
              <a:off x="1349319" y="2790976"/>
              <a:ext cx="725282" cy="725282"/>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176"/>
              </a:solidFill>
            </p:spPr>
          </p:sp>
          <p:sp>
            <p:nvSpPr>
              <p:cNvPr name="TextBox 64" id="64"/>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Freeform 65" id="65"/>
            <p:cNvSpPr/>
            <p:nvPr/>
          </p:nvSpPr>
          <p:spPr>
            <a:xfrm flipH="false" flipV="false" rot="0">
              <a:off x="868492" y="358046"/>
              <a:ext cx="1686936" cy="1383287"/>
            </a:xfrm>
            <a:custGeom>
              <a:avLst/>
              <a:gdLst/>
              <a:ahLst/>
              <a:cxnLst/>
              <a:rect r="r" b="b" t="t" l="l"/>
              <a:pathLst>
                <a:path h="1383287" w="1686936">
                  <a:moveTo>
                    <a:pt x="0" y="0"/>
                  </a:moveTo>
                  <a:lnTo>
                    <a:pt x="1686936" y="0"/>
                  </a:lnTo>
                  <a:lnTo>
                    <a:pt x="1686936" y="1383287"/>
                  </a:lnTo>
                  <a:lnTo>
                    <a:pt x="0" y="138328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66" id="66"/>
            <p:cNvSpPr txBox="true"/>
            <p:nvPr/>
          </p:nvSpPr>
          <p:spPr>
            <a:xfrm rot="0">
              <a:off x="1447248" y="2904909"/>
              <a:ext cx="529424" cy="449792"/>
            </a:xfrm>
            <a:prstGeom prst="rect">
              <a:avLst/>
            </a:prstGeom>
          </p:spPr>
          <p:txBody>
            <a:bodyPr anchor="t" rtlCol="false" tIns="0" lIns="0" bIns="0" rIns="0">
              <a:spAutoFit/>
            </a:bodyPr>
            <a:lstStyle/>
            <a:p>
              <a:pPr algn="ctr">
                <a:lnSpc>
                  <a:spcPts val="2799"/>
                </a:lnSpc>
                <a:spcBef>
                  <a:spcPct val="0"/>
                </a:spcBef>
              </a:pPr>
              <a:r>
                <a:rPr lang="en-US" b="true" sz="1999">
                  <a:solidFill>
                    <a:srgbClr val="FFFFFF"/>
                  </a:solidFill>
                  <a:latin typeface="Roboto Bold"/>
                  <a:ea typeface="Roboto Bold"/>
                  <a:cs typeface="Roboto Bold"/>
                  <a:sym typeface="Roboto Bold"/>
                </a:rPr>
                <a:t>4</a:t>
              </a:r>
            </a:p>
          </p:txBody>
        </p:sp>
        <p:sp>
          <p:nvSpPr>
            <p:cNvPr name="TextBox 67" id="67"/>
            <p:cNvSpPr txBox="true"/>
            <p:nvPr/>
          </p:nvSpPr>
          <p:spPr>
            <a:xfrm rot="0">
              <a:off x="63331" y="4835864"/>
              <a:ext cx="3297260" cy="2338917"/>
            </a:xfrm>
            <a:prstGeom prst="rect">
              <a:avLst/>
            </a:prstGeom>
          </p:spPr>
          <p:txBody>
            <a:bodyPr anchor="t" rtlCol="false" tIns="0" lIns="0" bIns="0" rIns="0">
              <a:spAutoFit/>
            </a:bodyPr>
            <a:lstStyle/>
            <a:p>
              <a:pPr algn="ctr">
                <a:lnSpc>
                  <a:spcPts val="2800"/>
                </a:lnSpc>
                <a:spcBef>
                  <a:spcPct val="0"/>
                </a:spcBef>
              </a:pPr>
              <a:r>
                <a:rPr lang="en-US" sz="2000">
                  <a:solidFill>
                    <a:srgbClr val="000000"/>
                  </a:solidFill>
                  <a:latin typeface="Caladea"/>
                  <a:ea typeface="Caladea"/>
                  <a:cs typeface="Caladea"/>
                  <a:sym typeface="Caladea"/>
                </a:rPr>
                <a:t>Everyone gets a chance to introduce theirselves answer at least two questions and learn about each other</a:t>
              </a:r>
            </a:p>
          </p:txBody>
        </p:sp>
        <p:sp>
          <p:nvSpPr>
            <p:cNvPr name="TextBox 68" id="68"/>
            <p:cNvSpPr txBox="true"/>
            <p:nvPr/>
          </p:nvSpPr>
          <p:spPr>
            <a:xfrm rot="0">
              <a:off x="0" y="3740489"/>
              <a:ext cx="3423921" cy="771525"/>
            </a:xfrm>
            <a:prstGeom prst="rect">
              <a:avLst/>
            </a:prstGeom>
          </p:spPr>
          <p:txBody>
            <a:bodyPr anchor="t" rtlCol="false" tIns="0" lIns="0" bIns="0" rIns="0">
              <a:spAutoFit/>
            </a:bodyPr>
            <a:lstStyle/>
            <a:p>
              <a:pPr algn="ctr">
                <a:lnSpc>
                  <a:spcPts val="2280"/>
                </a:lnSpc>
              </a:pPr>
              <a:r>
                <a:rPr lang="en-US" b="true" sz="1900" spc="152">
                  <a:solidFill>
                    <a:srgbClr val="000000"/>
                  </a:solidFill>
                  <a:latin typeface="Caladea Bold"/>
                  <a:ea typeface="Caladea Bold"/>
                  <a:cs typeface="Caladea Bold"/>
                  <a:sym typeface="Caladea Bold"/>
                </a:rPr>
                <a:t>TAKE TURNS RESPONDING</a:t>
              </a:r>
            </a:p>
          </p:txBody>
        </p:sp>
      </p:grpSp>
      <p:grpSp>
        <p:nvGrpSpPr>
          <p:cNvPr name="Group 69" id="69"/>
          <p:cNvGrpSpPr/>
          <p:nvPr/>
        </p:nvGrpSpPr>
        <p:grpSpPr>
          <a:xfrm rot="0">
            <a:off x="5116763" y="3145554"/>
            <a:ext cx="3904210" cy="5100545"/>
            <a:chOff x="0" y="0"/>
            <a:chExt cx="5205614" cy="6800727"/>
          </a:xfrm>
        </p:grpSpPr>
        <p:sp>
          <p:nvSpPr>
            <p:cNvPr name="AutoShape 70" id="70"/>
            <p:cNvSpPr/>
            <p:nvPr/>
          </p:nvSpPr>
          <p:spPr>
            <a:xfrm flipV="true">
              <a:off x="1711960" y="1675954"/>
              <a:ext cx="0" cy="1032614"/>
            </a:xfrm>
            <a:prstGeom prst="line">
              <a:avLst/>
            </a:prstGeom>
            <a:ln cap="rnd" w="101600">
              <a:solidFill>
                <a:srgbClr val="000000"/>
              </a:solidFill>
              <a:prstDash val="sysDot"/>
              <a:headEnd type="none" len="sm" w="sm"/>
              <a:tailEnd type="none" len="sm" w="sm"/>
            </a:ln>
          </p:spPr>
        </p:sp>
        <p:sp>
          <p:nvSpPr>
            <p:cNvPr name="AutoShape 71" id="71"/>
            <p:cNvSpPr/>
            <p:nvPr/>
          </p:nvSpPr>
          <p:spPr>
            <a:xfrm>
              <a:off x="2119596" y="1195978"/>
              <a:ext cx="2840045" cy="664797"/>
            </a:xfrm>
            <a:prstGeom prst="line">
              <a:avLst/>
            </a:prstGeom>
            <a:ln cap="flat" w="190500">
              <a:solidFill>
                <a:srgbClr val="000000"/>
              </a:solidFill>
              <a:prstDash val="sysDot"/>
              <a:headEnd type="none" len="sm" w="sm"/>
              <a:tailEnd type="none" len="sm" w="sm"/>
            </a:ln>
          </p:spPr>
        </p:sp>
        <p:grpSp>
          <p:nvGrpSpPr>
            <p:cNvPr name="Group 72" id="72"/>
            <p:cNvGrpSpPr/>
            <p:nvPr/>
          </p:nvGrpSpPr>
          <p:grpSpPr>
            <a:xfrm rot="0">
              <a:off x="642296" y="0"/>
              <a:ext cx="2035067" cy="2035067"/>
              <a:chOff x="0" y="0"/>
              <a:chExt cx="812800" cy="812800"/>
            </a:xfrm>
          </p:grpSpPr>
          <p:sp>
            <p:nvSpPr>
              <p:cNvPr name="Freeform 73" id="7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176"/>
              </a:solidFill>
            </p:spPr>
          </p:sp>
          <p:sp>
            <p:nvSpPr>
              <p:cNvPr name="TextBox 74" id="74"/>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AutoShape 75" id="75"/>
            <p:cNvSpPr/>
            <p:nvPr/>
          </p:nvSpPr>
          <p:spPr>
            <a:xfrm flipH="true">
              <a:off x="1287058" y="4702514"/>
              <a:ext cx="849805" cy="0"/>
            </a:xfrm>
            <a:prstGeom prst="line">
              <a:avLst/>
            </a:prstGeom>
            <a:ln cap="flat" w="50800">
              <a:solidFill>
                <a:srgbClr val="000000"/>
              </a:solidFill>
              <a:prstDash val="solid"/>
              <a:headEnd type="none" len="sm" w="sm"/>
              <a:tailEnd type="none" len="sm" w="sm"/>
            </a:ln>
          </p:spPr>
        </p:sp>
        <p:grpSp>
          <p:nvGrpSpPr>
            <p:cNvPr name="Group 76" id="76"/>
            <p:cNvGrpSpPr/>
            <p:nvPr/>
          </p:nvGrpSpPr>
          <p:grpSpPr>
            <a:xfrm rot="0">
              <a:off x="1349319" y="2790976"/>
              <a:ext cx="725282" cy="725282"/>
              <a:chOff x="0" y="0"/>
              <a:chExt cx="812800" cy="812800"/>
            </a:xfrm>
          </p:grpSpPr>
          <p:sp>
            <p:nvSpPr>
              <p:cNvPr name="Freeform 77" id="7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176"/>
              </a:solidFill>
            </p:spPr>
          </p:sp>
          <p:sp>
            <p:nvSpPr>
              <p:cNvPr name="TextBox 78" id="78"/>
              <p:cNvSpPr txBox="true"/>
              <p:nvPr/>
            </p:nvSpPr>
            <p:spPr>
              <a:xfrm>
                <a:off x="76200" y="28575"/>
                <a:ext cx="660400" cy="708025"/>
              </a:xfrm>
              <a:prstGeom prst="rect">
                <a:avLst/>
              </a:prstGeom>
            </p:spPr>
            <p:txBody>
              <a:bodyPr anchor="ctr" rtlCol="false" tIns="50800" lIns="50800" bIns="50800" rIns="50800"/>
              <a:lstStyle/>
              <a:p>
                <a:pPr algn="ctr">
                  <a:lnSpc>
                    <a:spcPts val="2799"/>
                  </a:lnSpc>
                </a:pPr>
              </a:p>
            </p:txBody>
          </p:sp>
        </p:grpSp>
        <p:sp>
          <p:nvSpPr>
            <p:cNvPr name="Freeform 79" id="79"/>
            <p:cNvSpPr/>
            <p:nvPr/>
          </p:nvSpPr>
          <p:spPr>
            <a:xfrm flipH="false" flipV="false" rot="0">
              <a:off x="910560" y="250628"/>
              <a:ext cx="1503729" cy="1503729"/>
            </a:xfrm>
            <a:custGeom>
              <a:avLst/>
              <a:gdLst/>
              <a:ahLst/>
              <a:cxnLst/>
              <a:rect r="r" b="b" t="t" l="l"/>
              <a:pathLst>
                <a:path h="1503729" w="1503729">
                  <a:moveTo>
                    <a:pt x="0" y="0"/>
                  </a:moveTo>
                  <a:lnTo>
                    <a:pt x="1503729" y="0"/>
                  </a:lnTo>
                  <a:lnTo>
                    <a:pt x="1503729" y="1503728"/>
                  </a:lnTo>
                  <a:lnTo>
                    <a:pt x="0" y="150372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80" id="80"/>
            <p:cNvSpPr txBox="true"/>
            <p:nvPr/>
          </p:nvSpPr>
          <p:spPr>
            <a:xfrm rot="0">
              <a:off x="1447248" y="2904909"/>
              <a:ext cx="529424" cy="449792"/>
            </a:xfrm>
            <a:prstGeom prst="rect">
              <a:avLst/>
            </a:prstGeom>
          </p:spPr>
          <p:txBody>
            <a:bodyPr anchor="t" rtlCol="false" tIns="0" lIns="0" bIns="0" rIns="0">
              <a:spAutoFit/>
            </a:bodyPr>
            <a:lstStyle/>
            <a:p>
              <a:pPr algn="ctr">
                <a:lnSpc>
                  <a:spcPts val="2799"/>
                </a:lnSpc>
                <a:spcBef>
                  <a:spcPct val="0"/>
                </a:spcBef>
              </a:pPr>
              <a:r>
                <a:rPr lang="en-US" b="true" sz="1999">
                  <a:solidFill>
                    <a:srgbClr val="FFFFFF"/>
                  </a:solidFill>
                  <a:latin typeface="Roboto Bold"/>
                  <a:ea typeface="Roboto Bold"/>
                  <a:cs typeface="Roboto Bold"/>
                  <a:sym typeface="Roboto Bold"/>
                </a:rPr>
                <a:t>2</a:t>
              </a:r>
            </a:p>
          </p:txBody>
        </p:sp>
        <p:sp>
          <p:nvSpPr>
            <p:cNvPr name="TextBox 81" id="81"/>
            <p:cNvSpPr txBox="true"/>
            <p:nvPr/>
          </p:nvSpPr>
          <p:spPr>
            <a:xfrm rot="0">
              <a:off x="373279" y="4931710"/>
              <a:ext cx="2677363" cy="1869017"/>
            </a:xfrm>
            <a:prstGeom prst="rect">
              <a:avLst/>
            </a:prstGeom>
          </p:spPr>
          <p:txBody>
            <a:bodyPr anchor="t" rtlCol="false" tIns="0" lIns="0" bIns="0" rIns="0">
              <a:spAutoFit/>
            </a:bodyPr>
            <a:lstStyle/>
            <a:p>
              <a:pPr algn="ctr">
                <a:lnSpc>
                  <a:spcPts val="2800"/>
                </a:lnSpc>
                <a:spcBef>
                  <a:spcPct val="0"/>
                </a:spcBef>
              </a:pPr>
              <a:r>
                <a:rPr lang="en-US" sz="2000">
                  <a:solidFill>
                    <a:srgbClr val="000000"/>
                  </a:solidFill>
                  <a:latin typeface="Caladea"/>
                  <a:ea typeface="Caladea"/>
                  <a:cs typeface="Caladea"/>
                  <a:sym typeface="Caladea"/>
                </a:rPr>
                <a:t>Each color group will form a small circle of 4–5  students</a:t>
              </a:r>
            </a:p>
          </p:txBody>
        </p:sp>
        <p:sp>
          <p:nvSpPr>
            <p:cNvPr name="TextBox 82" id="82"/>
            <p:cNvSpPr txBox="true"/>
            <p:nvPr/>
          </p:nvSpPr>
          <p:spPr>
            <a:xfrm rot="0">
              <a:off x="0" y="3740489"/>
              <a:ext cx="3423921" cy="771525"/>
            </a:xfrm>
            <a:prstGeom prst="rect">
              <a:avLst/>
            </a:prstGeom>
          </p:spPr>
          <p:txBody>
            <a:bodyPr anchor="t" rtlCol="false" tIns="0" lIns="0" bIns="0" rIns="0">
              <a:spAutoFit/>
            </a:bodyPr>
            <a:lstStyle/>
            <a:p>
              <a:pPr algn="ctr">
                <a:lnSpc>
                  <a:spcPts val="2280"/>
                </a:lnSpc>
              </a:pPr>
              <a:r>
                <a:rPr lang="en-US" b="true" sz="1900" spc="152">
                  <a:solidFill>
                    <a:srgbClr val="000000"/>
                  </a:solidFill>
                  <a:latin typeface="Caladea Bold"/>
                  <a:ea typeface="Caladea Bold"/>
                  <a:cs typeface="Caladea Bold"/>
                  <a:sym typeface="Caladea Bold"/>
                </a:rPr>
                <a:t>JOIN YOUR CARPOOL GROUP</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DAGnWvwhbGs</dc:identifier>
  <dcterms:modified xsi:type="dcterms:W3CDTF">2011-08-01T06:04:30Z</dcterms:modified>
  <cp:revision>1</cp:revision>
  <dc:title>Commuter Orientation.pptx</dc:title>
</cp:coreProperties>
</file>