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91440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homRuIuteHD0smp4iiTGFFFQ0n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ac02dd2244_0_27:notes"/>
          <p:cNvSpPr/>
          <p:nvPr>
            <p:ph idx="2" type="sldImg"/>
          </p:nvPr>
        </p:nvSpPr>
        <p:spPr>
          <a:xfrm>
            <a:off x="1143225" y="697225"/>
            <a:ext cx="45723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ac02dd2244_0_27:notes"/>
          <p:cNvSpPr txBox="1"/>
          <p:nvPr>
            <p:ph idx="1" type="body"/>
          </p:nvPr>
        </p:nvSpPr>
        <p:spPr>
          <a:xfrm>
            <a:off x="685800" y="4415775"/>
            <a:ext cx="5486400" cy="41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Make changes to this slide adding dates</a:t>
            </a:r>
            <a:endParaRPr/>
          </a:p>
        </p:txBody>
      </p:sp>
      <p:sp>
        <p:nvSpPr>
          <p:cNvPr id="132" name="Google Shape;132;p6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dda318b6d2_4_0:notes"/>
          <p:cNvSpPr/>
          <p:nvPr>
            <p:ph idx="2" type="sldImg"/>
          </p:nvPr>
        </p:nvSpPr>
        <p:spPr>
          <a:xfrm>
            <a:off x="1143225" y="697225"/>
            <a:ext cx="45723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dda318b6d2_4_0:notes"/>
          <p:cNvSpPr txBox="1"/>
          <p:nvPr>
            <p:ph idx="1" type="body"/>
          </p:nvPr>
        </p:nvSpPr>
        <p:spPr>
          <a:xfrm>
            <a:off x="685800" y="4415775"/>
            <a:ext cx="5486400" cy="41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7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0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30339dd46d_0_6:notes"/>
          <p:cNvSpPr txBox="1"/>
          <p:nvPr>
            <p:ph idx="1" type="body"/>
          </p:nvPr>
        </p:nvSpPr>
        <p:spPr>
          <a:xfrm>
            <a:off x="685800" y="4415775"/>
            <a:ext cx="5486400" cy="41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130339dd46d_0_6:notes"/>
          <p:cNvSpPr/>
          <p:nvPr>
            <p:ph idx="2" type="sldImg"/>
          </p:nvPr>
        </p:nvSpPr>
        <p:spPr>
          <a:xfrm>
            <a:off x="1143225" y="697225"/>
            <a:ext cx="45723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1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30339dd46d_0_0:notes"/>
          <p:cNvSpPr/>
          <p:nvPr>
            <p:ph idx="2" type="sldImg"/>
          </p:nvPr>
        </p:nvSpPr>
        <p:spPr>
          <a:xfrm>
            <a:off x="1143225" y="697225"/>
            <a:ext cx="45723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30339dd46d_0_0:notes"/>
          <p:cNvSpPr txBox="1"/>
          <p:nvPr>
            <p:ph idx="1" type="body"/>
          </p:nvPr>
        </p:nvSpPr>
        <p:spPr>
          <a:xfrm>
            <a:off x="685800" y="4415775"/>
            <a:ext cx="5486400" cy="41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ac02dd2244_1_0:notes"/>
          <p:cNvSpPr/>
          <p:nvPr>
            <p:ph idx="2" type="sldImg"/>
          </p:nvPr>
        </p:nvSpPr>
        <p:spPr>
          <a:xfrm>
            <a:off x="1143225" y="697225"/>
            <a:ext cx="45723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ac02dd2244_1_0:notes"/>
          <p:cNvSpPr txBox="1"/>
          <p:nvPr>
            <p:ph idx="1" type="body"/>
          </p:nvPr>
        </p:nvSpPr>
        <p:spPr>
          <a:xfrm>
            <a:off x="685800" y="4415775"/>
            <a:ext cx="5486400" cy="41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Today’s Session will cover Academic Transition Courses, Academic Success Resources, Campus Life/Involvement Opportunities, and Transfer Specific Resources as well as give you a chance to meet several other new transfer students </a:t>
            </a:r>
            <a:endParaRPr/>
          </a:p>
        </p:txBody>
      </p:sp>
      <p:sp>
        <p:nvSpPr>
          <p:cNvPr id="85" name="Google Shape;85;p2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30339dd46d_4_0:notes"/>
          <p:cNvSpPr/>
          <p:nvPr>
            <p:ph idx="2" type="sldImg"/>
          </p:nvPr>
        </p:nvSpPr>
        <p:spPr>
          <a:xfrm>
            <a:off x="1143225" y="697225"/>
            <a:ext cx="45723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30339dd46d_4_0:notes"/>
          <p:cNvSpPr txBox="1"/>
          <p:nvPr>
            <p:ph idx="1" type="body"/>
          </p:nvPr>
        </p:nvSpPr>
        <p:spPr>
          <a:xfrm>
            <a:off x="685800" y="4415775"/>
            <a:ext cx="5486400" cy="41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Academic Transition Courses are open to ANY new student (freshmen and transfer students). UNIV courses are 2-credit stand alone course and are a great way to get to know the campus, connect with a staff member and other new students, and earn an extra credit while learning what it takes to be a successful UMBC student (UNIV 301 - transfer only). First-Year Seminars are 3-credit Gen Ed options with very unique topics taught by faculty who want to work with new students. Look at the </a:t>
            </a:r>
            <a:r>
              <a:rPr lang="en-US"/>
              <a:t>class schedule for the topics. </a:t>
            </a:r>
            <a:r>
              <a:rPr lang="en-US"/>
              <a:t>Talk to your advisor TOMORROW when you register for classes about one or more of this options! </a:t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ac02dd2244_0_5:notes"/>
          <p:cNvSpPr/>
          <p:nvPr>
            <p:ph idx="2" type="sldImg"/>
          </p:nvPr>
        </p:nvSpPr>
        <p:spPr>
          <a:xfrm>
            <a:off x="1143225" y="697225"/>
            <a:ext cx="45723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ac02dd2244_0_5:notes"/>
          <p:cNvSpPr txBox="1"/>
          <p:nvPr>
            <p:ph idx="1" type="body"/>
          </p:nvPr>
        </p:nvSpPr>
        <p:spPr>
          <a:xfrm>
            <a:off x="685800" y="4415775"/>
            <a:ext cx="5486400" cy="41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ac02dd2244_0_0:notes"/>
          <p:cNvSpPr/>
          <p:nvPr>
            <p:ph idx="2" type="sldImg"/>
          </p:nvPr>
        </p:nvSpPr>
        <p:spPr>
          <a:xfrm>
            <a:off x="1143225" y="697225"/>
            <a:ext cx="45723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ac02dd2244_0_0:notes"/>
          <p:cNvSpPr txBox="1"/>
          <p:nvPr>
            <p:ph idx="1" type="body"/>
          </p:nvPr>
        </p:nvSpPr>
        <p:spPr>
          <a:xfrm>
            <a:off x="685800" y="4415775"/>
            <a:ext cx="5486400" cy="41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1143225" y="697225"/>
            <a:ext cx="45722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2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2"/>
          <p:cNvSpPr txBox="1"/>
          <p:nvPr>
            <p:ph idx="1" type="body"/>
          </p:nvPr>
        </p:nvSpPr>
        <p:spPr>
          <a:xfrm rot="5400000">
            <a:off x="2720860" y="160222"/>
            <a:ext cx="370228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4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" type="body"/>
          </p:nvPr>
        </p:nvSpPr>
        <p:spPr>
          <a:xfrm>
            <a:off x="457200" y="2423882"/>
            <a:ext cx="8229600" cy="37022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0" name="Google Shape;20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1" name="Google Shape;2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0" name="Google Shape;30;p1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1" name="Google Shape;31;p1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2" name="Google Shape;32;p1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3" name="Google Shape;33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8" name="Google Shape;48;p2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9" name="Google Shape;49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2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6" name="Google Shape;56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457200" y="2423882"/>
            <a:ext cx="8229600" cy="37022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/>
          <p:nvPr/>
        </p:nvSpPr>
        <p:spPr>
          <a:xfrm>
            <a:off x="349250" y="1"/>
            <a:ext cx="8794750" cy="823913"/>
          </a:xfrm>
          <a:prstGeom prst="rect">
            <a:avLst/>
          </a:prstGeom>
          <a:gradFill>
            <a:gsLst>
              <a:gs pos="0">
                <a:srgbClr val="FFFFFF"/>
              </a:gs>
              <a:gs pos="16000">
                <a:srgbClr val="FFFFFF"/>
              </a:gs>
              <a:gs pos="100000">
                <a:srgbClr val="FEB710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UMBC-orientation-text-version.png" id="9" name="Google Shape;9;p1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28588" y="119064"/>
            <a:ext cx="1592262" cy="66516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2"/>
          <p:cNvSpPr/>
          <p:nvPr/>
        </p:nvSpPr>
        <p:spPr>
          <a:xfrm>
            <a:off x="0" y="6640513"/>
            <a:ext cx="9144000" cy="217487"/>
          </a:xfrm>
          <a:prstGeom prst="rect">
            <a:avLst/>
          </a:prstGeom>
          <a:gradFill>
            <a:gsLst>
              <a:gs pos="0">
                <a:schemeClr val="dk1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"/>
          <p:cNvSpPr txBox="1"/>
          <p:nvPr>
            <p:ph type="ctrTitle"/>
          </p:nvPr>
        </p:nvSpPr>
        <p:spPr>
          <a:xfrm>
            <a:off x="685800" y="1456661"/>
            <a:ext cx="7772400" cy="21437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mbria"/>
              <a:buNone/>
            </a:pPr>
            <a:r>
              <a:rPr b="1" lang="en-US" sz="6000">
                <a:latin typeface="Cambria"/>
                <a:ea typeface="Cambria"/>
                <a:cs typeface="Cambria"/>
                <a:sym typeface="Cambria"/>
              </a:rPr>
              <a:t>Thriving as a Retriever at UMBC</a:t>
            </a:r>
            <a:endParaRPr/>
          </a:p>
        </p:txBody>
      </p:sp>
      <p:sp>
        <p:nvSpPr>
          <p:cNvPr id="76" name="Google Shape;76;p1"/>
          <p:cNvSpPr txBox="1"/>
          <p:nvPr>
            <p:ph idx="1" type="subTitle"/>
          </p:nvPr>
        </p:nvSpPr>
        <p:spPr>
          <a:xfrm>
            <a:off x="393405" y="3886200"/>
            <a:ext cx="8325293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r>
              <a:rPr lang="en-US" sz="2800"/>
              <a:t>Academic Engagement &amp; Transition Programs (AETP), Academic Success Center (ASC), Student Affairs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ac02dd2244_0_27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At your Tables</a:t>
            </a:r>
            <a:endParaRPr b="1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9" name="Google Shape;129;g2ac02dd2244_0_27"/>
          <p:cNvSpPr txBox="1"/>
          <p:nvPr>
            <p:ph idx="1" type="body"/>
          </p:nvPr>
        </p:nvSpPr>
        <p:spPr>
          <a:xfrm>
            <a:off x="457200" y="2423882"/>
            <a:ext cx="8229600" cy="3702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4400"/>
              <a:t>What does it mean to be a well rounded </a:t>
            </a:r>
            <a:r>
              <a:rPr lang="en-US" sz="4400" u="sng"/>
              <a:t>student</a:t>
            </a:r>
            <a:r>
              <a:rPr lang="en-US" sz="4400"/>
              <a:t>? </a:t>
            </a:r>
            <a:endParaRPr sz="4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"/>
          <p:cNvSpPr txBox="1"/>
          <p:nvPr>
            <p:ph type="title"/>
          </p:nvPr>
        </p:nvSpPr>
        <p:spPr>
          <a:xfrm>
            <a:off x="457200" y="661262"/>
            <a:ext cx="82296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Involvement 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5" name="Google Shape;135;p6"/>
          <p:cNvSpPr txBox="1"/>
          <p:nvPr>
            <p:ph idx="1" type="body"/>
          </p:nvPr>
        </p:nvSpPr>
        <p:spPr>
          <a:xfrm>
            <a:off x="4572000" y="1440445"/>
            <a:ext cx="4038600" cy="47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/>
              <a:t>Campus Life</a:t>
            </a:r>
            <a:endParaRPr b="1" sz="2400"/>
          </a:p>
          <a:p>
            <a:pPr indent="0" lvl="0" marL="0" rtl="0" algn="l">
              <a:spcBef>
                <a:spcPts val="18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t/>
            </a:r>
            <a:endParaRPr sz="1000"/>
          </a:p>
          <a:p>
            <a:pPr indent="-259080" lvl="1" marL="74295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Student Organizations</a:t>
            </a:r>
            <a:endParaRPr sz="1800"/>
          </a:p>
          <a:p>
            <a:pPr indent="-259080" lvl="1" marL="742950" rtl="0" algn="l">
              <a:spcBef>
                <a:spcPts val="444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Greek Life</a:t>
            </a:r>
            <a:endParaRPr sz="1800"/>
          </a:p>
          <a:p>
            <a:pPr indent="-259080" lvl="1" marL="74295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Tau Sigma National Honor Society for Transfer Students</a:t>
            </a:r>
            <a:endParaRPr sz="1800"/>
          </a:p>
          <a:p>
            <a:pPr indent="-259080" lvl="1" marL="74295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The Student Events Board (seb)</a:t>
            </a:r>
            <a:endParaRPr sz="1800"/>
          </a:p>
          <a:p>
            <a:pPr indent="-259080" lvl="1" marL="74295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Student Government Association</a:t>
            </a:r>
            <a:endParaRPr sz="1800"/>
          </a:p>
          <a:p>
            <a:pPr indent="-259080" lvl="1" marL="74295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Cultural &amp; Spiritual Diversity </a:t>
            </a:r>
            <a:endParaRPr sz="1800"/>
          </a:p>
          <a:p>
            <a:pPr indent="-259080" lvl="1" marL="74295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Civic Engagement</a:t>
            </a:r>
            <a:endParaRPr sz="1800"/>
          </a:p>
          <a:p>
            <a:pPr indent="-259080" lvl="1" marL="74295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Athletics &amp; Recreation</a:t>
            </a:r>
            <a:endParaRPr sz="1800"/>
          </a:p>
        </p:txBody>
      </p:sp>
      <p:sp>
        <p:nvSpPr>
          <p:cNvPr id="136" name="Google Shape;136;p6"/>
          <p:cNvSpPr txBox="1"/>
          <p:nvPr>
            <p:ph idx="2" type="body"/>
          </p:nvPr>
        </p:nvSpPr>
        <p:spPr>
          <a:xfrm>
            <a:off x="533400" y="1516650"/>
            <a:ext cx="4114800" cy="44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b="1" lang="en-US" sz="2400"/>
              <a:t>Applied Learning</a:t>
            </a:r>
            <a:endParaRPr b="1" sz="2400"/>
          </a:p>
          <a:p>
            <a:pPr indent="0" lvl="0" marL="0" rtl="0" algn="l">
              <a:lnSpc>
                <a:spcPct val="80000"/>
              </a:lnSpc>
              <a:spcBef>
                <a:spcPts val="185"/>
              </a:spcBef>
              <a:spcAft>
                <a:spcPts val="0"/>
              </a:spcAft>
              <a:buClr>
                <a:schemeClr val="dk1"/>
              </a:buClr>
              <a:buSzPts val="625"/>
              <a:buNone/>
            </a:pPr>
            <a:r>
              <a:t/>
            </a:r>
            <a:endParaRPr sz="1025"/>
          </a:p>
          <a:p>
            <a:pPr indent="-25908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Undergraduate Research</a:t>
            </a:r>
            <a:endParaRPr sz="1800"/>
          </a:p>
          <a:p>
            <a:pPr indent="-215900" lvl="2" marL="114300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Learn more at our Welcome Day!</a:t>
            </a:r>
            <a:endParaRPr sz="1800"/>
          </a:p>
          <a:p>
            <a:pPr indent="-25908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Service-Learning</a:t>
            </a:r>
            <a:endParaRPr sz="1800"/>
          </a:p>
          <a:p>
            <a:pPr indent="-215900" lvl="2" marL="114300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OCSS will be partnering with Shriver Center</a:t>
            </a:r>
            <a:endParaRPr sz="1800"/>
          </a:p>
          <a:p>
            <a:pPr indent="-25908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Internships</a:t>
            </a:r>
            <a:endParaRPr sz="1800"/>
          </a:p>
          <a:p>
            <a:pPr indent="-215900" lvl="2" marL="114300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Connect with the Career Center</a:t>
            </a:r>
            <a:endParaRPr sz="1800"/>
          </a:p>
          <a:p>
            <a:pPr indent="-25908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On Campus Employment</a:t>
            </a:r>
            <a:endParaRPr sz="1800"/>
          </a:p>
          <a:p>
            <a:pPr indent="-215900" lvl="2" marL="114300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Learn about Handshake</a:t>
            </a:r>
            <a:endParaRPr sz="1800"/>
          </a:p>
          <a:p>
            <a:pPr indent="-25908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/>
              <a:t>Study Abroad</a:t>
            </a:r>
            <a:endParaRPr sz="1800"/>
          </a:p>
          <a:p>
            <a:pPr indent="-215900" lvl="2" marL="114300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Attend a weekly Information session </a:t>
            </a:r>
            <a:endParaRPr sz="1800"/>
          </a:p>
          <a:p>
            <a:pPr indent="-259080" lvl="1" marL="74295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Serving as a Tutor</a:t>
            </a:r>
            <a:endParaRPr sz="1800"/>
          </a:p>
          <a:p>
            <a:pPr indent="0" lvl="0" marL="0" rtl="0" algn="ctr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b="1" sz="2025"/>
          </a:p>
          <a:p>
            <a:pPr indent="0" lvl="0" marL="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b="1" sz="2025"/>
          </a:p>
        </p:txBody>
      </p:sp>
      <p:sp>
        <p:nvSpPr>
          <p:cNvPr id="137" name="Google Shape;137;p6"/>
          <p:cNvSpPr txBox="1"/>
          <p:nvPr/>
        </p:nvSpPr>
        <p:spPr>
          <a:xfrm>
            <a:off x="2291499" y="5966080"/>
            <a:ext cx="471340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See the Orientation Guide for more information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campuslife.umbc.edu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dda318b6d2_4_0"/>
          <p:cNvSpPr txBox="1"/>
          <p:nvPr>
            <p:ph type="title"/>
          </p:nvPr>
        </p:nvSpPr>
        <p:spPr>
          <a:xfrm>
            <a:off x="457200" y="1107074"/>
            <a:ext cx="8229600" cy="84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Opportunities for Engagement</a:t>
            </a:r>
            <a:endParaRPr b="1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3" name="Google Shape;143;g2dda318b6d2_4_0"/>
          <p:cNvSpPr txBox="1"/>
          <p:nvPr>
            <p:ph idx="1" type="body"/>
          </p:nvPr>
        </p:nvSpPr>
        <p:spPr>
          <a:xfrm>
            <a:off x="457200" y="2131125"/>
            <a:ext cx="4038600" cy="399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63537" lvl="0" marL="457200" rtl="0" algn="l">
              <a:spcBef>
                <a:spcPts val="560"/>
              </a:spcBef>
              <a:spcAft>
                <a:spcPts val="0"/>
              </a:spcAft>
              <a:buSzPct val="100000"/>
              <a:buChar char="•"/>
            </a:pPr>
            <a:r>
              <a:rPr b="1" lang="en-US" sz="2500"/>
              <a:t>Welcome Week</a:t>
            </a:r>
            <a:endParaRPr b="1" sz="2500"/>
          </a:p>
          <a:p>
            <a:pPr indent="-36353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–"/>
            </a:pPr>
            <a:r>
              <a:rPr lang="en-US" sz="2500"/>
              <a:t>8/24 - 9/9</a:t>
            </a:r>
            <a:endParaRPr sz="2500"/>
          </a:p>
          <a:p>
            <a:pPr indent="-3635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2500"/>
              <a:t>Transfer Welcome Day Retreat</a:t>
            </a:r>
            <a:endParaRPr b="1" sz="2500"/>
          </a:p>
          <a:p>
            <a:pPr indent="-36353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–"/>
            </a:pPr>
            <a:r>
              <a:rPr lang="en-US" sz="2500"/>
              <a:t>Saturday 8/24 </a:t>
            </a:r>
            <a:r>
              <a:rPr lang="en-US" sz="1911"/>
              <a:t>(Must RSVP)</a:t>
            </a:r>
            <a:endParaRPr sz="1911"/>
          </a:p>
          <a:p>
            <a:pPr indent="-3635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2500"/>
              <a:t>Involvement Fest</a:t>
            </a:r>
            <a:endParaRPr b="1" sz="2500"/>
          </a:p>
          <a:p>
            <a:pPr indent="-36353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–"/>
            </a:pPr>
            <a:r>
              <a:rPr lang="en-US" sz="2500"/>
              <a:t>Wednesday </a:t>
            </a:r>
            <a:r>
              <a:rPr lang="en-US" sz="2500"/>
              <a:t>9/4</a:t>
            </a:r>
            <a:endParaRPr sz="2500"/>
          </a:p>
          <a:p>
            <a:pPr indent="-3635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2500"/>
              <a:t>Transfer Transitions</a:t>
            </a:r>
            <a:endParaRPr b="1" sz="2500"/>
          </a:p>
          <a:p>
            <a:pPr indent="-36353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–"/>
            </a:pPr>
            <a:r>
              <a:rPr lang="en-US" sz="2500"/>
              <a:t>First 6 weeks</a:t>
            </a:r>
            <a:endParaRPr sz="2500"/>
          </a:p>
          <a:p>
            <a:pPr indent="-3635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2500"/>
              <a:t>Homecoming</a:t>
            </a:r>
            <a:endParaRPr b="1" sz="2500"/>
          </a:p>
          <a:p>
            <a:pPr indent="-36353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–"/>
            </a:pPr>
            <a:r>
              <a:rPr lang="en-US" sz="2500"/>
              <a:t>10/20 - 10/26</a:t>
            </a:r>
            <a:endParaRPr sz="2500"/>
          </a:p>
          <a:p>
            <a:pPr indent="-3635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2500"/>
              <a:t>Transfer Student Week</a:t>
            </a:r>
            <a:endParaRPr b="1" sz="2500"/>
          </a:p>
          <a:p>
            <a:pPr indent="-36353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–"/>
            </a:pPr>
            <a:r>
              <a:rPr lang="en-US" sz="2500"/>
              <a:t>10/21 - 10/25</a:t>
            </a:r>
            <a:endParaRPr sz="2500"/>
          </a:p>
          <a:p>
            <a:pPr indent="0" lvl="0" marL="45720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g2dda318b6d2_4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3429000"/>
            <a:ext cx="4189276" cy="1219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dda318b6d2_4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71350" y="2363198"/>
            <a:ext cx="3187912" cy="84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dda318b6d2_4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7673" y="4648150"/>
            <a:ext cx="1655250" cy="165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g2dda318b6d2_4_0"/>
          <p:cNvSpPr txBox="1"/>
          <p:nvPr/>
        </p:nvSpPr>
        <p:spPr>
          <a:xfrm>
            <a:off x="5193100" y="6012725"/>
            <a:ext cx="3344400" cy="5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Scan QR Code to learn more about the Transfer Student Experience!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"/>
          <p:cNvSpPr txBox="1"/>
          <p:nvPr>
            <p:ph type="ctrTitle"/>
          </p:nvPr>
        </p:nvSpPr>
        <p:spPr>
          <a:xfrm>
            <a:off x="685800" y="1508289"/>
            <a:ext cx="7772400" cy="43106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Transfer Connect:</a:t>
            </a:r>
            <a:endParaRPr b="1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br>
              <a:rPr b="1" lang="en-US">
                <a:latin typeface="Cambria"/>
                <a:ea typeface="Cambria"/>
                <a:cs typeface="Cambria"/>
                <a:sym typeface="Cambria"/>
              </a:rPr>
            </a:br>
            <a:r>
              <a:rPr lang="en-US"/>
              <a:t>What do you really want to get involved with during your time at UMBC?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"/>
          <p:cNvSpPr txBox="1"/>
          <p:nvPr>
            <p:ph type="title"/>
          </p:nvPr>
        </p:nvSpPr>
        <p:spPr>
          <a:xfrm>
            <a:off x="457200" y="1062250"/>
            <a:ext cx="8229600" cy="86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b="1" lang="en-US" sz="5400">
                <a:latin typeface="Cambria"/>
                <a:ea typeface="Cambria"/>
                <a:cs typeface="Cambria"/>
                <a:sym typeface="Cambria"/>
              </a:rPr>
              <a:t>Transfer Tips</a:t>
            </a:r>
            <a:endParaRPr/>
          </a:p>
        </p:txBody>
      </p:sp>
      <p:sp>
        <p:nvSpPr>
          <p:cNvPr id="158" name="Google Shape;158;p10"/>
          <p:cNvSpPr txBox="1"/>
          <p:nvPr>
            <p:ph idx="1" type="body"/>
          </p:nvPr>
        </p:nvSpPr>
        <p:spPr>
          <a:xfrm>
            <a:off x="457200" y="1988974"/>
            <a:ext cx="8229600" cy="44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Health &amp; Wellbeing/Balance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Campus Dietician, Massages, Group Fitness Classes, Counseling Center; Office of Health Promotions/ Retriever </a:t>
            </a:r>
            <a:r>
              <a:rPr lang="en-US"/>
              <a:t>Integrated</a:t>
            </a:r>
            <a:r>
              <a:rPr lang="en-US"/>
              <a:t> Health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30339dd46d_0_6"/>
          <p:cNvSpPr txBox="1"/>
          <p:nvPr>
            <p:ph type="title"/>
          </p:nvPr>
        </p:nvSpPr>
        <p:spPr>
          <a:xfrm>
            <a:off x="457200" y="878875"/>
            <a:ext cx="8229600" cy="83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b="1" lang="en-US" sz="5400">
                <a:latin typeface="Cambria"/>
                <a:ea typeface="Cambria"/>
                <a:cs typeface="Cambria"/>
                <a:sym typeface="Cambria"/>
              </a:rPr>
              <a:t>Top Stops</a:t>
            </a:r>
            <a:endParaRPr/>
          </a:p>
        </p:txBody>
      </p:sp>
      <p:sp>
        <p:nvSpPr>
          <p:cNvPr id="164" name="Google Shape;164;g130339dd46d_0_6"/>
          <p:cNvSpPr txBox="1"/>
          <p:nvPr>
            <p:ph idx="1" type="body"/>
          </p:nvPr>
        </p:nvSpPr>
        <p:spPr>
          <a:xfrm>
            <a:off x="457200" y="1929550"/>
            <a:ext cx="8229600" cy="44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Financial Aid &amp; Scholarships (Library)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Student Business Services (Admin)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Retriever Learning Center (Library)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Retriever Integrated Health (RIH)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Counseling Center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OCSS (Commons)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Registrar’s Office (Online &amp; Sherman Hall)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Academic Success Center (Sherman Hall)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Retriever Activity Center (RAC)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Career Center (Math/Psychology Building)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"/>
          <p:cNvSpPr txBox="1"/>
          <p:nvPr>
            <p:ph type="title"/>
          </p:nvPr>
        </p:nvSpPr>
        <p:spPr>
          <a:xfrm>
            <a:off x="457200" y="941225"/>
            <a:ext cx="82296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Contact Info</a:t>
            </a:r>
            <a:endParaRPr/>
          </a:p>
        </p:txBody>
      </p:sp>
      <p:sp>
        <p:nvSpPr>
          <p:cNvPr id="170" name="Google Shape;170;p11"/>
          <p:cNvSpPr txBox="1"/>
          <p:nvPr>
            <p:ph idx="1" type="body"/>
          </p:nvPr>
        </p:nvSpPr>
        <p:spPr>
          <a:xfrm>
            <a:off x="457200" y="1836150"/>
            <a:ext cx="4038600" cy="39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Academic Affairs</a:t>
            </a:r>
            <a:endParaRPr/>
          </a:p>
          <a:p>
            <a:pPr indent="0" lvl="0" marL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240000"/>
              <a:buNone/>
            </a:pPr>
            <a:r>
              <a:t/>
            </a:r>
            <a:endParaRPr b="1" sz="5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7692"/>
              <a:buNone/>
            </a:pPr>
            <a:r>
              <a:rPr lang="en-US" sz="2600"/>
              <a:t>Abby Hart </a:t>
            </a:r>
            <a:r>
              <a:rPr lang="en-US" sz="2600"/>
              <a:t>–</a:t>
            </a:r>
            <a:r>
              <a:rPr lang="en-US" sz="2600"/>
              <a:t> Academic </a:t>
            </a:r>
            <a:r>
              <a:rPr lang="en-US" sz="2600"/>
              <a:t>Engagement</a:t>
            </a:r>
            <a:r>
              <a:rPr lang="en-US" sz="2600"/>
              <a:t> &amp; Transition Programs</a:t>
            </a:r>
            <a:endParaRPr sz="2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7692"/>
              <a:buNone/>
            </a:pPr>
            <a:r>
              <a:rPr lang="en-US" sz="2600"/>
              <a:t>(ahart5@umbc.edu)</a:t>
            </a:r>
            <a:endParaRPr sz="2600"/>
          </a:p>
          <a:p>
            <a:pPr indent="0" lvl="0" marL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20000"/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</a:pPr>
            <a:r>
              <a:t/>
            </a:r>
            <a:endParaRPr sz="3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7692"/>
              <a:buNone/>
            </a:pPr>
            <a:r>
              <a:rPr lang="en-US" sz="2600"/>
              <a:t>Krista Wallace – College of Engineering and Information Technology </a:t>
            </a:r>
            <a:endParaRPr sz="2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7692"/>
              <a:buNone/>
            </a:pPr>
            <a:r>
              <a:rPr lang="en-US" sz="2600"/>
              <a:t>(kriswall@umbc.edu)</a:t>
            </a:r>
            <a:endParaRPr sz="2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7692"/>
              <a:buNone/>
            </a:pPr>
            <a:r>
              <a:t/>
            </a:r>
            <a:endParaRPr sz="2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7692"/>
              <a:buNone/>
            </a:pPr>
            <a:r>
              <a:rPr lang="en-US" sz="2600"/>
              <a:t>Julie Crosby - College of Natural and Mathematical Sciences</a:t>
            </a:r>
            <a:endParaRPr sz="2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7692"/>
              <a:buNone/>
            </a:pPr>
            <a:r>
              <a:rPr lang="en-US" sz="2600"/>
              <a:t>(julie11@umbc.edu)</a:t>
            </a:r>
            <a:endParaRPr sz="2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311111"/>
              <a:buNone/>
            </a:pPr>
            <a:r>
              <a:t/>
            </a:r>
            <a:endParaRPr sz="9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7692"/>
              <a:buNone/>
            </a:pPr>
            <a:r>
              <a:rPr lang="en-US" sz="2600"/>
              <a:t>Hope Weisman </a:t>
            </a:r>
            <a:r>
              <a:rPr lang="en-US" sz="2600"/>
              <a:t>–</a:t>
            </a:r>
            <a:r>
              <a:rPr lang="en-US" sz="2600"/>
              <a:t> Academic Success Center</a:t>
            </a:r>
            <a:endParaRPr sz="2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7692"/>
              <a:buNone/>
            </a:pPr>
            <a:r>
              <a:rPr lang="en-US" sz="2600"/>
              <a:t>(arbhope1@umbc.edu)</a:t>
            </a:r>
            <a:endParaRPr sz="2600"/>
          </a:p>
        </p:txBody>
      </p:sp>
      <p:sp>
        <p:nvSpPr>
          <p:cNvPr id="171" name="Google Shape;171;p11"/>
          <p:cNvSpPr txBox="1"/>
          <p:nvPr>
            <p:ph idx="2" type="body"/>
          </p:nvPr>
        </p:nvSpPr>
        <p:spPr>
          <a:xfrm>
            <a:off x="4648200" y="1836150"/>
            <a:ext cx="4304400" cy="37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 sz="1600"/>
              <a:t>Student Affairs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600"/>
              <a:t>Candace Doane – Campus Life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600"/>
              <a:t>(camarti@umbc.edu)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600"/>
              <a:t>Amery Thompson – Transfer Student Success 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600"/>
              <a:t>(ameryqt@umbc.edu)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600"/>
              <a:t>Serena Studivant – Commuter Students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600"/>
              <a:t>(ssstudiv@umbc.edu)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1600"/>
          </a:p>
        </p:txBody>
      </p:sp>
      <p:sp>
        <p:nvSpPr>
          <p:cNvPr id="172" name="Google Shape;172;p11"/>
          <p:cNvSpPr txBox="1"/>
          <p:nvPr>
            <p:ph type="title"/>
          </p:nvPr>
        </p:nvSpPr>
        <p:spPr>
          <a:xfrm>
            <a:off x="457200" y="5823425"/>
            <a:ext cx="82296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mbria"/>
              <a:buNone/>
            </a:pPr>
            <a:r>
              <a:rPr b="1" lang="en-US" sz="2200">
                <a:latin typeface="Cambria"/>
                <a:ea typeface="Cambria"/>
                <a:cs typeface="Cambria"/>
                <a:sym typeface="Cambria"/>
              </a:rPr>
              <a:t>aetp.umbc.edu						studentaffairs.umbc.edu</a:t>
            </a:r>
            <a:endParaRPr b="1" sz="22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mbria"/>
              <a:buNone/>
            </a:pPr>
            <a:r>
              <a:rPr b="1" lang="en-US" sz="2200">
                <a:latin typeface="Cambria"/>
                <a:ea typeface="Cambria"/>
                <a:cs typeface="Cambria"/>
                <a:sym typeface="Cambria"/>
              </a:rPr>
              <a:t>academicsuccess.umbc.edu			</a:t>
            </a:r>
            <a:r>
              <a:rPr b="1" lang="en-US" sz="2200">
                <a:latin typeface="Cambria"/>
                <a:ea typeface="Cambria"/>
                <a:cs typeface="Cambria"/>
                <a:sym typeface="Cambria"/>
              </a:rPr>
              <a:t>campuslife.umbc.edu</a:t>
            </a:r>
            <a:endParaRPr b="1" sz="22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0339dd46d_0_0"/>
          <p:cNvSpPr txBox="1"/>
          <p:nvPr>
            <p:ph type="title"/>
          </p:nvPr>
        </p:nvSpPr>
        <p:spPr>
          <a:xfrm>
            <a:off x="457200" y="2358050"/>
            <a:ext cx="8229600" cy="2500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Questions??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ac02dd2244_1_0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Session Objectives</a:t>
            </a:r>
            <a:endParaRPr b="1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2" name="Google Shape;82;g2ac02dd2244_1_0"/>
          <p:cNvSpPr txBox="1"/>
          <p:nvPr>
            <p:ph idx="1" type="body"/>
          </p:nvPr>
        </p:nvSpPr>
        <p:spPr>
          <a:xfrm>
            <a:off x="457200" y="2205257"/>
            <a:ext cx="8229600" cy="3702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do you think you’ll get out of this session?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does “thriving” mean to you?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"/>
          <p:cNvSpPr txBox="1"/>
          <p:nvPr>
            <p:ph type="title"/>
          </p:nvPr>
        </p:nvSpPr>
        <p:spPr>
          <a:xfrm>
            <a:off x="457200" y="1062249"/>
            <a:ext cx="8229600" cy="85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Session Objectives &amp; Overview</a:t>
            </a:r>
            <a:endParaRPr/>
          </a:p>
        </p:txBody>
      </p:sp>
      <p:sp>
        <p:nvSpPr>
          <p:cNvPr id="88" name="Google Shape;88;p2"/>
          <p:cNvSpPr txBox="1"/>
          <p:nvPr>
            <p:ph idx="1" type="body"/>
          </p:nvPr>
        </p:nvSpPr>
        <p:spPr>
          <a:xfrm>
            <a:off x="457200" y="1917550"/>
            <a:ext cx="8229600" cy="39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-32258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4800"/>
              <a:t>Students will begin to understand skills needed for a successful transition and for overall success at UMBC both in and out of the classroom</a:t>
            </a:r>
            <a:endParaRPr sz="4800"/>
          </a:p>
          <a:p>
            <a:pPr indent="0" lvl="0" marL="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66666"/>
              <a:buNone/>
            </a:pPr>
            <a:r>
              <a:t/>
            </a:r>
            <a:endParaRPr sz="4800"/>
          </a:p>
          <a:p>
            <a:pPr indent="-265430" lvl="0" marL="2857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4800"/>
              <a:t>Students will gain knowledge about academic resources, involvement opportunities, and general campus resources to support overall wellbeing of transfer students on campus</a:t>
            </a:r>
            <a:endParaRPr sz="4800"/>
          </a:p>
          <a:p>
            <a:pPr indent="0" lvl="0" marL="342900" rtl="0" algn="l">
              <a:spcBef>
                <a:spcPts val="592"/>
              </a:spcBef>
              <a:spcAft>
                <a:spcPts val="0"/>
              </a:spcAft>
              <a:buNone/>
            </a:pPr>
            <a:r>
              <a:t/>
            </a:r>
            <a:endParaRPr sz="4800"/>
          </a:p>
          <a:p>
            <a:pPr indent="-265430" lvl="0" marL="285750" rtl="0" algn="l">
              <a:spcBef>
                <a:spcPts val="592"/>
              </a:spcBef>
              <a:spcAft>
                <a:spcPts val="0"/>
              </a:spcAft>
              <a:buSzPct val="100000"/>
              <a:buChar char="•"/>
            </a:pPr>
            <a:r>
              <a:rPr lang="en-US" sz="4800"/>
              <a:t>Connect and meet other transfer students </a:t>
            </a:r>
            <a:endParaRPr sz="4800"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0339dd46d_4_0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Introductions </a:t>
            </a:r>
            <a:endParaRPr b="1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4" name="Google Shape;94;g130339dd46d_4_0"/>
          <p:cNvSpPr txBox="1"/>
          <p:nvPr>
            <p:ph idx="1" type="body"/>
          </p:nvPr>
        </p:nvSpPr>
        <p:spPr>
          <a:xfrm>
            <a:off x="457200" y="2124724"/>
            <a:ext cx="8229600" cy="400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POLL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Previous institution (2-Year or 4-Year)?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In-State or Out-of-State?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STEM or A&amp;H/SS or Exploratory?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One thing you feel excited about?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One thing you feel nervous about?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/>
          <p:nvPr>
            <p:ph type="title"/>
          </p:nvPr>
        </p:nvSpPr>
        <p:spPr>
          <a:xfrm>
            <a:off x="457200" y="1062248"/>
            <a:ext cx="8229600" cy="147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Academic Engagement &amp; Transition Programs (AETP) </a:t>
            </a:r>
            <a:endParaRPr/>
          </a:p>
        </p:txBody>
      </p:sp>
      <p:sp>
        <p:nvSpPr>
          <p:cNvPr id="100" name="Google Shape;100;p3"/>
          <p:cNvSpPr txBox="1"/>
          <p:nvPr>
            <p:ph idx="1" type="body"/>
          </p:nvPr>
        </p:nvSpPr>
        <p:spPr>
          <a:xfrm>
            <a:off x="457200" y="2535801"/>
            <a:ext cx="8229600" cy="35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-311737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4350">
                <a:solidFill>
                  <a:srgbClr val="000000"/>
                </a:solidFill>
              </a:rPr>
              <a:t>Academic Transition</a:t>
            </a:r>
            <a:r>
              <a:rPr lang="en-US" sz="4350">
                <a:solidFill>
                  <a:srgbClr val="000000"/>
                </a:solidFill>
              </a:rPr>
              <a:t> Courses:</a:t>
            </a:r>
            <a:endParaRPr sz="4350">
              <a:solidFill>
                <a:srgbClr val="000000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50">
              <a:solidFill>
                <a:srgbClr val="000000"/>
              </a:solidFill>
            </a:endParaRPr>
          </a:p>
          <a:p>
            <a:pPr indent="-254587" lvl="1" marL="742950" rtl="0" algn="l">
              <a:spcBef>
                <a:spcPts val="511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–"/>
            </a:pPr>
            <a:r>
              <a:rPr b="1" lang="en-US" sz="4350">
                <a:solidFill>
                  <a:srgbClr val="000000"/>
                </a:solidFill>
              </a:rPr>
              <a:t>First Year Seminars (FYS)</a:t>
            </a:r>
            <a:endParaRPr b="1" sz="4350">
              <a:solidFill>
                <a:srgbClr val="000000"/>
              </a:solidFill>
            </a:endParaRPr>
          </a:p>
          <a:p>
            <a:pPr indent="-245506" lvl="2" marL="1143000" rtl="0" algn="l">
              <a:spcBef>
                <a:spcPts val="511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4350">
                <a:solidFill>
                  <a:srgbClr val="000000"/>
                </a:solidFill>
              </a:rPr>
              <a:t>Small group, special topics general education classes</a:t>
            </a:r>
            <a:endParaRPr sz="4350">
              <a:solidFill>
                <a:srgbClr val="000000"/>
              </a:solidFill>
            </a:endParaRPr>
          </a:p>
          <a:p>
            <a:pPr indent="-254587" lvl="1" marL="742950" rtl="0" algn="l">
              <a:spcBef>
                <a:spcPts val="511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–"/>
            </a:pPr>
            <a:r>
              <a:rPr b="1" lang="en-US" sz="4350">
                <a:solidFill>
                  <a:srgbClr val="000000"/>
                </a:solidFill>
              </a:rPr>
              <a:t>Transfer Seminars (UNIV301)</a:t>
            </a:r>
            <a:endParaRPr b="1" sz="4350">
              <a:solidFill>
                <a:srgbClr val="000000"/>
              </a:solidFill>
            </a:endParaRPr>
          </a:p>
          <a:p>
            <a:pPr indent="-245506" lvl="2" marL="1143000" rtl="0" algn="l">
              <a:spcBef>
                <a:spcPts val="51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4350">
                <a:solidFill>
                  <a:srgbClr val="000000"/>
                </a:solidFill>
              </a:rPr>
              <a:t>Fall 2024</a:t>
            </a:r>
            <a:r>
              <a:rPr lang="en-US" sz="4350">
                <a:solidFill>
                  <a:srgbClr val="000000"/>
                </a:solidFill>
              </a:rPr>
              <a:t>: Social Sciences, Natural Sciences, Math &amp; Statistics, Computing, Engineering, Social Work, Adult Learners &amp; Veterans, Arts &amp; Humanities, STARS</a:t>
            </a:r>
            <a:endParaRPr sz="4350">
              <a:solidFill>
                <a:srgbClr val="000000"/>
              </a:solidFill>
            </a:endParaRPr>
          </a:p>
          <a:p>
            <a:pPr indent="-245506" lvl="2" marL="1143000" rtl="0" algn="l">
              <a:spcBef>
                <a:spcPts val="511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4350">
                <a:solidFill>
                  <a:srgbClr val="000000"/>
                </a:solidFill>
              </a:rPr>
              <a:t>Get connected to other transfers and your academic discipline!</a:t>
            </a:r>
            <a:endParaRPr sz="4350">
              <a:solidFill>
                <a:srgbClr val="000000"/>
              </a:solidFill>
            </a:endParaRPr>
          </a:p>
          <a:p>
            <a:pPr indent="0" lvl="1" marL="457200" rtl="0" algn="l"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0" lvl="1" marL="457200" rtl="0" algn="l"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0" lvl="1" marL="457200" rtl="0" algn="l">
              <a:spcBef>
                <a:spcPts val="139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  <a:p>
            <a:pPr indent="0" lvl="0" marL="0" rtl="0" algn="r">
              <a:spcBef>
                <a:spcPts val="372"/>
              </a:spcBef>
              <a:spcAft>
                <a:spcPts val="0"/>
              </a:spcAft>
              <a:buClr>
                <a:srgbClr val="FFC000"/>
              </a:buClr>
              <a:buSzPct val="79166"/>
              <a:buNone/>
            </a:pPr>
            <a:r>
              <a:rPr b="1" lang="en-US" sz="3031">
                <a:solidFill>
                  <a:srgbClr val="FFC000"/>
                </a:solidFill>
              </a:rPr>
              <a:t>See the Orientation Guide for more information</a:t>
            </a:r>
            <a:endParaRPr sz="3031"/>
          </a:p>
          <a:p>
            <a:pPr indent="0" lvl="0" marL="0" rtl="0" algn="r">
              <a:spcBef>
                <a:spcPts val="372"/>
              </a:spcBef>
              <a:spcAft>
                <a:spcPts val="0"/>
              </a:spcAft>
              <a:buClr>
                <a:srgbClr val="FFC000"/>
              </a:buClr>
              <a:buSzPct val="79166"/>
              <a:buNone/>
            </a:pPr>
            <a:r>
              <a:rPr b="1" lang="en-US" sz="3031">
                <a:solidFill>
                  <a:srgbClr val="FFC000"/>
                </a:solidFill>
              </a:rPr>
              <a:t>aetp.umbc.edu</a:t>
            </a:r>
            <a:endParaRPr sz="383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ac02dd2244_0_5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At your Tables</a:t>
            </a:r>
            <a:endParaRPr b="1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6" name="Google Shape;106;g2ac02dd2244_0_5"/>
          <p:cNvSpPr txBox="1"/>
          <p:nvPr>
            <p:ph idx="1" type="body"/>
          </p:nvPr>
        </p:nvSpPr>
        <p:spPr>
          <a:xfrm>
            <a:off x="457200" y="2423882"/>
            <a:ext cx="8229600" cy="3702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What kinds of academic support services/resources did you use at your previous institution?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Resources for Student Success</a:t>
            </a:r>
            <a:endParaRPr/>
          </a:p>
        </p:txBody>
      </p:sp>
      <p:sp>
        <p:nvSpPr>
          <p:cNvPr id="112" name="Google Shape;112;p4"/>
          <p:cNvSpPr txBox="1"/>
          <p:nvPr>
            <p:ph idx="1" type="body"/>
          </p:nvPr>
        </p:nvSpPr>
        <p:spPr>
          <a:xfrm>
            <a:off x="457200" y="2263002"/>
            <a:ext cx="8229600" cy="37022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10000"/>
          </a:bodyPr>
          <a:lstStyle/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●"/>
            </a:pPr>
            <a:r>
              <a:rPr lang="en-US"/>
              <a:t>Academic Success Center</a:t>
            </a:r>
            <a:endParaRPr/>
          </a:p>
          <a:p>
            <a:pPr indent="-308610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○"/>
            </a:pPr>
            <a:r>
              <a:rPr lang="en-US"/>
              <a:t>Academic Advocacy </a:t>
            </a:r>
            <a:endParaRPr/>
          </a:p>
          <a:p>
            <a:pPr indent="-308610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○"/>
            </a:pPr>
            <a:r>
              <a:rPr lang="en-US"/>
              <a:t>Academic Policy </a:t>
            </a:r>
            <a:endParaRPr/>
          </a:p>
          <a:p>
            <a:pPr indent="-308610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○"/>
            </a:pPr>
            <a:r>
              <a:rPr lang="en-US"/>
              <a:t>Drop-In Tutoring </a:t>
            </a:r>
            <a:endParaRPr/>
          </a:p>
          <a:p>
            <a:pPr indent="-308610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○"/>
            </a:pPr>
            <a:r>
              <a:rPr lang="en-US"/>
              <a:t>Computing Success Center</a:t>
            </a:r>
            <a:endParaRPr/>
          </a:p>
          <a:p>
            <a:pPr indent="-308610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○"/>
            </a:pPr>
            <a:r>
              <a:rPr lang="en-US"/>
              <a:t>Writing Center </a:t>
            </a:r>
            <a:endParaRPr/>
          </a:p>
          <a:p>
            <a:pPr indent="-308610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○"/>
            </a:pPr>
            <a:r>
              <a:rPr lang="en-US"/>
              <a:t>SI/PASS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●"/>
            </a:pPr>
            <a:r>
              <a:rPr lang="en-US"/>
              <a:t>Department Tutoring Centers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●"/>
            </a:pPr>
            <a:r>
              <a:rPr lang="en-US"/>
              <a:t>Study Groups 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●"/>
            </a:pPr>
            <a:r>
              <a:rPr lang="en-US"/>
              <a:t>Office Hours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●"/>
            </a:pPr>
            <a:r>
              <a:rPr lang="en-US"/>
              <a:t>Advising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●"/>
            </a:pPr>
            <a:r>
              <a:rPr lang="en-US"/>
              <a:t>Verify Transfer Credit Report/Degree Audit (with an Advisor)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ac02dd2244_0_0"/>
          <p:cNvSpPr txBox="1"/>
          <p:nvPr>
            <p:ph type="title"/>
          </p:nvPr>
        </p:nvSpPr>
        <p:spPr>
          <a:xfrm>
            <a:off x="457200" y="106224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Connect with Our Financial Aid and Scholarships Office</a:t>
            </a:r>
            <a:endParaRPr b="1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8" name="Google Shape;118;g2ac02dd2244_0_0"/>
          <p:cNvSpPr txBox="1"/>
          <p:nvPr>
            <p:ph idx="1" type="body"/>
          </p:nvPr>
        </p:nvSpPr>
        <p:spPr>
          <a:xfrm>
            <a:off x="457200" y="2423882"/>
            <a:ext cx="8229600" cy="3702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317182" lvl="0" marL="457200" rtl="0" algn="l">
              <a:spcBef>
                <a:spcPts val="360"/>
              </a:spcBef>
              <a:spcAft>
                <a:spcPts val="0"/>
              </a:spcAft>
              <a:buSzPct val="56250"/>
              <a:buChar char="•"/>
            </a:pPr>
            <a:r>
              <a:rPr lang="en-US"/>
              <a:t>FAFSA Deadline</a:t>
            </a:r>
            <a:endParaRPr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en-US"/>
              <a:t>June 30th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en-US"/>
              <a:t>Scholarship Retriever</a:t>
            </a:r>
            <a:endParaRPr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en-US"/>
              <a:t>June 1st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en-US"/>
              <a:t>Money Smart Week</a:t>
            </a:r>
            <a:endParaRPr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en-US"/>
              <a:t>Every Spring Semester (Attend events to be entered into a chance to win Scholarships)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Why is this important??</a:t>
            </a:r>
            <a:endParaRPr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Over 100 million in scholarships goes unclaimed each year! Who doesn’t like free money?!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/>
          <p:nvPr>
            <p:ph type="ctrTitle"/>
          </p:nvPr>
        </p:nvSpPr>
        <p:spPr>
          <a:xfrm>
            <a:off x="685800" y="1265374"/>
            <a:ext cx="7772400" cy="40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Transfer Connect</a:t>
            </a:r>
            <a:r>
              <a:rPr b="1" lang="en-US">
                <a:latin typeface="Cambria"/>
                <a:ea typeface="Cambria"/>
                <a:cs typeface="Cambria"/>
                <a:sym typeface="Cambria"/>
              </a:rPr>
              <a:t>:</a:t>
            </a:r>
            <a:br>
              <a:rPr b="1" lang="en-US">
                <a:latin typeface="Cambria"/>
                <a:ea typeface="Cambria"/>
                <a:cs typeface="Cambria"/>
                <a:sym typeface="Cambria"/>
              </a:rPr>
            </a:br>
            <a:br>
              <a:rPr b="1" lang="en-US">
                <a:latin typeface="Cambria"/>
                <a:ea typeface="Cambria"/>
                <a:cs typeface="Cambria"/>
                <a:sym typeface="Cambria"/>
              </a:rPr>
            </a:br>
            <a:r>
              <a:rPr lang="en-US"/>
              <a:t>How do you think academics will be different at UMBC from your previous institution?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2018-05-23T15:48:22Z</dcterms:created>
  <dc:creator>Jim Lord</dc:creator>
</cp:coreProperties>
</file>