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8000" cx="9144000"/>
  <p:notesSz cx="6858000" cy="9144000"/>
  <p:embeddedFontLst>
    <p:embeddedFont>
      <p:font typeface="Inter"/>
      <p:regular r:id="rId30"/>
      <p:bold r:id="rId31"/>
    </p:embeddedFont>
    <p:embeddedFont>
      <p:font typeface="Bell M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gxZxJQZVCcCg/2qTNsaCJ8YYmg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A88C6B-E938-4ECF-91E6-77DB9F4AB00F}">
  <a:tblStyle styleId="{6DA88C6B-E938-4ECF-91E6-77DB9F4AB00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Inter-bold.fntdata"/><Relationship Id="rId30" Type="http://schemas.openxmlformats.org/officeDocument/2006/relationships/font" Target="fonts/Inter-regular.fntdata"/><Relationship Id="rId11" Type="http://schemas.openxmlformats.org/officeDocument/2006/relationships/slide" Target="slides/slide3.xml"/><Relationship Id="rId33" Type="http://schemas.openxmlformats.org/officeDocument/2006/relationships/font" Target="fonts/BellMT-bold.fntdata"/><Relationship Id="rId10" Type="http://schemas.openxmlformats.org/officeDocument/2006/relationships/slide" Target="slides/slide2.xml"/><Relationship Id="rId32" Type="http://schemas.openxmlformats.org/officeDocument/2006/relationships/font" Target="fonts/BellMT-regular.fntdata"/><Relationship Id="rId13" Type="http://schemas.openxmlformats.org/officeDocument/2006/relationships/slide" Target="slides/slide5.xml"/><Relationship Id="rId35" Type="http://schemas.openxmlformats.org/officeDocument/2006/relationships/font" Target="fonts/BellMT-boldItalic.fntdata"/><Relationship Id="rId12" Type="http://schemas.openxmlformats.org/officeDocument/2006/relationships/slide" Target="slides/slide4.xml"/><Relationship Id="rId34" Type="http://schemas.openxmlformats.org/officeDocument/2006/relationships/font" Target="fonts/BellMT-italic.fntdata"/><Relationship Id="rId15" Type="http://schemas.openxmlformats.org/officeDocument/2006/relationships/slide" Target="slides/slide7.xml"/><Relationship Id="rId14" Type="http://schemas.openxmlformats.org/officeDocument/2006/relationships/slide" Target="slides/slide6.xml"/><Relationship Id="rId36"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Intro to program and names/titles of representatives</a:t>
            </a:r>
            <a:endParaRPr/>
          </a:p>
        </p:txBody>
      </p:sp>
      <p:sp>
        <p:nvSpPr>
          <p:cNvPr id="195" name="Google Shape;1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OFAS rep</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a:solidFill>
                  <a:srgbClr val="000000"/>
                </a:solidFill>
                <a:latin typeface="Inter"/>
                <a:ea typeface="Inter"/>
                <a:cs typeface="Inter"/>
                <a:sym typeface="Inter"/>
              </a:rPr>
              <a:t>The benefits of Finish 15 are far reaching. By staying on track and completing your degree on time, you:</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Inter"/>
                <a:ea typeface="Inter"/>
                <a:cs typeface="Inter"/>
                <a:sym typeface="Inter"/>
              </a:rPr>
              <a:t>Lower your overall tuition/educational expenses.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Inter"/>
                <a:ea typeface="Inter"/>
                <a:cs typeface="Inter"/>
                <a:sym typeface="Inter"/>
              </a:rPr>
              <a:t>Lower your student loan debt.</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Inter"/>
                <a:ea typeface="Inter"/>
                <a:cs typeface="Inter"/>
                <a:sym typeface="Inter"/>
              </a:rPr>
              <a:t>Maximize your financial aid by meeting state scholarship and other financial aid degree progress requirements.</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Inter"/>
                <a:ea typeface="Inter"/>
                <a:cs typeface="Inter"/>
                <a:sym typeface="Inter"/>
              </a:rPr>
              <a:t>Fast-track your path to employment/graduate school.</a:t>
            </a:r>
            <a:endParaRPr/>
          </a:p>
          <a:p>
            <a:pPr indent="-76200" lvl="0" marL="0" rtl="0" algn="l">
              <a:spcBef>
                <a:spcPts val="0"/>
              </a:spcBef>
              <a:spcAft>
                <a:spcPts val="0"/>
              </a:spcAft>
              <a:buClr>
                <a:srgbClr val="000000"/>
              </a:buClr>
              <a:buSzPts val="1200"/>
              <a:buFont typeface="Arial"/>
              <a:buChar char="•"/>
            </a:pPr>
            <a:r>
              <a:rPr b="0" i="0" lang="en-US">
                <a:solidFill>
                  <a:srgbClr val="000000"/>
                </a:solidFill>
                <a:latin typeface="Inter"/>
                <a:ea typeface="Inter"/>
                <a:cs typeface="Inter"/>
                <a:sym typeface="Inter"/>
              </a:rPr>
              <a:t>Establish early earnings &amp; savings as opposed to paying tuition.</a:t>
            </a:r>
            <a:endParaRPr/>
          </a:p>
          <a:p>
            <a:pPr indent="0" lvl="0" marL="0" rtl="0" algn="l">
              <a:spcBef>
                <a:spcPts val="0"/>
              </a:spcBef>
              <a:spcAft>
                <a:spcPts val="0"/>
              </a:spcAft>
              <a:buNone/>
            </a:pPr>
            <a:r>
              <a:t/>
            </a:r>
            <a:endParaRPr/>
          </a:p>
        </p:txBody>
      </p:sp>
      <p:sp>
        <p:nvSpPr>
          <p:cNvPr id="268" name="Google Shape;2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Financial Aid Rep</a:t>
            </a:r>
            <a:endParaRPr/>
          </a:p>
        </p:txBody>
      </p:sp>
      <p:sp>
        <p:nvSpPr>
          <p:cNvPr id="278" name="Google Shape;2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66484217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6648421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e66484217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FinAid rep first 4 bullets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-Students who have a FAFSA on file should have an aid package. They can access this on myUMBC under their Financial Aid card or on the Financial Aid Inquiry. </a:t>
            </a:r>
            <a:endParaRPr/>
          </a:p>
          <a:p>
            <a:pPr indent="0" lvl="0" marL="0" rtl="0" algn="l">
              <a:spcBef>
                <a:spcPts val="0"/>
              </a:spcBef>
              <a:spcAft>
                <a:spcPts val="0"/>
              </a:spcAft>
              <a:buNone/>
            </a:pPr>
            <a:r>
              <a:rPr lang="en-US"/>
              <a:t>-If your student is taking out Federal loans, they will need to complete the MPN (Master Promissory Note) and Entrance Counseling at studentaid.gov. This is required for all new borrowers. </a:t>
            </a:r>
            <a:endParaRPr/>
          </a:p>
          <a:p>
            <a:pPr indent="0" lvl="0" marL="0" rtl="0" algn="l">
              <a:spcBef>
                <a:spcPts val="0"/>
              </a:spcBef>
              <a:spcAft>
                <a:spcPts val="0"/>
              </a:spcAft>
              <a:buNone/>
            </a:pPr>
            <a:r>
              <a:rPr lang="en-US"/>
              <a:t>-If you intend to take out additional loans beyond the Federal loans offered to the student such as Parent PLUS and alternative/private loans, we encourage you to complete this as soon as possible. </a:t>
            </a:r>
            <a:endParaRPr/>
          </a:p>
          <a:p>
            <a:pPr indent="0" lvl="0" marL="0" rtl="0" algn="l">
              <a:spcBef>
                <a:spcPts val="0"/>
              </a:spcBef>
              <a:spcAft>
                <a:spcPts val="0"/>
              </a:spcAft>
              <a:buNone/>
            </a:pPr>
            <a:r>
              <a:rPr lang="en-US"/>
              <a:t>-If your student is receiving any scholarships from outside sources, report these to UMBC with the scholarship notification form. Students can apply for scholarship opportunities with Scholarship Retriever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SBS rep: </a:t>
            </a:r>
            <a:endParaRPr/>
          </a:p>
          <a:p>
            <a:pPr indent="0" lvl="0" marL="0" rtl="0" algn="l">
              <a:spcBef>
                <a:spcPts val="0"/>
              </a:spcBef>
              <a:spcAft>
                <a:spcPts val="0"/>
              </a:spcAft>
              <a:buNone/>
            </a:pPr>
            <a:r>
              <a:rPr lang="en-US"/>
              <a:t>-Sign Up for Monthly Payment Plans (billing and mpp schedule on next slide)</a:t>
            </a:r>
            <a:endParaRPr/>
          </a:p>
          <a:p>
            <a:pPr indent="0" lvl="0" marL="0" rtl="0" algn="l">
              <a:spcBef>
                <a:spcPts val="0"/>
              </a:spcBef>
              <a:spcAft>
                <a:spcPts val="0"/>
              </a:spcAft>
              <a:buNone/>
            </a:pPr>
            <a:r>
              <a:rPr lang="en-US"/>
              <a:t>-Use Cost Calculator to estimate charges and sign up for a MPP</a:t>
            </a:r>
            <a:endParaRPr/>
          </a:p>
        </p:txBody>
      </p:sp>
      <p:sp>
        <p:nvSpPr>
          <p:cNvPr id="294" name="Google Shape;2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315" name="Google Shape;31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327" name="Google Shape;32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336" name="Google Shape;33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to FAFSA page?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Reminder that next semester registration opens shortly and they will want to make sure accts are in good standing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Info about Managing my student acct page? </a:t>
            </a:r>
            <a:endParaRPr/>
          </a:p>
        </p:txBody>
      </p:sp>
      <p:sp>
        <p:nvSpPr>
          <p:cNvPr id="353" name="Google Shape;35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FinAid rep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Aid begins disbursing for students who are enrolled full time (12 or more credits) as early as August 21st. Students who are enrolled part time (less than 12 credits) will have aid begin disbursing as of September 19th.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disbursement date is </a:t>
            </a:r>
            <a:r>
              <a:rPr i="1" lang="en-US"/>
              <a:t>after</a:t>
            </a:r>
            <a:r>
              <a:rPr lang="en-US"/>
              <a:t> the billing due date for Fall 2023, however, students </a:t>
            </a:r>
            <a:r>
              <a:rPr b="1" lang="en-US"/>
              <a:t>will not</a:t>
            </a:r>
            <a:r>
              <a:rPr lang="en-US"/>
              <a:t> receive late fees if their pending financial aid equals or exceeds the balance due. </a:t>
            </a:r>
            <a:endParaRPr/>
          </a:p>
        </p:txBody>
      </p:sp>
      <p:sp>
        <p:nvSpPr>
          <p:cNvPr id="365" name="Google Shape;3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202" name="Google Shape;2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376" name="Google Shape;37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210" name="Google Shape;2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SBS rep</a:t>
            </a:r>
            <a:endParaRPr/>
          </a:p>
        </p:txBody>
      </p:sp>
      <p:sp>
        <p:nvSpPr>
          <p:cNvPr id="217" name="Google Shape;2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FinAid Rep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website is a great resource for finding information on types of aid, timelines, and forms. The Cost tab houses our Cost Calculator tool that helps you estimate out of pocket expenses before charges are posted for your student!</a:t>
            </a:r>
            <a:endParaRPr/>
          </a:p>
        </p:txBody>
      </p:sp>
      <p:sp>
        <p:nvSpPr>
          <p:cNvPr id="225" name="Google Shape;2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1c231bdea_4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e1c231bdea_4_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office is open Monday-Friday from 8:30am-4:30pm and is comprised of three separate units: Merit Scholarships, Financial Smarts, and Financial Aid. </a:t>
            </a:r>
            <a:endParaRPr/>
          </a:p>
          <a:p>
            <a:pPr indent="0" lvl="0" marL="0" rtl="0" algn="l">
              <a:lnSpc>
                <a:spcPct val="100000"/>
              </a:lnSpc>
              <a:spcBef>
                <a:spcPts val="0"/>
              </a:spcBef>
              <a:spcAft>
                <a:spcPts val="0"/>
              </a:spcAft>
              <a:buSzPts val="1400"/>
              <a:buNone/>
            </a:pPr>
            <a:r>
              <a:rPr lang="en-US"/>
              <a:t>Students are assigned financial aid counselors based on the first letter of their last name. Contact information for our offices and information on students counselors can be found on our contact page. </a:t>
            </a:r>
            <a:endParaRPr/>
          </a:p>
        </p:txBody>
      </p:sp>
      <p:sp>
        <p:nvSpPr>
          <p:cNvPr id="233" name="Google Shape;233;g2e1c231bdea_4_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1c231bdea_4_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e1c231bdea_4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2e1c231bdea_4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e1c231bdea_2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2e1c231bdea_2_51:notes"/>
          <p:cNvSpPr/>
          <p:nvPr>
            <p:ph idx="2" type="sldImg"/>
          </p:nvPr>
        </p:nvSpPr>
        <p:spPr>
          <a:xfrm>
            <a:off x="1714763" y="685800"/>
            <a:ext cx="3429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OFAS rep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FinancialSmarts helps provide students with the tools they need to make informed financial decisions. From skills like budgeting, saving, investing, and taxes to life goals like auto loans, home ownership or retirement, FinancialSmarts can help your student with life-long financial success.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partner with your student to help them understand and successfully navigate finances here at UMBC and beyond. </a:t>
            </a:r>
            <a:endParaRPr/>
          </a:p>
        </p:txBody>
      </p:sp>
      <p:sp>
        <p:nvSpPr>
          <p:cNvPr id="256" name="Google Shape;25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31"/>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1"/>
          <p:cNvSpPr txBox="1"/>
          <p:nvPr>
            <p:ph idx="1" type="body"/>
          </p:nvPr>
        </p:nvSpPr>
        <p:spPr>
          <a:xfrm rot="5400000">
            <a:off x="2720860" y="160222"/>
            <a:ext cx="3702281"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3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3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3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3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3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3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g2e1c231bdea_2_4"/>
          <p:cNvSpPr txBox="1"/>
          <p:nvPr>
            <p:ph type="ctrTitle"/>
          </p:nvPr>
        </p:nvSpPr>
        <p:spPr>
          <a:xfrm>
            <a:off x="311708" y="992767"/>
            <a:ext cx="8520600" cy="2736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1" name="Google Shape;81;g2e1c231bdea_2_4"/>
          <p:cNvSpPr txBox="1"/>
          <p:nvPr>
            <p:ph idx="1" type="subTitle"/>
          </p:nvPr>
        </p:nvSpPr>
        <p:spPr>
          <a:xfrm>
            <a:off x="311700" y="3778833"/>
            <a:ext cx="8520600" cy="1056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2" name="Google Shape;82;g2e1c231bdea_2_4"/>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g2e1c231bdea_2_8"/>
          <p:cNvSpPr txBox="1"/>
          <p:nvPr>
            <p:ph type="title"/>
          </p:nvPr>
        </p:nvSpPr>
        <p:spPr>
          <a:xfrm>
            <a:off x="311700" y="2867800"/>
            <a:ext cx="8520600" cy="1122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5" name="Google Shape;85;g2e1c231bdea_2_8"/>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g2e1c231bdea_2_11"/>
          <p:cNvSpPr txBox="1"/>
          <p:nvPr>
            <p:ph type="title"/>
          </p:nvPr>
        </p:nvSpPr>
        <p:spPr>
          <a:xfrm>
            <a:off x="311700" y="593367"/>
            <a:ext cx="8520600" cy="763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 name="Google Shape;88;g2e1c231bdea_2_1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9" name="Google Shape;89;g2e1c231bdea_2_11"/>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g2e1c231bdea_2_15"/>
          <p:cNvSpPr txBox="1"/>
          <p:nvPr>
            <p:ph type="title"/>
          </p:nvPr>
        </p:nvSpPr>
        <p:spPr>
          <a:xfrm>
            <a:off x="311700" y="593367"/>
            <a:ext cx="8520600" cy="763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2" name="Google Shape;92;g2e1c231bdea_2_1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3" name="Google Shape;93;g2e1c231bdea_2_1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4" name="Google Shape;94;g2e1c231bdea_2_15"/>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g2e1c231bdea_2_20"/>
          <p:cNvSpPr txBox="1"/>
          <p:nvPr>
            <p:ph type="title"/>
          </p:nvPr>
        </p:nvSpPr>
        <p:spPr>
          <a:xfrm>
            <a:off x="311700" y="593367"/>
            <a:ext cx="8520600" cy="763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Google Shape;97;g2e1c231bdea_2_20"/>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g2e1c231bdea_2_23"/>
          <p:cNvSpPr txBox="1"/>
          <p:nvPr>
            <p:ph type="title"/>
          </p:nvPr>
        </p:nvSpPr>
        <p:spPr>
          <a:xfrm>
            <a:off x="311700" y="740800"/>
            <a:ext cx="2808000" cy="1007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0" name="Google Shape;100;g2e1c231bdea_2_23"/>
          <p:cNvSpPr txBox="1"/>
          <p:nvPr>
            <p:ph idx="1" type="body"/>
          </p:nvPr>
        </p:nvSpPr>
        <p:spPr>
          <a:xfrm>
            <a:off x="311700" y="1852800"/>
            <a:ext cx="2808000" cy="4239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1" name="Google Shape;101;g2e1c231bdea_2_23"/>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g2e1c231bdea_2_27"/>
          <p:cNvSpPr txBox="1"/>
          <p:nvPr>
            <p:ph type="title"/>
          </p:nvPr>
        </p:nvSpPr>
        <p:spPr>
          <a:xfrm>
            <a:off x="490250" y="600200"/>
            <a:ext cx="6367800" cy="54544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4" name="Google Shape;104;g2e1c231bdea_2_27"/>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g2e1c231bdea_2_3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e1c231bdea_2_30"/>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8" name="Google Shape;108;g2e1c231bdea_2_30"/>
          <p:cNvSpPr txBox="1"/>
          <p:nvPr>
            <p:ph idx="1" type="subTitle"/>
          </p:nvPr>
        </p:nvSpPr>
        <p:spPr>
          <a:xfrm>
            <a:off x="265500" y="3737433"/>
            <a:ext cx="4045200" cy="1646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g2e1c231bdea_2_30"/>
          <p:cNvSpPr txBox="1"/>
          <p:nvPr>
            <p:ph idx="2" type="body"/>
          </p:nvPr>
        </p:nvSpPr>
        <p:spPr>
          <a:xfrm>
            <a:off x="4939500" y="965433"/>
            <a:ext cx="3837000" cy="4926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10" name="Google Shape;110;g2e1c231bdea_2_30"/>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g2e1c231bdea_2_36"/>
          <p:cNvSpPr txBox="1"/>
          <p:nvPr>
            <p:ph idx="1" type="body"/>
          </p:nvPr>
        </p:nvSpPr>
        <p:spPr>
          <a:xfrm>
            <a:off x="311700" y="5640767"/>
            <a:ext cx="5998800" cy="806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13" name="Google Shape;113;g2e1c231bdea_2_36"/>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g2e1c231bdea_2_39"/>
          <p:cNvSpPr txBox="1"/>
          <p:nvPr>
            <p:ph hasCustomPrompt="1" type="title"/>
          </p:nvPr>
        </p:nvSpPr>
        <p:spPr>
          <a:xfrm>
            <a:off x="311700" y="1474833"/>
            <a:ext cx="8520600" cy="2618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6" name="Google Shape;116;g2e1c231bdea_2_39"/>
          <p:cNvSpPr txBox="1"/>
          <p:nvPr>
            <p:ph idx="1" type="body"/>
          </p:nvPr>
        </p:nvSpPr>
        <p:spPr>
          <a:xfrm>
            <a:off x="311700" y="4202967"/>
            <a:ext cx="8520600" cy="1734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7" name="Google Shape;117;g2e1c231bdea_2_39"/>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g2e1c231bdea_2_43"/>
          <p:cNvSpPr txBox="1"/>
          <p:nvPr>
            <p:ph idx="12" type="sldNum"/>
          </p:nvPr>
        </p:nvSpPr>
        <p:spPr>
          <a:xfrm>
            <a:off x="8472458" y="6217622"/>
            <a:ext cx="548700" cy="524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g2e1c231bdea_2_45"/>
          <p:cNvSpPr txBox="1"/>
          <p:nvPr>
            <p:ph type="title"/>
          </p:nvPr>
        </p:nvSpPr>
        <p:spPr>
          <a:xfrm>
            <a:off x="628650" y="365125"/>
            <a:ext cx="7886700" cy="1325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g2e1c231bdea_2_45"/>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23" name="Google Shape;123;g2e1c231bdea_2_45"/>
          <p:cNvSpPr txBox="1"/>
          <p:nvPr>
            <p:ph idx="10" type="dt"/>
          </p:nvPr>
        </p:nvSpPr>
        <p:spPr>
          <a:xfrm>
            <a:off x="628650" y="6356350"/>
            <a:ext cx="2057400" cy="365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4" name="Google Shape;124;g2e1c231bdea_2_45"/>
          <p:cNvSpPr txBox="1"/>
          <p:nvPr>
            <p:ph idx="11" type="ftr"/>
          </p:nvPr>
        </p:nvSpPr>
        <p:spPr>
          <a:xfrm>
            <a:off x="3028950" y="6356350"/>
            <a:ext cx="3086100" cy="3652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5" name="Google Shape;125;g2e1c231bdea_2_45"/>
          <p:cNvSpPr txBox="1"/>
          <p:nvPr>
            <p:ph idx="12" type="sldNum"/>
          </p:nvPr>
        </p:nvSpPr>
        <p:spPr>
          <a:xfrm>
            <a:off x="6457950" y="6356350"/>
            <a:ext cx="2057400" cy="3652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g2e1c231bdea_4_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4" name="Google Shape;134;g2e1c231bdea_4_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5" name="Google Shape;135;g2e1c231bdea_4_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g2e1c231bdea_4_10"/>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e1c231bdea_4_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9" name="Google Shape;139;g2e1c231bdea_4_1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0" name="Google Shape;140;g2e1c231bdea_4_1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 name="Shape 141"/>
        <p:cNvGrpSpPr/>
        <p:nvPr/>
      </p:nvGrpSpPr>
      <p:grpSpPr>
        <a:xfrm>
          <a:off x="0" y="0"/>
          <a:ext cx="0" cy="0"/>
          <a:chOff x="0" y="0"/>
          <a:chExt cx="0" cy="0"/>
        </a:xfrm>
      </p:grpSpPr>
      <p:sp>
        <p:nvSpPr>
          <p:cNvPr id="142" name="Google Shape;142;g2e1c231bdea_4_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e1c231bdea_4_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4" name="Shape 144"/>
        <p:cNvGrpSpPr/>
        <p:nvPr/>
      </p:nvGrpSpPr>
      <p:grpSpPr>
        <a:xfrm>
          <a:off x="0" y="0"/>
          <a:ext cx="0" cy="0"/>
          <a:chOff x="0" y="0"/>
          <a:chExt cx="0" cy="0"/>
        </a:xfrm>
      </p:grpSpPr>
      <p:sp>
        <p:nvSpPr>
          <p:cNvPr id="145" name="Google Shape;145;g2e1c231bdea_4_18"/>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2e1c231bdea_4_18"/>
          <p:cNvSpPr txBox="1"/>
          <p:nvPr>
            <p:ph idx="1" type="body"/>
          </p:nvPr>
        </p:nvSpPr>
        <p:spPr>
          <a:xfrm>
            <a:off x="457200" y="2423882"/>
            <a:ext cx="8229600" cy="370228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g2e1c231bdea_4_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e1c231bdea_4_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g2e1c231bdea_4_24"/>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e1c231bdea_4_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53" name="Google Shape;153;g2e1c231bdea_4_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54" name="Google Shape;154;g2e1c231bdea_4_2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5" name="Google Shape;155;g2e1c231bdea_4_2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6" name="Google Shape;156;g2e1c231bdea_4_2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4"/>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4"/>
          <p:cNvSpPr txBox="1"/>
          <p:nvPr>
            <p:ph idx="1" type="body"/>
          </p:nvPr>
        </p:nvSpPr>
        <p:spPr>
          <a:xfrm>
            <a:off x="457200" y="2423882"/>
            <a:ext cx="8229600" cy="370228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g2e1c231bdea_4_31"/>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2e1c231bdea_4_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60" name="Google Shape;160;g2e1c231bdea_4_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61" name="Google Shape;161;g2e1c231bdea_4_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62" name="Google Shape;162;g2e1c231bdea_4_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63" name="Google Shape;163;g2e1c231bdea_4_3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4" name="Google Shape;164;g2e1c231bdea_4_3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5" name="Google Shape;165;g2e1c231bdea_4_3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6" name="Shape 166"/>
        <p:cNvGrpSpPr/>
        <p:nvPr/>
      </p:nvGrpSpPr>
      <p:grpSpPr>
        <a:xfrm>
          <a:off x="0" y="0"/>
          <a:ext cx="0" cy="0"/>
          <a:chOff x="0" y="0"/>
          <a:chExt cx="0" cy="0"/>
        </a:xfrm>
      </p:grpSpPr>
      <p:sp>
        <p:nvSpPr>
          <p:cNvPr id="167" name="Google Shape;167;g2e1c231bdea_4_4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2e1c231bdea_4_4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69" name="Google Shape;169;g2e1c231bdea_4_4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70" name="Google Shape;170;g2e1c231bdea_4_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1" name="Google Shape;171;g2e1c231bdea_4_4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2" name="Google Shape;172;g2e1c231bdea_4_4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3" name="Shape 173"/>
        <p:cNvGrpSpPr/>
        <p:nvPr/>
      </p:nvGrpSpPr>
      <p:grpSpPr>
        <a:xfrm>
          <a:off x="0" y="0"/>
          <a:ext cx="0" cy="0"/>
          <a:chOff x="0" y="0"/>
          <a:chExt cx="0" cy="0"/>
        </a:xfrm>
      </p:grpSpPr>
      <p:sp>
        <p:nvSpPr>
          <p:cNvPr id="174" name="Google Shape;174;g2e1c231bdea_4_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2e1c231bdea_4_47"/>
          <p:cNvSpPr/>
          <p:nvPr>
            <p:ph idx="2" type="pic"/>
          </p:nvPr>
        </p:nvSpPr>
        <p:spPr>
          <a:xfrm>
            <a:off x="1792288" y="612775"/>
            <a:ext cx="5486400" cy="4114800"/>
          </a:xfrm>
          <a:prstGeom prst="rect">
            <a:avLst/>
          </a:prstGeom>
          <a:noFill/>
          <a:ln>
            <a:noFill/>
          </a:ln>
        </p:spPr>
      </p:sp>
      <p:sp>
        <p:nvSpPr>
          <p:cNvPr id="176" name="Google Shape;176;g2e1c231bdea_4_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77" name="Google Shape;177;g2e1c231bdea_4_4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8" name="Google Shape;178;g2e1c231bdea_4_4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9" name="Google Shape;179;g2e1c231bdea_4_4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0" name="Shape 180"/>
        <p:cNvGrpSpPr/>
        <p:nvPr/>
      </p:nvGrpSpPr>
      <p:grpSpPr>
        <a:xfrm>
          <a:off x="0" y="0"/>
          <a:ext cx="0" cy="0"/>
          <a:chOff x="0" y="0"/>
          <a:chExt cx="0" cy="0"/>
        </a:xfrm>
      </p:grpSpPr>
      <p:sp>
        <p:nvSpPr>
          <p:cNvPr id="181" name="Google Shape;181;g2e1c231bdea_4_54"/>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2e1c231bdea_4_54"/>
          <p:cNvSpPr txBox="1"/>
          <p:nvPr>
            <p:ph idx="1" type="body"/>
          </p:nvPr>
        </p:nvSpPr>
        <p:spPr>
          <a:xfrm rot="5400000">
            <a:off x="2720860" y="160222"/>
            <a:ext cx="3702281"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3" name="Google Shape;183;g2e1c231bdea_4_5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4" name="Google Shape;184;g2e1c231bdea_4_5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5" name="Google Shape;185;g2e1c231bdea_4_5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6" name="Shape 186"/>
        <p:cNvGrpSpPr/>
        <p:nvPr/>
      </p:nvGrpSpPr>
      <p:grpSpPr>
        <a:xfrm>
          <a:off x="0" y="0"/>
          <a:ext cx="0" cy="0"/>
          <a:chOff x="0" y="0"/>
          <a:chExt cx="0" cy="0"/>
        </a:xfrm>
      </p:grpSpPr>
      <p:sp>
        <p:nvSpPr>
          <p:cNvPr id="187" name="Google Shape;187;g2e1c231bdea_4_6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2e1c231bdea_4_6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9" name="Google Shape;189;g2e1c231bdea_4_6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0" name="Google Shape;190;g2e1c231bdea_4_6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1" name="Google Shape;191;g2e1c231bdea_4_6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26"/>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2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2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27"/>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8" name="Google Shape;38;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 name="Google Shape;39;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 name="Google Shape;40;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 name="Google Shape;41;p2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2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28"/>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2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2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2" name="Google Shape;52;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3" name="Google Shape;53;p2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2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0"/>
          <p:cNvSpPr/>
          <p:nvPr>
            <p:ph idx="2" type="pic"/>
          </p:nvPr>
        </p:nvSpPr>
        <p:spPr>
          <a:xfrm>
            <a:off x="1792288" y="612775"/>
            <a:ext cx="5486400" cy="4114800"/>
          </a:xfrm>
          <a:prstGeom prst="rect">
            <a:avLst/>
          </a:prstGeom>
          <a:noFill/>
          <a:ln>
            <a:noFill/>
          </a:ln>
        </p:spPr>
      </p:sp>
      <p:sp>
        <p:nvSpPr>
          <p:cNvPr id="59" name="Google Shape;59;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3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1.xml"/><Relationship Id="rId12" Type="http://schemas.openxmlformats.org/officeDocument/2006/relationships/slideLayout" Target="../slideLayouts/slideLayout34.xml"/><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457200" y="2423882"/>
            <a:ext cx="8229600" cy="3702281"/>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UMBC-orientation-text-version.png" id="13" name="Google Shape;13;p21"/>
          <p:cNvPicPr preferRelativeResize="0"/>
          <p:nvPr/>
        </p:nvPicPr>
        <p:blipFill rotWithShape="1">
          <a:blip r:embed="rId1">
            <a:alphaModFix/>
          </a:blip>
          <a:srcRect b="0" l="0" r="0" t="0"/>
          <a:stretch/>
        </p:blipFill>
        <p:spPr>
          <a:xfrm>
            <a:off x="128588" y="119064"/>
            <a:ext cx="1592262" cy="665162"/>
          </a:xfrm>
          <a:prstGeom prst="rect">
            <a:avLst/>
          </a:prstGeom>
          <a:noFill/>
          <a:ln>
            <a:noFill/>
          </a:ln>
        </p:spPr>
      </p:pic>
      <p:sp>
        <p:nvSpPr>
          <p:cNvPr id="14" name="Google Shape;14;p21"/>
          <p:cNvSpPr/>
          <p:nvPr/>
        </p:nvSpPr>
        <p:spPr>
          <a:xfrm>
            <a:off x="0" y="6640513"/>
            <a:ext cx="9144000" cy="217487"/>
          </a:xfrm>
          <a:prstGeom prst="rect">
            <a:avLst/>
          </a:prstGeom>
          <a:gradFill>
            <a:gsLst>
              <a:gs pos="0">
                <a:schemeClr val="dk1"/>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g2e1c231bdea_2_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7" name="Google Shape;77;g2e1c231bdea_2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78" name="Google Shape;78;g2e1c231bdea_2_0"/>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2e1c231bdea_4_0"/>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g2e1c231bdea_4_0"/>
          <p:cNvSpPr txBox="1"/>
          <p:nvPr>
            <p:ph idx="1" type="body"/>
          </p:nvPr>
        </p:nvSpPr>
        <p:spPr>
          <a:xfrm>
            <a:off x="457200" y="2423882"/>
            <a:ext cx="8229600" cy="3702281"/>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9" name="Google Shape;129;g2e1c231bdea_4_0"/>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MBC-orientation-text-version.png" id="130" name="Google Shape;130;g2e1c231bdea_4_0"/>
          <p:cNvPicPr preferRelativeResize="0"/>
          <p:nvPr/>
        </p:nvPicPr>
        <p:blipFill rotWithShape="1">
          <a:blip r:embed="rId1">
            <a:alphaModFix/>
          </a:blip>
          <a:srcRect b="0" l="0" r="0" t="0"/>
          <a:stretch/>
        </p:blipFill>
        <p:spPr>
          <a:xfrm>
            <a:off x="128588" y="119064"/>
            <a:ext cx="1592262" cy="665162"/>
          </a:xfrm>
          <a:prstGeom prst="rect">
            <a:avLst/>
          </a:prstGeom>
          <a:noFill/>
          <a:ln>
            <a:noFill/>
          </a:ln>
        </p:spPr>
      </p:pic>
      <p:sp>
        <p:nvSpPr>
          <p:cNvPr id="131" name="Google Shape;131;g2e1c231bdea_4_0"/>
          <p:cNvSpPr/>
          <p:nvPr/>
        </p:nvSpPr>
        <p:spPr>
          <a:xfrm>
            <a:off x="0" y="6640513"/>
            <a:ext cx="9144000" cy="217487"/>
          </a:xfrm>
          <a:prstGeom prst="rect">
            <a:avLst/>
          </a:prstGeom>
          <a:gradFill>
            <a:gsLst>
              <a:gs pos="0">
                <a:schemeClr val="dk1"/>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31.png"/><Relationship Id="rId7"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jp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nvSpPr>
        <p:spPr>
          <a:xfrm>
            <a:off x="0" y="959005"/>
            <a:ext cx="9143999"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000000"/>
                </a:solidFill>
                <a:latin typeface="Calibri"/>
                <a:ea typeface="Calibri"/>
                <a:cs typeface="Calibri"/>
                <a:sym typeface="Calibri"/>
              </a:rPr>
              <a:t>Financing Your Student’s Education</a:t>
            </a:r>
            <a:endParaRPr sz="1800">
              <a:solidFill>
                <a:schemeClr val="dk1"/>
              </a:solidFill>
              <a:latin typeface="Calibri"/>
              <a:ea typeface="Calibri"/>
              <a:cs typeface="Calibri"/>
              <a:sym typeface="Calibri"/>
            </a:endParaRPr>
          </a:p>
        </p:txBody>
      </p:sp>
      <p:sp>
        <p:nvSpPr>
          <p:cNvPr id="198" name="Google Shape;198;p1"/>
          <p:cNvSpPr txBox="1"/>
          <p:nvPr/>
        </p:nvSpPr>
        <p:spPr>
          <a:xfrm>
            <a:off x="-1" y="3175174"/>
            <a:ext cx="9144000" cy="1766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Calibri"/>
                <a:ea typeface="Calibri"/>
                <a:cs typeface="Calibri"/>
                <a:sym typeface="Calibri"/>
              </a:rPr>
              <a:t>Presented by:</a:t>
            </a:r>
            <a:endParaRPr/>
          </a:p>
          <a:p>
            <a:pPr indent="0" lvl="0" marL="0" marR="0" rtl="0" algn="ctr">
              <a:spcBef>
                <a:spcPts val="640"/>
              </a:spcBef>
              <a:spcAft>
                <a:spcPts val="0"/>
              </a:spcAft>
              <a:buNone/>
            </a:pPr>
            <a:r>
              <a:rPr b="1" lang="en-US" sz="3200">
                <a:solidFill>
                  <a:srgbClr val="000000"/>
                </a:solidFill>
                <a:latin typeface="Calibri"/>
                <a:ea typeface="Calibri"/>
                <a:cs typeface="Calibri"/>
                <a:sym typeface="Calibri"/>
              </a:rPr>
              <a:t>Student Business Services &amp; </a:t>
            </a:r>
            <a:endParaRPr/>
          </a:p>
          <a:p>
            <a:pPr indent="0" lvl="0" marL="0" marR="0" rtl="0" algn="ctr">
              <a:spcBef>
                <a:spcPts val="640"/>
              </a:spcBef>
              <a:spcAft>
                <a:spcPts val="0"/>
              </a:spcAft>
              <a:buNone/>
            </a:pPr>
            <a:r>
              <a:rPr b="1" lang="en-US" sz="3200">
                <a:solidFill>
                  <a:srgbClr val="000000"/>
                </a:solidFill>
                <a:latin typeface="Calibri"/>
                <a:ea typeface="Calibri"/>
                <a:cs typeface="Calibri"/>
                <a:sym typeface="Calibri"/>
              </a:rPr>
              <a:t>The Office of Financial Aid &amp; Scholarships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nvSpPr>
        <p:spPr>
          <a:xfrm>
            <a:off x="211873" y="847493"/>
            <a:ext cx="858643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rgbClr val="000000"/>
                </a:solidFill>
                <a:latin typeface="Calibri"/>
                <a:ea typeface="Calibri"/>
                <a:cs typeface="Calibri"/>
                <a:sym typeface="Calibri"/>
              </a:rPr>
              <a:t>Cutting the Cost of College</a:t>
            </a:r>
            <a:endParaRPr sz="1800">
              <a:solidFill>
                <a:schemeClr val="dk1"/>
              </a:solidFill>
              <a:latin typeface="Calibri"/>
              <a:ea typeface="Calibri"/>
              <a:cs typeface="Calibri"/>
              <a:sym typeface="Calibri"/>
            </a:endParaRPr>
          </a:p>
        </p:txBody>
      </p:sp>
      <p:sp>
        <p:nvSpPr>
          <p:cNvPr id="271" name="Google Shape;271;p8"/>
          <p:cNvSpPr txBox="1"/>
          <p:nvPr/>
        </p:nvSpPr>
        <p:spPr>
          <a:xfrm>
            <a:off x="94784" y="1918010"/>
            <a:ext cx="8820615" cy="181588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The number of credit hours needed to receive a bachelor's degree is about 120. </a:t>
            </a:r>
            <a:endParaRPr sz="2800">
              <a:solidFill>
                <a:srgbClr val="000000"/>
              </a:solidFill>
              <a:latin typeface="Arial"/>
              <a:ea typeface="Arial"/>
              <a:cs typeface="Arial"/>
              <a:sym typeface="Arial"/>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The minimum full-time credit load per semester is 12 credits. </a:t>
            </a:r>
            <a:endParaRPr sz="2800">
              <a:solidFill>
                <a:schemeClr val="dk1"/>
              </a:solidFill>
              <a:latin typeface="Arial"/>
              <a:ea typeface="Arial"/>
              <a:cs typeface="Arial"/>
              <a:sym typeface="Arial"/>
            </a:endParaRPr>
          </a:p>
        </p:txBody>
      </p:sp>
      <p:pic>
        <p:nvPicPr>
          <p:cNvPr descr="A picture containing text&#10;&#10;Description automatically generated" id="272" name="Google Shape;272;p8"/>
          <p:cNvPicPr preferRelativeResize="0"/>
          <p:nvPr/>
        </p:nvPicPr>
        <p:blipFill rotWithShape="1">
          <a:blip r:embed="rId3">
            <a:alphaModFix/>
          </a:blip>
          <a:srcRect b="0" l="0" r="0" t="0"/>
          <a:stretch/>
        </p:blipFill>
        <p:spPr>
          <a:xfrm>
            <a:off x="2424690" y="4915139"/>
            <a:ext cx="4010796" cy="883111"/>
          </a:xfrm>
          <a:prstGeom prst="rect">
            <a:avLst/>
          </a:prstGeom>
          <a:noFill/>
          <a:ln>
            <a:noFill/>
          </a:ln>
        </p:spPr>
      </p:pic>
      <p:pic>
        <p:nvPicPr>
          <p:cNvPr descr="A picture containing diagram&#10;&#10;Description automatically generated" id="273" name="Google Shape;273;p8"/>
          <p:cNvPicPr preferRelativeResize="0"/>
          <p:nvPr/>
        </p:nvPicPr>
        <p:blipFill rotWithShape="1">
          <a:blip r:embed="rId4">
            <a:alphaModFix/>
          </a:blip>
          <a:srcRect b="0" l="0" r="0" t="0"/>
          <a:stretch/>
        </p:blipFill>
        <p:spPr>
          <a:xfrm>
            <a:off x="2353122" y="3529833"/>
            <a:ext cx="4082364" cy="1385306"/>
          </a:xfrm>
          <a:prstGeom prst="rect">
            <a:avLst/>
          </a:prstGeom>
          <a:noFill/>
          <a:ln>
            <a:noFill/>
          </a:ln>
        </p:spPr>
      </p:pic>
      <p:pic>
        <p:nvPicPr>
          <p:cNvPr descr="Logo, company name&#10;&#10;Description automatically generated" id="274" name="Google Shape;274;p8"/>
          <p:cNvPicPr preferRelativeResize="0"/>
          <p:nvPr/>
        </p:nvPicPr>
        <p:blipFill rotWithShape="1">
          <a:blip r:embed="rId5">
            <a:alphaModFix/>
          </a:blip>
          <a:srcRect b="0" l="0" r="0" t="0"/>
          <a:stretch/>
        </p:blipFill>
        <p:spPr>
          <a:xfrm>
            <a:off x="6067672" y="5496130"/>
            <a:ext cx="2730640" cy="10287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Qr code&#10;&#10;Description automatically generated" id="280" name="Google Shape;280;p11"/>
          <p:cNvPicPr preferRelativeResize="0"/>
          <p:nvPr/>
        </p:nvPicPr>
        <p:blipFill rotWithShape="1">
          <a:blip r:embed="rId3">
            <a:alphaModFix/>
          </a:blip>
          <a:srcRect b="0" l="0" r="0" t="0"/>
          <a:stretch/>
        </p:blipFill>
        <p:spPr>
          <a:xfrm>
            <a:off x="7103125" y="4419315"/>
            <a:ext cx="1057275" cy="1066800"/>
          </a:xfrm>
          <a:prstGeom prst="rect">
            <a:avLst/>
          </a:prstGeom>
          <a:noFill/>
          <a:ln>
            <a:noFill/>
          </a:ln>
        </p:spPr>
      </p:pic>
      <p:pic>
        <p:nvPicPr>
          <p:cNvPr descr="Graphical user interface&#10;&#10;Description automatically generated" id="281" name="Google Shape;281;p11"/>
          <p:cNvPicPr preferRelativeResize="0"/>
          <p:nvPr/>
        </p:nvPicPr>
        <p:blipFill rotWithShape="1">
          <a:blip r:embed="rId4">
            <a:alphaModFix/>
          </a:blip>
          <a:srcRect b="0" l="2751" r="2752" t="71638"/>
          <a:stretch/>
        </p:blipFill>
        <p:spPr>
          <a:xfrm>
            <a:off x="6403475" y="1794088"/>
            <a:ext cx="2594883" cy="1461132"/>
          </a:xfrm>
          <a:prstGeom prst="rect">
            <a:avLst/>
          </a:prstGeom>
          <a:noFill/>
          <a:ln>
            <a:noFill/>
          </a:ln>
        </p:spPr>
      </p:pic>
      <p:pic>
        <p:nvPicPr>
          <p:cNvPr id="282" name="Google Shape;282;p11"/>
          <p:cNvPicPr preferRelativeResize="0"/>
          <p:nvPr/>
        </p:nvPicPr>
        <p:blipFill>
          <a:blip r:embed="rId5">
            <a:alphaModFix/>
          </a:blip>
          <a:stretch>
            <a:fillRect/>
          </a:stretch>
        </p:blipFill>
        <p:spPr>
          <a:xfrm>
            <a:off x="186475" y="1794100"/>
            <a:ext cx="3529146" cy="4225336"/>
          </a:xfrm>
          <a:prstGeom prst="rect">
            <a:avLst/>
          </a:prstGeom>
          <a:noFill/>
          <a:ln>
            <a:noFill/>
          </a:ln>
        </p:spPr>
      </p:pic>
      <p:pic>
        <p:nvPicPr>
          <p:cNvPr id="283" name="Google Shape;283;p11"/>
          <p:cNvPicPr preferRelativeResize="0"/>
          <p:nvPr/>
        </p:nvPicPr>
        <p:blipFill>
          <a:blip r:embed="rId6">
            <a:alphaModFix/>
          </a:blip>
          <a:stretch>
            <a:fillRect/>
          </a:stretch>
        </p:blipFill>
        <p:spPr>
          <a:xfrm>
            <a:off x="3435425" y="1867600"/>
            <a:ext cx="3082700" cy="4151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e66484217d_0_0"/>
          <p:cNvSpPr txBox="1"/>
          <p:nvPr/>
        </p:nvSpPr>
        <p:spPr>
          <a:xfrm>
            <a:off x="584575" y="1207050"/>
            <a:ext cx="7881000" cy="6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200" u="sng">
                <a:solidFill>
                  <a:schemeClr val="dk1"/>
                </a:solidFill>
                <a:latin typeface="Calibri"/>
                <a:ea typeface="Calibri"/>
                <a:cs typeface="Calibri"/>
                <a:sym typeface="Calibri"/>
              </a:rPr>
              <a:t>Informed Borrowing</a:t>
            </a:r>
            <a:endParaRPr b="1" sz="3200" u="sng">
              <a:solidFill>
                <a:schemeClr val="dk1"/>
              </a:solidFill>
              <a:latin typeface="Calibri"/>
              <a:ea typeface="Calibri"/>
              <a:cs typeface="Calibri"/>
              <a:sym typeface="Calibri"/>
            </a:endParaRPr>
          </a:p>
        </p:txBody>
      </p:sp>
      <p:sp>
        <p:nvSpPr>
          <p:cNvPr id="290" name="Google Shape;290;g2e66484217d_0_0"/>
          <p:cNvSpPr txBox="1"/>
          <p:nvPr/>
        </p:nvSpPr>
        <p:spPr>
          <a:xfrm>
            <a:off x="0" y="1851150"/>
            <a:ext cx="9412800" cy="5532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sz="2400">
                <a:solidFill>
                  <a:schemeClr val="dk1"/>
                </a:solidFill>
                <a:latin typeface="Calibri"/>
                <a:ea typeface="Calibri"/>
                <a:cs typeface="Calibri"/>
                <a:sym typeface="Calibri"/>
              </a:rPr>
              <a:t>UMBC encourages students and families to make informed decisions when deciding to take student loans.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rPr b="1" i="1" lang="en-US" sz="2400" u="sng">
                <a:solidFill>
                  <a:schemeClr val="dk1"/>
                </a:solidFill>
                <a:latin typeface="Calibri"/>
                <a:ea typeface="Calibri"/>
                <a:cs typeface="Calibri"/>
                <a:sym typeface="Calibri"/>
              </a:rPr>
              <a:t>Loan programs</a:t>
            </a:r>
            <a:r>
              <a:rPr i="1" lang="en-US" sz="2400">
                <a:solidFill>
                  <a:schemeClr val="dk1"/>
                </a:solidFill>
                <a:latin typeface="Calibri"/>
                <a:ea typeface="Calibri"/>
                <a:cs typeface="Calibri"/>
                <a:sym typeface="Calibri"/>
              </a:rPr>
              <a:t>: </a:t>
            </a:r>
            <a:endParaRPr i="1" sz="2400">
              <a:solidFill>
                <a:schemeClr val="dk1"/>
              </a:solidFill>
              <a:latin typeface="Calibri"/>
              <a:ea typeface="Calibri"/>
              <a:cs typeface="Calibri"/>
              <a:sym typeface="Calibri"/>
            </a:endParaRPr>
          </a:p>
          <a:p>
            <a:pPr indent="0" lvl="0" marL="457200" rtl="0" algn="l">
              <a:spcBef>
                <a:spcPts val="0"/>
              </a:spcBef>
              <a:spcAft>
                <a:spcPts val="0"/>
              </a:spcAft>
              <a:buNone/>
            </a:pPr>
            <a:r>
              <a:rPr lang="en-US" sz="2400">
                <a:solidFill>
                  <a:schemeClr val="dk1"/>
                </a:solidFill>
                <a:latin typeface="Calibri"/>
                <a:ea typeface="Calibri"/>
                <a:cs typeface="Calibri"/>
                <a:sym typeface="Calibri"/>
              </a:rPr>
              <a:t>Student direct loans: Subsidized and Unsubsidized</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rPr lang="en-US" sz="2400">
                <a:solidFill>
                  <a:schemeClr val="dk1"/>
                </a:solidFill>
                <a:latin typeface="Calibri"/>
                <a:ea typeface="Calibri"/>
                <a:cs typeface="Calibri"/>
                <a:sym typeface="Calibri"/>
              </a:rPr>
              <a:t>Optional Parent Plus loans</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rPr lang="en-US" sz="2400">
                <a:solidFill>
                  <a:schemeClr val="dk1"/>
                </a:solidFill>
                <a:latin typeface="Calibri"/>
                <a:ea typeface="Calibri"/>
                <a:cs typeface="Calibri"/>
                <a:sym typeface="Calibri"/>
              </a:rPr>
              <a:t>Alternative loans</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a:t>
            </a:r>
            <a:r>
              <a:rPr b="1" i="1" lang="en-US" sz="2400" u="sng">
                <a:solidFill>
                  <a:schemeClr val="dk1"/>
                </a:solidFill>
                <a:latin typeface="Calibri"/>
                <a:ea typeface="Calibri"/>
                <a:cs typeface="Calibri"/>
                <a:sym typeface="Calibri"/>
              </a:rPr>
              <a:t>Loan obligations:</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Master Promissory note</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Loan entrance counseling</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Loan terms or agreements</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12"/>
          <p:cNvGrpSpPr/>
          <p:nvPr/>
        </p:nvGrpSpPr>
        <p:grpSpPr>
          <a:xfrm>
            <a:off x="1579748" y="1032831"/>
            <a:ext cx="6186234" cy="5533897"/>
            <a:chOff x="1227763" y="990208"/>
            <a:chExt cx="6011305" cy="4718132"/>
          </a:xfrm>
        </p:grpSpPr>
        <p:sp>
          <p:nvSpPr>
            <p:cNvPr id="297" name="Google Shape;297;p12"/>
            <p:cNvSpPr/>
            <p:nvPr/>
          </p:nvSpPr>
          <p:spPr>
            <a:xfrm rot="10800000">
              <a:off x="1608668" y="990221"/>
              <a:ext cx="5630400" cy="761700"/>
            </a:xfrm>
            <a:prstGeom prst="homePlat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
            <p:cNvSpPr txBox="1"/>
            <p:nvPr/>
          </p:nvSpPr>
          <p:spPr>
            <a:xfrm>
              <a:off x="1799118" y="990220"/>
              <a:ext cx="5439900" cy="761700"/>
            </a:xfrm>
            <a:prstGeom prst="rect">
              <a:avLst/>
            </a:prstGeom>
            <a:noFill/>
            <a:ln>
              <a:noFill/>
            </a:ln>
          </p:spPr>
          <p:txBody>
            <a:bodyPr anchorCtr="0" anchor="ctr" bIns="80000" lIns="335900" spcFirstLastPara="1" rIns="149350" wrap="square" tIns="80000">
              <a:noAutofit/>
            </a:bodyPr>
            <a:lstStyle/>
            <a:p>
              <a:pPr indent="0" lvl="0" marL="0" marR="0" rtl="0" algn="l">
                <a:lnSpc>
                  <a:spcPct val="90000"/>
                </a:lnSpc>
                <a:spcBef>
                  <a:spcPts val="0"/>
                </a:spcBef>
                <a:spcAft>
                  <a:spcPts val="0"/>
                </a:spcAft>
                <a:buClr>
                  <a:srgbClr val="FFC000"/>
                </a:buClr>
                <a:buSzPts val="2100"/>
                <a:buFont typeface="Calibri"/>
                <a:buNone/>
              </a:pPr>
              <a:r>
                <a:rPr lang="en-US" sz="2100">
                  <a:solidFill>
                    <a:srgbClr val="FFC000"/>
                  </a:solidFill>
                  <a:latin typeface="Calibri"/>
                  <a:ea typeface="Calibri"/>
                  <a:cs typeface="Calibri"/>
                  <a:sym typeface="Calibri"/>
                </a:rPr>
                <a:t>Accept financial aid via “Financial Aid Inquiry” on myUMBC</a:t>
              </a:r>
              <a:endParaRPr sz="2100">
                <a:solidFill>
                  <a:srgbClr val="FFC000"/>
                </a:solidFill>
                <a:latin typeface="Calibri"/>
                <a:ea typeface="Calibri"/>
                <a:cs typeface="Calibri"/>
                <a:sym typeface="Calibri"/>
              </a:endParaRPr>
            </a:p>
          </p:txBody>
        </p:sp>
        <p:sp>
          <p:nvSpPr>
            <p:cNvPr id="299" name="Google Shape;299;p12"/>
            <p:cNvSpPr/>
            <p:nvPr/>
          </p:nvSpPr>
          <p:spPr>
            <a:xfrm>
              <a:off x="1227763" y="990208"/>
              <a:ext cx="761700" cy="761700"/>
            </a:xfrm>
            <a:prstGeom prst="ellipse">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2"/>
            <p:cNvSpPr/>
            <p:nvPr/>
          </p:nvSpPr>
          <p:spPr>
            <a:xfrm rot="10800000">
              <a:off x="1608625" y="1979296"/>
              <a:ext cx="5630443" cy="761725"/>
            </a:xfrm>
            <a:prstGeom prst="homePlate">
              <a:avLst>
                <a:gd fmla="val 50000" name="adj"/>
              </a:avLst>
            </a:prstGeom>
            <a:solidFill>
              <a:schemeClr val="dk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2"/>
            <p:cNvSpPr txBox="1"/>
            <p:nvPr/>
          </p:nvSpPr>
          <p:spPr>
            <a:xfrm>
              <a:off x="1799056" y="1979296"/>
              <a:ext cx="5440012" cy="761725"/>
            </a:xfrm>
            <a:prstGeom prst="rect">
              <a:avLst/>
            </a:prstGeom>
            <a:noFill/>
            <a:ln>
              <a:noFill/>
            </a:ln>
          </p:spPr>
          <p:txBody>
            <a:bodyPr anchorCtr="0" anchor="ctr" bIns="80000" lIns="335900" spcFirstLastPara="1" rIns="149350" wrap="square" tIns="80000">
              <a:noAutofit/>
            </a:bodyPr>
            <a:lstStyle/>
            <a:p>
              <a:pPr indent="0" lvl="0" marL="0" marR="0" rtl="0" algn="l">
                <a:lnSpc>
                  <a:spcPct val="90000"/>
                </a:lnSpc>
                <a:spcBef>
                  <a:spcPts val="0"/>
                </a:spcBef>
                <a:spcAft>
                  <a:spcPts val="0"/>
                </a:spcAft>
                <a:buClr>
                  <a:srgbClr val="FFC000"/>
                </a:buClr>
                <a:buSzPts val="2100"/>
                <a:buFont typeface="Calibri"/>
                <a:buNone/>
              </a:pPr>
              <a:r>
                <a:rPr lang="en-US" sz="2100">
                  <a:solidFill>
                    <a:srgbClr val="FFC000"/>
                  </a:solidFill>
                  <a:latin typeface="Calibri"/>
                  <a:ea typeface="Calibri"/>
                  <a:cs typeface="Calibri"/>
                  <a:sym typeface="Calibri"/>
                </a:rPr>
                <a:t>Complete (Parent PLUS/Alternative) loan requirements (optional)</a:t>
              </a:r>
              <a:endParaRPr/>
            </a:p>
          </p:txBody>
        </p:sp>
        <p:sp>
          <p:nvSpPr>
            <p:cNvPr id="302" name="Google Shape;302;p12"/>
            <p:cNvSpPr/>
            <p:nvPr/>
          </p:nvSpPr>
          <p:spPr>
            <a:xfrm>
              <a:off x="1227763" y="1979296"/>
              <a:ext cx="761725" cy="761725"/>
            </a:xfrm>
            <a:prstGeom prst="ellipse">
              <a:avLst/>
            </a:prstGeom>
            <a:blipFill rotWithShape="1">
              <a:blip r:embed="rId4">
                <a:alphaModFix/>
              </a:blip>
              <a:stretch>
                <a:fillRect b="0" l="0" r="0"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rot="10800000">
              <a:off x="1608625" y="2968402"/>
              <a:ext cx="5630443" cy="761725"/>
            </a:xfrm>
            <a:prstGeom prst="homePlate">
              <a:avLst>
                <a:gd fmla="val 50000" name="adj"/>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txBox="1"/>
            <p:nvPr/>
          </p:nvSpPr>
          <p:spPr>
            <a:xfrm>
              <a:off x="1799056" y="2968402"/>
              <a:ext cx="5440012" cy="761725"/>
            </a:xfrm>
            <a:prstGeom prst="rect">
              <a:avLst/>
            </a:prstGeom>
            <a:noFill/>
            <a:ln>
              <a:noFill/>
            </a:ln>
          </p:spPr>
          <p:txBody>
            <a:bodyPr anchorCtr="0" anchor="ctr" bIns="80000" lIns="335900" spcFirstLastPara="1" rIns="149350" wrap="square" tIns="80000">
              <a:noAutofit/>
            </a:bodyPr>
            <a:lstStyle/>
            <a:p>
              <a:pPr indent="0" lvl="0" marL="0" marR="0" rtl="0" algn="l">
                <a:lnSpc>
                  <a:spcPct val="90000"/>
                </a:lnSpc>
                <a:spcBef>
                  <a:spcPts val="0"/>
                </a:spcBef>
                <a:spcAft>
                  <a:spcPts val="0"/>
                </a:spcAft>
                <a:buClr>
                  <a:srgbClr val="000000"/>
                </a:buClr>
                <a:buSzPts val="2100"/>
                <a:buFont typeface="Calibri"/>
                <a:buNone/>
              </a:pPr>
              <a:r>
                <a:rPr lang="en-US" sz="2100">
                  <a:solidFill>
                    <a:srgbClr val="000000"/>
                  </a:solidFill>
                  <a:latin typeface="Calibri"/>
                  <a:ea typeface="Calibri"/>
                  <a:cs typeface="Calibri"/>
                  <a:sym typeface="Calibri"/>
                </a:rPr>
                <a:t>Apply for Scholarships</a:t>
              </a:r>
              <a:endParaRPr/>
            </a:p>
          </p:txBody>
        </p:sp>
        <p:sp>
          <p:nvSpPr>
            <p:cNvPr id="305" name="Google Shape;305;p12"/>
            <p:cNvSpPr/>
            <p:nvPr/>
          </p:nvSpPr>
          <p:spPr>
            <a:xfrm>
              <a:off x="1227763" y="2968402"/>
              <a:ext cx="761725" cy="761725"/>
            </a:xfrm>
            <a:prstGeom prst="ellipse">
              <a:avLst/>
            </a:prstGeom>
            <a:blipFill rotWithShape="1">
              <a:blip r:embed="rId5">
                <a:alphaModFix/>
              </a:blip>
              <a:stretch>
                <a:fillRect b="0" l="0" r="0"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rot="10800000">
              <a:off x="1608625" y="3957509"/>
              <a:ext cx="5630443" cy="761725"/>
            </a:xfrm>
            <a:prstGeom prst="homePlate">
              <a:avLst>
                <a:gd fmla="val 50000" name="adj"/>
              </a:avLst>
            </a:prstGeom>
            <a:solidFill>
              <a:schemeClr val="dk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txBox="1"/>
            <p:nvPr/>
          </p:nvSpPr>
          <p:spPr>
            <a:xfrm>
              <a:off x="1799056" y="3957509"/>
              <a:ext cx="5440012" cy="761725"/>
            </a:xfrm>
            <a:prstGeom prst="rect">
              <a:avLst/>
            </a:prstGeom>
            <a:noFill/>
            <a:ln>
              <a:noFill/>
            </a:ln>
          </p:spPr>
          <p:txBody>
            <a:bodyPr anchorCtr="0" anchor="ctr" bIns="80000" lIns="335900" spcFirstLastPara="1" rIns="149350" wrap="square" tIns="80000">
              <a:noAutofit/>
            </a:bodyPr>
            <a:lstStyle/>
            <a:p>
              <a:pPr indent="0" lvl="0" marL="0" marR="0" rtl="0" algn="l">
                <a:lnSpc>
                  <a:spcPct val="90000"/>
                </a:lnSpc>
                <a:spcBef>
                  <a:spcPts val="0"/>
                </a:spcBef>
                <a:spcAft>
                  <a:spcPts val="0"/>
                </a:spcAft>
                <a:buClr>
                  <a:srgbClr val="FFC000"/>
                </a:buClr>
                <a:buSzPts val="2100"/>
                <a:buFont typeface="Calibri"/>
                <a:buNone/>
              </a:pPr>
              <a:r>
                <a:rPr lang="en-US" sz="2100">
                  <a:solidFill>
                    <a:srgbClr val="FFC000"/>
                  </a:solidFill>
                  <a:latin typeface="Calibri"/>
                  <a:ea typeface="Calibri"/>
                  <a:cs typeface="Calibri"/>
                  <a:sym typeface="Calibri"/>
                </a:rPr>
                <a:t>Sign up for the Fall 2024 Monthly Payment Plan</a:t>
              </a:r>
              <a:endParaRPr/>
            </a:p>
          </p:txBody>
        </p:sp>
        <p:sp>
          <p:nvSpPr>
            <p:cNvPr id="308" name="Google Shape;308;p12"/>
            <p:cNvSpPr/>
            <p:nvPr/>
          </p:nvSpPr>
          <p:spPr>
            <a:xfrm>
              <a:off x="1227763" y="3957509"/>
              <a:ext cx="761725" cy="761725"/>
            </a:xfrm>
            <a:prstGeom prst="ellipse">
              <a:avLst/>
            </a:prstGeom>
            <a:blipFill rotWithShape="1">
              <a:blip r:embed="rId6">
                <a:alphaModFix/>
              </a:blip>
              <a:stretch>
                <a:fillRect b="0" l="-36998" r="-36996"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rot="10800000">
              <a:off x="1608625" y="4946615"/>
              <a:ext cx="5630443" cy="761725"/>
            </a:xfrm>
            <a:prstGeom prst="homePlate">
              <a:avLst>
                <a:gd fmla="val 50000" name="adj"/>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txBox="1"/>
            <p:nvPr/>
          </p:nvSpPr>
          <p:spPr>
            <a:xfrm>
              <a:off x="1799056" y="4946615"/>
              <a:ext cx="5440012" cy="761725"/>
            </a:xfrm>
            <a:prstGeom prst="rect">
              <a:avLst/>
            </a:prstGeom>
            <a:noFill/>
            <a:ln>
              <a:noFill/>
            </a:ln>
          </p:spPr>
          <p:txBody>
            <a:bodyPr anchorCtr="0" anchor="ctr" bIns="80000" lIns="335900" spcFirstLastPara="1" rIns="149350" wrap="square" tIns="80000">
              <a:noAutofit/>
            </a:bodyPr>
            <a:lstStyle/>
            <a:p>
              <a:pPr indent="0" lvl="0" marL="0" marR="0" rtl="0" algn="l">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Use Cost Calculator to estimate charges</a:t>
              </a:r>
              <a:endParaRPr/>
            </a:p>
          </p:txBody>
        </p:sp>
        <p:sp>
          <p:nvSpPr>
            <p:cNvPr id="311" name="Google Shape;311;p12"/>
            <p:cNvSpPr/>
            <p:nvPr/>
          </p:nvSpPr>
          <p:spPr>
            <a:xfrm>
              <a:off x="1227763" y="4946615"/>
              <a:ext cx="761725" cy="761725"/>
            </a:xfrm>
            <a:prstGeom prst="ellipse">
              <a:avLst/>
            </a:prstGeom>
            <a:blipFill rotWithShape="1">
              <a:blip r:embed="rId7">
                <a:alphaModFix/>
              </a:blip>
              <a:stretch>
                <a:fillRect b="0" l="-9999" r="-9999"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3"/>
          <p:cNvGrpSpPr/>
          <p:nvPr/>
        </p:nvGrpSpPr>
        <p:grpSpPr>
          <a:xfrm>
            <a:off x="899851" y="1372276"/>
            <a:ext cx="7318829" cy="5195792"/>
            <a:chOff x="842701" y="675"/>
            <a:chExt cx="7318829" cy="5195792"/>
          </a:xfrm>
        </p:grpSpPr>
        <p:sp>
          <p:nvSpPr>
            <p:cNvPr id="318" name="Google Shape;318;p13"/>
            <p:cNvSpPr/>
            <p:nvPr/>
          </p:nvSpPr>
          <p:spPr>
            <a:xfrm rot="10800000">
              <a:off x="2086869" y="1737"/>
              <a:ext cx="6042755" cy="2259289"/>
            </a:xfrm>
            <a:prstGeom prst="homePlate">
              <a:avLst>
                <a:gd fmla="val 50000" name="adj"/>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txBox="1"/>
            <p:nvPr/>
          </p:nvSpPr>
          <p:spPr>
            <a:xfrm>
              <a:off x="2651691" y="1737"/>
              <a:ext cx="5477933" cy="2259289"/>
            </a:xfrm>
            <a:prstGeom prst="rect">
              <a:avLst/>
            </a:prstGeom>
            <a:noFill/>
            <a:ln>
              <a:noFill/>
            </a:ln>
          </p:spPr>
          <p:txBody>
            <a:bodyPr anchorCtr="0" anchor="ctr" bIns="114300" lIns="996275" spcFirstLastPara="1" rIns="213350" wrap="square" tIns="114300">
              <a:noAutofit/>
            </a:bodyPr>
            <a:lstStyle/>
            <a:p>
              <a:pPr indent="0" lvl="0" marL="0" marR="0" rtl="0" algn="ctr">
                <a:lnSpc>
                  <a:spcPct val="90000"/>
                </a:lnSpc>
                <a:spcBef>
                  <a:spcPts val="0"/>
                </a:spcBef>
                <a:spcAft>
                  <a:spcPts val="0"/>
                </a:spcAft>
                <a:buClr>
                  <a:srgbClr val="000000"/>
                </a:buClr>
                <a:buSzPts val="3000"/>
                <a:buFont typeface="Calibri"/>
                <a:buNone/>
              </a:pPr>
              <a:r>
                <a:rPr lang="en-US" sz="3000">
                  <a:solidFill>
                    <a:srgbClr val="000000"/>
                  </a:solidFill>
                  <a:latin typeface="Calibri"/>
                  <a:ea typeface="Calibri"/>
                  <a:cs typeface="Calibri"/>
                  <a:sym typeface="Calibri"/>
                </a:rPr>
                <a:t>Initiate or submit Third Party Payment Information (tuition assistance, tuition remission, VA, 529)</a:t>
              </a:r>
              <a:endParaRPr/>
            </a:p>
          </p:txBody>
        </p:sp>
        <p:sp>
          <p:nvSpPr>
            <p:cNvPr id="320" name="Google Shape;320;p13"/>
            <p:cNvSpPr/>
            <p:nvPr/>
          </p:nvSpPr>
          <p:spPr>
            <a:xfrm>
              <a:off x="842701" y="675"/>
              <a:ext cx="2259289" cy="2259289"/>
            </a:xfrm>
            <a:prstGeom prst="ellipse">
              <a:avLst/>
            </a:prstGeom>
            <a:blipFill rotWithShape="1">
              <a:blip r:embed="rId3">
                <a:alphaModFix/>
              </a:blip>
              <a:stretch>
                <a:fillRect b="-6999" l="0" r="0" t="-6998"/>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rot="10800000">
              <a:off x="2118775" y="2937178"/>
              <a:ext cx="6042755" cy="2259289"/>
            </a:xfrm>
            <a:prstGeom prst="homePlate">
              <a:avLst>
                <a:gd fmla="val 50000" name="adj"/>
              </a:avLst>
            </a:prstGeom>
            <a:solidFill>
              <a:schemeClr val="dk1"/>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txBox="1"/>
            <p:nvPr/>
          </p:nvSpPr>
          <p:spPr>
            <a:xfrm>
              <a:off x="2683597" y="2937178"/>
              <a:ext cx="5477933" cy="2259289"/>
            </a:xfrm>
            <a:prstGeom prst="rect">
              <a:avLst/>
            </a:prstGeom>
            <a:noFill/>
            <a:ln>
              <a:noFill/>
            </a:ln>
          </p:spPr>
          <p:txBody>
            <a:bodyPr anchorCtr="0" anchor="ctr" bIns="114300" lIns="996275" spcFirstLastPara="1" rIns="213350" wrap="square" tIns="114300">
              <a:noAutofit/>
            </a:bodyPr>
            <a:lstStyle/>
            <a:p>
              <a:pPr indent="0" lvl="0" marL="0" marR="0" rtl="0" algn="ctr">
                <a:lnSpc>
                  <a:spcPct val="90000"/>
                </a:lnSpc>
                <a:spcBef>
                  <a:spcPts val="0"/>
                </a:spcBef>
                <a:spcAft>
                  <a:spcPts val="0"/>
                </a:spcAft>
                <a:buClr>
                  <a:srgbClr val="FFC000"/>
                </a:buClr>
                <a:buSzPts val="3000"/>
                <a:buFont typeface="Calibri"/>
                <a:buNone/>
              </a:pPr>
              <a:r>
                <a:rPr lang="en-US" sz="3000">
                  <a:solidFill>
                    <a:srgbClr val="FFC000"/>
                  </a:solidFill>
                  <a:latin typeface="Calibri"/>
                  <a:ea typeface="Calibri"/>
                  <a:cs typeface="Calibri"/>
                  <a:sym typeface="Calibri"/>
                </a:rPr>
                <a:t>Tuition charges can be viewed mid-July on Account Inquiry</a:t>
              </a:r>
              <a:endParaRPr/>
            </a:p>
          </p:txBody>
        </p:sp>
        <p:sp>
          <p:nvSpPr>
            <p:cNvPr id="323" name="Google Shape;323;p13"/>
            <p:cNvSpPr/>
            <p:nvPr/>
          </p:nvSpPr>
          <p:spPr>
            <a:xfrm>
              <a:off x="957225" y="2935441"/>
              <a:ext cx="2259289" cy="2259289"/>
            </a:xfrm>
            <a:prstGeom prst="ellipse">
              <a:avLst/>
            </a:prstGeom>
            <a:blipFill rotWithShape="1">
              <a:blip r:embed="rId4">
                <a:alphaModFix/>
              </a:blip>
              <a:stretch>
                <a:fillRect b="0" l="-32998" r="-32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4"/>
          <p:cNvSpPr txBox="1"/>
          <p:nvPr/>
        </p:nvSpPr>
        <p:spPr>
          <a:xfrm>
            <a:off x="256479" y="1090166"/>
            <a:ext cx="77946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u="sng">
                <a:solidFill>
                  <a:srgbClr val="000000"/>
                </a:solidFill>
                <a:latin typeface="Calibri"/>
                <a:ea typeface="Calibri"/>
                <a:cs typeface="Calibri"/>
                <a:sym typeface="Calibri"/>
              </a:rPr>
              <a:t>Authorizing Additional Users </a:t>
            </a:r>
            <a:br>
              <a:rPr b="1" lang="en-US" sz="2400">
                <a:solidFill>
                  <a:srgbClr val="000000"/>
                </a:solidFill>
                <a:latin typeface="Calibri"/>
                <a:ea typeface="Calibri"/>
                <a:cs typeface="Calibri"/>
                <a:sym typeface="Calibri"/>
              </a:rPr>
            </a:br>
            <a:r>
              <a:rPr b="1" lang="en-US" sz="2400">
                <a:solidFill>
                  <a:srgbClr val="000000"/>
                </a:solidFill>
                <a:latin typeface="Calibri"/>
                <a:ea typeface="Calibri"/>
                <a:cs typeface="Calibri"/>
                <a:sym typeface="Calibri"/>
              </a:rPr>
              <a:t>(Parents/Others)</a:t>
            </a:r>
            <a:endParaRPr sz="1800">
              <a:solidFill>
                <a:schemeClr val="dk1"/>
              </a:solidFill>
              <a:latin typeface="Calibri"/>
              <a:ea typeface="Calibri"/>
              <a:cs typeface="Calibri"/>
              <a:sym typeface="Calibri"/>
            </a:endParaRPr>
          </a:p>
        </p:txBody>
      </p:sp>
      <p:pic>
        <p:nvPicPr>
          <p:cNvPr id="330" name="Google Shape;330;p14"/>
          <p:cNvPicPr preferRelativeResize="0"/>
          <p:nvPr/>
        </p:nvPicPr>
        <p:blipFill rotWithShape="1">
          <a:blip r:embed="rId3">
            <a:alphaModFix/>
          </a:blip>
          <a:srcRect b="0" l="0" r="0" t="0"/>
          <a:stretch/>
        </p:blipFill>
        <p:spPr>
          <a:xfrm>
            <a:off x="6858000" y="1013966"/>
            <a:ext cx="1995843" cy="1455097"/>
          </a:xfrm>
          <a:prstGeom prst="rect">
            <a:avLst/>
          </a:prstGeom>
          <a:noFill/>
          <a:ln>
            <a:noFill/>
          </a:ln>
        </p:spPr>
      </p:pic>
      <p:sp>
        <p:nvSpPr>
          <p:cNvPr id="331" name="Google Shape;331;p14"/>
          <p:cNvSpPr txBox="1"/>
          <p:nvPr/>
        </p:nvSpPr>
        <p:spPr>
          <a:xfrm>
            <a:off x="0" y="2598234"/>
            <a:ext cx="9043500" cy="3749100"/>
          </a:xfrm>
          <a:prstGeom prst="rect">
            <a:avLst/>
          </a:prstGeom>
          <a:noFill/>
          <a:ln>
            <a:noFill/>
          </a:ln>
        </p:spPr>
        <p:txBody>
          <a:bodyPr anchorCtr="0" anchor="t" bIns="45700" lIns="91425" spcFirstLastPara="1" rIns="91425" wrap="square" tIns="45700">
            <a:spAutoFit/>
          </a:bodyPr>
          <a:lstStyle/>
          <a:p>
            <a:pPr indent="0" lvl="0" marL="12700" marR="0" rtl="0" algn="l">
              <a:spcBef>
                <a:spcPts val="0"/>
              </a:spcBef>
              <a:spcAft>
                <a:spcPts val="0"/>
              </a:spcAft>
              <a:buNone/>
            </a:pPr>
            <a:r>
              <a:rPr b="1" lang="en-US" sz="2400">
                <a:solidFill>
                  <a:srgbClr val="000000"/>
                </a:solidFill>
                <a:latin typeface="Arial"/>
                <a:ea typeface="Arial"/>
                <a:cs typeface="Arial"/>
                <a:sym typeface="Arial"/>
              </a:rPr>
              <a:t>Profile Sharing</a:t>
            </a:r>
            <a:endParaRPr sz="2400">
              <a:solidFill>
                <a:srgbClr val="000000"/>
              </a:solidFill>
              <a:latin typeface="Calibri"/>
              <a:ea typeface="Calibri"/>
              <a:cs typeface="Calibri"/>
              <a:sym typeface="Calibri"/>
            </a:endParaRPr>
          </a:p>
          <a:p>
            <a:pPr indent="-285750" lvl="1" marL="755015" marR="90805" rtl="0" algn="l">
              <a:lnSpc>
                <a:spcPct val="75500"/>
              </a:lnSpc>
              <a:spcBef>
                <a:spcPts val="385"/>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 Sharing financial information via </a:t>
            </a:r>
            <a:r>
              <a:rPr b="0" i="1" lang="en-US" sz="2000" u="none" cap="none" strike="noStrike">
                <a:solidFill>
                  <a:schemeClr val="dk1"/>
                </a:solidFill>
                <a:latin typeface="Bell MT"/>
                <a:ea typeface="Bell MT"/>
                <a:cs typeface="Bell MT"/>
                <a:sym typeface="Bell MT"/>
              </a:rPr>
              <a:t>my</a:t>
            </a:r>
            <a:r>
              <a:rPr b="0" i="0" lang="en-US" sz="2000" u="none" cap="none" strike="noStrike">
                <a:solidFill>
                  <a:schemeClr val="dk1"/>
                </a:solidFill>
                <a:latin typeface="Arial"/>
                <a:ea typeface="Arial"/>
                <a:cs typeface="Arial"/>
                <a:sym typeface="Arial"/>
              </a:rPr>
              <a:t>UMBC</a:t>
            </a:r>
            <a:endParaRPr b="0" i="0" sz="2000" u="none" cap="none" strike="noStrike">
              <a:solidFill>
                <a:schemeClr val="dk1"/>
              </a:solidFill>
              <a:latin typeface="Calibri"/>
              <a:ea typeface="Calibri"/>
              <a:cs typeface="Calibri"/>
              <a:sym typeface="Calibri"/>
            </a:endParaRPr>
          </a:p>
          <a:p>
            <a:pPr indent="-285750" lvl="2" marL="1212215" marR="90805" rtl="0" algn="l">
              <a:spcBef>
                <a:spcPts val="385"/>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Online – students authorize access to view billing and financial aid details</a:t>
            </a:r>
            <a:endParaRPr/>
          </a:p>
          <a:p>
            <a:pPr indent="-285750" lvl="2" marL="1212215" marR="90805" rtl="0" algn="l">
              <a:spcBef>
                <a:spcPts val="385"/>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Offline – students authorize access to receive information in-person, by telephone and email</a:t>
            </a:r>
            <a:endParaRPr/>
          </a:p>
          <a:p>
            <a:pPr indent="0" lvl="2" marL="926464" marR="90805" rtl="0" algn="l">
              <a:spcBef>
                <a:spcPts val="385"/>
              </a:spcBef>
              <a:spcAft>
                <a:spcPts val="0"/>
              </a:spcAft>
              <a:buNone/>
            </a:pPr>
            <a:r>
              <a:t/>
            </a:r>
            <a:endParaRPr b="1" i="0" sz="1600" u="none" cap="none" strike="noStrike">
              <a:solidFill>
                <a:srgbClr val="000000"/>
              </a:solidFill>
              <a:latin typeface="Arial"/>
              <a:ea typeface="Arial"/>
              <a:cs typeface="Arial"/>
              <a:sym typeface="Arial"/>
            </a:endParaRPr>
          </a:p>
          <a:p>
            <a:pPr indent="0" lvl="0" marL="12700" marR="0" rtl="0" algn="l">
              <a:spcBef>
                <a:spcPts val="0"/>
              </a:spcBef>
              <a:spcAft>
                <a:spcPts val="0"/>
              </a:spcAft>
              <a:buNone/>
            </a:pPr>
            <a:r>
              <a:rPr b="1" lang="en-US" sz="2400"/>
              <a:t>Adding Payer</a:t>
            </a:r>
            <a:endParaRPr sz="2400">
              <a:solidFill>
                <a:srgbClr val="000000"/>
              </a:solidFill>
              <a:latin typeface="Arial"/>
              <a:ea typeface="Arial"/>
              <a:cs typeface="Arial"/>
              <a:sym typeface="Arial"/>
            </a:endParaRPr>
          </a:p>
          <a:p>
            <a:pPr indent="0" lvl="0" marL="0" marR="0" rtl="0" algn="l">
              <a:lnSpc>
                <a:spcPct val="34375"/>
              </a:lnSpc>
              <a:spcBef>
                <a:spcPts val="16"/>
              </a:spcBef>
              <a:spcAft>
                <a:spcPts val="0"/>
              </a:spcAft>
              <a:buClr>
                <a:schemeClr val="dk1"/>
              </a:buClr>
              <a:buSzPts val="1600"/>
              <a:buFont typeface="Arial"/>
              <a:buNone/>
            </a:pPr>
            <a:r>
              <a:t/>
            </a:r>
            <a:endParaRPr sz="1600">
              <a:solidFill>
                <a:srgbClr val="000000"/>
              </a:solidFill>
              <a:latin typeface="Arial"/>
              <a:ea typeface="Arial"/>
              <a:cs typeface="Arial"/>
              <a:sym typeface="Arial"/>
            </a:endParaRPr>
          </a:p>
          <a:p>
            <a:pPr indent="-285750" lvl="1" marL="755015"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Students authorize access via </a:t>
            </a:r>
            <a:r>
              <a:rPr b="0" i="1" lang="en-US" sz="2000" u="none" cap="none" strike="noStrike">
                <a:solidFill>
                  <a:schemeClr val="dk1"/>
                </a:solidFill>
                <a:latin typeface="Bell MT"/>
                <a:ea typeface="Bell MT"/>
                <a:cs typeface="Bell MT"/>
                <a:sym typeface="Bell MT"/>
              </a:rPr>
              <a:t>my</a:t>
            </a:r>
            <a:r>
              <a:rPr b="0" i="0" lang="en-US" sz="2000" u="none" cap="none" strike="noStrike">
                <a:solidFill>
                  <a:schemeClr val="dk1"/>
                </a:solidFill>
                <a:latin typeface="Calibri"/>
                <a:ea typeface="Calibri"/>
                <a:cs typeface="Calibri"/>
                <a:sym typeface="Calibri"/>
              </a:rPr>
              <a:t>UMBC</a:t>
            </a:r>
            <a:r>
              <a:rPr b="0" i="0" lang="en-US" sz="2000" u="none" cap="none" strike="noStrike">
                <a:solidFill>
                  <a:srgbClr val="000000"/>
                </a:solidFill>
                <a:latin typeface="Calibri"/>
                <a:ea typeface="Calibri"/>
                <a:cs typeface="Calibri"/>
                <a:sym typeface="Calibri"/>
              </a:rPr>
              <a:t> to: </a:t>
            </a:r>
            <a:endParaRPr/>
          </a:p>
          <a:p>
            <a:pPr indent="-285750" lvl="2" marL="1212215"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View e-bills</a:t>
            </a:r>
            <a:endParaRPr/>
          </a:p>
          <a:p>
            <a:pPr indent="-285750" lvl="2" marL="1212215"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Sign up for Monthly Payment Plan</a:t>
            </a:r>
            <a:endParaRPr/>
          </a:p>
          <a:p>
            <a:pPr indent="-285750" lvl="2" marL="1212215"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Make online payments</a:t>
            </a:r>
            <a:endParaRPr/>
          </a:p>
        </p:txBody>
      </p:sp>
      <p:pic>
        <p:nvPicPr>
          <p:cNvPr id="332" name="Google Shape;332;p14"/>
          <p:cNvPicPr preferRelativeResize="0"/>
          <p:nvPr/>
        </p:nvPicPr>
        <p:blipFill rotWithShape="1">
          <a:blip r:embed="rId4">
            <a:alphaModFix/>
          </a:blip>
          <a:srcRect b="0" l="0" r="0" t="0"/>
          <a:stretch/>
        </p:blipFill>
        <p:spPr>
          <a:xfrm>
            <a:off x="4958206" y="3979817"/>
            <a:ext cx="3990975" cy="94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5"/>
          <p:cNvSpPr txBox="1"/>
          <p:nvPr/>
        </p:nvSpPr>
        <p:spPr>
          <a:xfrm>
            <a:off x="184399" y="1047522"/>
            <a:ext cx="43876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00"/>
                </a:solidFill>
                <a:latin typeface="Arial"/>
                <a:ea typeface="Arial"/>
                <a:cs typeface="Arial"/>
                <a:sym typeface="Arial"/>
              </a:rPr>
              <a:t>Billing Schedule</a:t>
            </a:r>
            <a:endParaRPr/>
          </a:p>
        </p:txBody>
      </p:sp>
      <p:graphicFrame>
        <p:nvGraphicFramePr>
          <p:cNvPr id="339" name="Google Shape;339;p15"/>
          <p:cNvGraphicFramePr/>
          <p:nvPr/>
        </p:nvGraphicFramePr>
        <p:xfrm>
          <a:off x="184399" y="1880323"/>
          <a:ext cx="3000000" cy="3000000"/>
        </p:xfrm>
        <a:graphic>
          <a:graphicData uri="http://schemas.openxmlformats.org/drawingml/2006/table">
            <a:tbl>
              <a:tblPr bandRow="1" firstRow="1">
                <a:noFill/>
                <a:tableStyleId>{6DA88C6B-E938-4ECF-91E6-77DB9F4AB00F}</a:tableStyleId>
              </a:tblPr>
              <a:tblGrid>
                <a:gridCol w="1601650"/>
                <a:gridCol w="1289525"/>
                <a:gridCol w="1605525"/>
                <a:gridCol w="1891850"/>
              </a:tblGrid>
              <a:tr h="394175">
                <a:tc>
                  <a:txBody>
                    <a:bodyPr/>
                    <a:lstStyle/>
                    <a:p>
                      <a:pPr indent="0" lvl="0" marL="0" marR="0" rtl="0" algn="l">
                        <a:spcBef>
                          <a:spcPts val="0"/>
                        </a:spcBef>
                        <a:spcAft>
                          <a:spcPts val="0"/>
                        </a:spcAft>
                        <a:buNone/>
                      </a:pPr>
                      <a:r>
                        <a:rPr lang="en-US" sz="1600" u="none" cap="none" strike="noStrike"/>
                        <a:t>Register By</a:t>
                      </a:r>
                      <a:endParaRPr/>
                    </a:p>
                  </a:txBody>
                  <a:tcPr marT="45725" marB="45725" marR="91450" marL="91450"/>
                </a:tc>
                <a:tc>
                  <a:txBody>
                    <a:bodyPr/>
                    <a:lstStyle/>
                    <a:p>
                      <a:pPr indent="0" lvl="0" marL="0" marR="0" rtl="0" algn="l">
                        <a:spcBef>
                          <a:spcPts val="0"/>
                        </a:spcBef>
                        <a:spcAft>
                          <a:spcPts val="0"/>
                        </a:spcAft>
                        <a:buNone/>
                      </a:pPr>
                      <a:r>
                        <a:rPr lang="en-US" sz="1600"/>
                        <a:t>E-Bill Date</a:t>
                      </a:r>
                      <a:endParaRPr/>
                    </a:p>
                  </a:txBody>
                  <a:tcPr marT="45725" marB="45725" marR="91450" marL="91450"/>
                </a:tc>
                <a:tc>
                  <a:txBody>
                    <a:bodyPr/>
                    <a:lstStyle/>
                    <a:p>
                      <a:pPr indent="0" lvl="0" marL="0" marR="0" rtl="0" algn="l">
                        <a:spcBef>
                          <a:spcPts val="0"/>
                        </a:spcBef>
                        <a:spcAft>
                          <a:spcPts val="0"/>
                        </a:spcAft>
                        <a:buNone/>
                      </a:pPr>
                      <a:r>
                        <a:rPr lang="en-US" sz="1600"/>
                        <a:t>Due Date</a:t>
                      </a:r>
                      <a:endParaRPr/>
                    </a:p>
                  </a:txBody>
                  <a:tcPr marT="45725" marB="45725" marR="91450" marL="91450"/>
                </a:tc>
                <a:tc>
                  <a:txBody>
                    <a:bodyPr/>
                    <a:lstStyle/>
                    <a:p>
                      <a:pPr indent="0" lvl="0" marL="0" marR="0" rtl="0" algn="l">
                        <a:spcBef>
                          <a:spcPts val="0"/>
                        </a:spcBef>
                        <a:spcAft>
                          <a:spcPts val="0"/>
                        </a:spcAft>
                        <a:buNone/>
                      </a:pPr>
                      <a:r>
                        <a:rPr lang="en-US" sz="1600"/>
                        <a:t>Late Fee Charged</a:t>
                      </a:r>
                      <a:endParaRPr/>
                    </a:p>
                  </a:txBody>
                  <a:tcPr marT="45725" marB="45725" marR="91450" marL="91450"/>
                </a:tc>
              </a:tr>
              <a:tr h="369550">
                <a:tc>
                  <a:txBody>
                    <a:bodyPr/>
                    <a:lstStyle/>
                    <a:p>
                      <a:pPr indent="0" lvl="0" marL="0" marR="0" rtl="0" algn="l">
                        <a:spcBef>
                          <a:spcPts val="0"/>
                        </a:spcBef>
                        <a:spcAft>
                          <a:spcPts val="0"/>
                        </a:spcAft>
                        <a:buNone/>
                      </a:pPr>
                      <a:r>
                        <a:rPr lang="en-US" sz="1600"/>
                        <a:t>July 31</a:t>
                      </a:r>
                      <a:endParaRPr/>
                    </a:p>
                  </a:txBody>
                  <a:tcPr marT="45725" marB="45725" marR="91450" marL="91450"/>
                </a:tc>
                <a:tc>
                  <a:txBody>
                    <a:bodyPr/>
                    <a:lstStyle/>
                    <a:p>
                      <a:pPr indent="0" lvl="0" marL="0" marR="0" rtl="0" algn="l">
                        <a:spcBef>
                          <a:spcPts val="0"/>
                        </a:spcBef>
                        <a:spcAft>
                          <a:spcPts val="0"/>
                        </a:spcAft>
                        <a:buClr>
                          <a:schemeClr val="dk1"/>
                        </a:buClr>
                        <a:buSzPts val="1600"/>
                        <a:buFont typeface="Calibri"/>
                        <a:buNone/>
                      </a:pPr>
                      <a:r>
                        <a:rPr lang="en-US" sz="1600"/>
                        <a:t>August 1</a:t>
                      </a:r>
                      <a:endParaRPr/>
                    </a:p>
                  </a:txBody>
                  <a:tcPr marT="45725" marB="45725" marR="91450" marL="91450"/>
                </a:tc>
                <a:tc>
                  <a:txBody>
                    <a:bodyPr/>
                    <a:lstStyle/>
                    <a:p>
                      <a:pPr indent="0" lvl="0" marL="0" marR="0" rtl="0" algn="l">
                        <a:spcBef>
                          <a:spcPts val="0"/>
                        </a:spcBef>
                        <a:spcAft>
                          <a:spcPts val="0"/>
                        </a:spcAft>
                        <a:buClr>
                          <a:schemeClr val="dk1"/>
                        </a:buClr>
                        <a:buSzPts val="1600"/>
                        <a:buFont typeface="Calibri"/>
                        <a:buNone/>
                      </a:pPr>
                      <a:r>
                        <a:rPr lang="en-US" sz="1600"/>
                        <a:t>August 20</a:t>
                      </a:r>
                      <a:endParaRPr/>
                    </a:p>
                  </a:txBody>
                  <a:tcPr marT="45725" marB="45725" marR="91450" marL="91450"/>
                </a:tc>
                <a:tc>
                  <a:txBody>
                    <a:bodyPr/>
                    <a:lstStyle/>
                    <a:p>
                      <a:pPr indent="0" lvl="0" marL="0" marR="0" rtl="0" algn="l">
                        <a:spcBef>
                          <a:spcPts val="0"/>
                        </a:spcBef>
                        <a:spcAft>
                          <a:spcPts val="0"/>
                        </a:spcAft>
                        <a:buNone/>
                      </a:pPr>
                      <a:r>
                        <a:rPr lang="en-US" sz="1600"/>
                        <a:t>Late fees are</a:t>
                      </a:r>
                      <a:r>
                        <a:rPr lang="en-US" sz="1600">
                          <a:solidFill>
                            <a:srgbClr val="FF0000"/>
                          </a:solidFill>
                        </a:rPr>
                        <a:t> </a:t>
                      </a:r>
                      <a:endParaRPr/>
                    </a:p>
                  </a:txBody>
                  <a:tcPr marT="45725" marB="45725" marR="91450" marL="91450"/>
                </a:tc>
              </a:tr>
              <a:tr h="359225">
                <a:tc>
                  <a:txBody>
                    <a:bodyPr/>
                    <a:lstStyle/>
                    <a:p>
                      <a:pPr indent="0" lvl="0" marL="0" marR="0" rtl="0" algn="l">
                        <a:spcBef>
                          <a:spcPts val="0"/>
                        </a:spcBef>
                        <a:spcAft>
                          <a:spcPts val="0"/>
                        </a:spcAft>
                        <a:buNone/>
                      </a:pPr>
                      <a:r>
                        <a:rPr b="0" lang="en-US" sz="1600"/>
                        <a:t>August 31</a:t>
                      </a:r>
                      <a:endParaRPr/>
                    </a:p>
                  </a:txBody>
                  <a:tcPr marT="45725" marB="45725" marR="91450" marL="91450"/>
                </a:tc>
                <a:tc>
                  <a:txBody>
                    <a:bodyPr/>
                    <a:lstStyle/>
                    <a:p>
                      <a:pPr indent="0" lvl="0" marL="0" marR="0" rtl="0" algn="l">
                        <a:spcBef>
                          <a:spcPts val="0"/>
                        </a:spcBef>
                        <a:spcAft>
                          <a:spcPts val="0"/>
                        </a:spcAft>
                        <a:buNone/>
                      </a:pPr>
                      <a:r>
                        <a:rPr b="0" lang="en-US" sz="1600"/>
                        <a:t>September 1</a:t>
                      </a:r>
                      <a:endParaRPr/>
                    </a:p>
                  </a:txBody>
                  <a:tcPr marT="45725" marB="45725" marR="91450" marL="91450"/>
                </a:tc>
                <a:tc>
                  <a:txBody>
                    <a:bodyPr/>
                    <a:lstStyle/>
                    <a:p>
                      <a:pPr indent="0" lvl="0" marL="0" marR="0" rtl="0" algn="l">
                        <a:spcBef>
                          <a:spcPts val="0"/>
                        </a:spcBef>
                        <a:spcAft>
                          <a:spcPts val="0"/>
                        </a:spcAft>
                        <a:buNone/>
                      </a:pPr>
                      <a:r>
                        <a:rPr b="0" lang="en-US" sz="1600"/>
                        <a:t>September 20</a:t>
                      </a:r>
                      <a:endParaRPr/>
                    </a:p>
                  </a:txBody>
                  <a:tcPr marT="45725" marB="45725" marR="91450" marL="91450"/>
                </a:tc>
                <a:tc>
                  <a:txBody>
                    <a:bodyPr/>
                    <a:lstStyle/>
                    <a:p>
                      <a:pPr indent="0" lvl="0" marL="0" marR="0" rtl="0" algn="l">
                        <a:spcBef>
                          <a:spcPts val="0"/>
                        </a:spcBef>
                        <a:spcAft>
                          <a:spcPts val="0"/>
                        </a:spcAft>
                        <a:buNone/>
                      </a:pPr>
                      <a:r>
                        <a:rPr lang="en-US"/>
                        <a:t>Charged Typically</a:t>
                      </a:r>
                      <a:endParaRPr/>
                    </a:p>
                  </a:txBody>
                  <a:tcPr marT="45725" marB="45725" marR="91450" marL="91450"/>
                </a:tc>
              </a:tr>
              <a:tr h="344900">
                <a:tc>
                  <a:txBody>
                    <a:bodyPr/>
                    <a:lstStyle/>
                    <a:p>
                      <a:pPr indent="0" lvl="0" marL="0" marR="0" rtl="0" algn="l">
                        <a:spcBef>
                          <a:spcPts val="0"/>
                        </a:spcBef>
                        <a:spcAft>
                          <a:spcPts val="0"/>
                        </a:spcAft>
                        <a:buNone/>
                      </a:pPr>
                      <a:r>
                        <a:rPr lang="en-US" sz="1600"/>
                        <a:t>September 30</a:t>
                      </a:r>
                      <a:endParaRPr/>
                    </a:p>
                  </a:txBody>
                  <a:tcPr marT="45725" marB="45725" marR="91450" marL="91450"/>
                </a:tc>
                <a:tc>
                  <a:txBody>
                    <a:bodyPr/>
                    <a:lstStyle/>
                    <a:p>
                      <a:pPr indent="0" lvl="0" marL="0" marR="0" rtl="0" algn="l">
                        <a:spcBef>
                          <a:spcPts val="0"/>
                        </a:spcBef>
                        <a:spcAft>
                          <a:spcPts val="0"/>
                        </a:spcAft>
                        <a:buNone/>
                      </a:pPr>
                      <a:r>
                        <a:rPr lang="en-US" sz="1600"/>
                        <a:t>October 1</a:t>
                      </a:r>
                      <a:endParaRPr/>
                    </a:p>
                  </a:txBody>
                  <a:tcPr marT="45725" marB="45725" marR="91450" marL="91450"/>
                </a:tc>
                <a:tc>
                  <a:txBody>
                    <a:bodyPr/>
                    <a:lstStyle/>
                    <a:p>
                      <a:pPr indent="0" lvl="0" marL="0" marR="0" rtl="0" algn="l">
                        <a:spcBef>
                          <a:spcPts val="0"/>
                        </a:spcBef>
                        <a:spcAft>
                          <a:spcPts val="0"/>
                        </a:spcAft>
                        <a:buNone/>
                      </a:pPr>
                      <a:r>
                        <a:rPr lang="en-US" sz="1600"/>
                        <a:t>October 20</a:t>
                      </a:r>
                      <a:endParaRPr/>
                    </a:p>
                  </a:txBody>
                  <a:tcPr marT="45725" marB="45725" marR="91450" marL="91450"/>
                </a:tc>
                <a:tc>
                  <a:txBody>
                    <a:bodyPr/>
                    <a:lstStyle/>
                    <a:p>
                      <a:pPr indent="0" lvl="0" marL="0" marR="0" rtl="0" algn="l">
                        <a:spcBef>
                          <a:spcPts val="0"/>
                        </a:spcBef>
                        <a:spcAft>
                          <a:spcPts val="0"/>
                        </a:spcAft>
                        <a:buNone/>
                      </a:pPr>
                      <a:r>
                        <a:rPr lang="en-US"/>
                        <a:t>on the 25th of the Month</a:t>
                      </a:r>
                      <a:endParaRPr/>
                    </a:p>
                  </a:txBody>
                  <a:tcPr marT="45725" marB="45725" marR="91450" marL="91450"/>
                </a:tc>
              </a:tr>
            </a:tbl>
          </a:graphicData>
        </a:graphic>
      </p:graphicFrame>
      <p:graphicFrame>
        <p:nvGraphicFramePr>
          <p:cNvPr id="340" name="Google Shape;340;p15"/>
          <p:cNvGraphicFramePr/>
          <p:nvPr/>
        </p:nvGraphicFramePr>
        <p:xfrm>
          <a:off x="184399" y="4543447"/>
          <a:ext cx="3000000" cy="3000000"/>
        </p:xfrm>
        <a:graphic>
          <a:graphicData uri="http://schemas.openxmlformats.org/drawingml/2006/table">
            <a:tbl>
              <a:tblPr bandRow="1" firstRow="1">
                <a:noFill/>
                <a:tableStyleId>{6DA88C6B-E938-4ECF-91E6-77DB9F4AB00F}</a:tableStyleId>
              </a:tblPr>
              <a:tblGrid>
                <a:gridCol w="1868325"/>
                <a:gridCol w="2260075"/>
                <a:gridCol w="2321900"/>
              </a:tblGrid>
              <a:tr h="316600">
                <a:tc>
                  <a:txBody>
                    <a:bodyPr/>
                    <a:lstStyle/>
                    <a:p>
                      <a:pPr indent="0" lvl="0" marL="0" marR="0" rtl="0" algn="l">
                        <a:spcBef>
                          <a:spcPts val="0"/>
                        </a:spcBef>
                        <a:spcAft>
                          <a:spcPts val="0"/>
                        </a:spcAft>
                        <a:buNone/>
                      </a:pPr>
                      <a:r>
                        <a:rPr lang="en-US" sz="1600"/>
                        <a:t>MPP Installments</a:t>
                      </a:r>
                      <a:endParaRPr/>
                    </a:p>
                  </a:txBody>
                  <a:tcPr marT="45725" marB="45725" marR="91450" marL="91450"/>
                </a:tc>
                <a:tc>
                  <a:txBody>
                    <a:bodyPr/>
                    <a:lstStyle/>
                    <a:p>
                      <a:pPr indent="0" lvl="0" marL="0" marR="0" rtl="0" algn="l">
                        <a:spcBef>
                          <a:spcPts val="0"/>
                        </a:spcBef>
                        <a:spcAft>
                          <a:spcPts val="0"/>
                        </a:spcAft>
                        <a:buNone/>
                      </a:pPr>
                      <a:r>
                        <a:rPr lang="en-US" sz="1600"/>
                        <a:t>Deadline to Sign Up</a:t>
                      </a:r>
                      <a:endParaRPr/>
                    </a:p>
                  </a:txBody>
                  <a:tcPr marT="45725" marB="45725" marR="91450" marL="91450"/>
                </a:tc>
                <a:tc>
                  <a:txBody>
                    <a:bodyPr/>
                    <a:lstStyle/>
                    <a:p>
                      <a:pPr indent="0" lvl="0" marL="0" marR="0" rtl="0" algn="l">
                        <a:spcBef>
                          <a:spcPts val="0"/>
                        </a:spcBef>
                        <a:spcAft>
                          <a:spcPts val="0"/>
                        </a:spcAft>
                        <a:buNone/>
                      </a:pPr>
                      <a:r>
                        <a:rPr lang="en-US" sz="1600"/>
                        <a:t>1</a:t>
                      </a:r>
                      <a:r>
                        <a:rPr baseline="30000" lang="en-US" sz="1600"/>
                        <a:t>st</a:t>
                      </a:r>
                      <a:r>
                        <a:rPr lang="en-US" sz="1600"/>
                        <a:t> Payment Due</a:t>
                      </a:r>
                      <a:endParaRPr/>
                    </a:p>
                  </a:txBody>
                  <a:tcPr marT="45725" marB="45725" marR="91450" marL="91450"/>
                </a:tc>
              </a:tr>
              <a:tr h="315125">
                <a:tc>
                  <a:txBody>
                    <a:bodyPr/>
                    <a:lstStyle/>
                    <a:p>
                      <a:pPr indent="0" lvl="0" marL="0" marR="0" rtl="0" algn="l">
                        <a:spcBef>
                          <a:spcPts val="0"/>
                        </a:spcBef>
                        <a:spcAft>
                          <a:spcPts val="0"/>
                        </a:spcAft>
                        <a:buNone/>
                      </a:pPr>
                      <a:r>
                        <a:rPr lang="en-US" sz="1600"/>
                        <a:t>4</a:t>
                      </a:r>
                      <a:endParaRPr/>
                    </a:p>
                  </a:txBody>
                  <a:tcPr marT="45725" marB="45725" marR="91450" marL="91450"/>
                </a:tc>
                <a:tc>
                  <a:txBody>
                    <a:bodyPr/>
                    <a:lstStyle/>
                    <a:p>
                      <a:pPr indent="0" lvl="0" marL="0" marR="0" rtl="0" algn="l">
                        <a:spcBef>
                          <a:spcPts val="0"/>
                        </a:spcBef>
                        <a:spcAft>
                          <a:spcPts val="0"/>
                        </a:spcAft>
                        <a:buNone/>
                      </a:pPr>
                      <a:r>
                        <a:rPr lang="en-US" sz="1600"/>
                        <a:t>July 19</a:t>
                      </a:r>
                      <a:endParaRPr/>
                    </a:p>
                  </a:txBody>
                  <a:tcPr marT="45725" marB="45725" marR="91450" marL="91450"/>
                </a:tc>
                <a:tc>
                  <a:txBody>
                    <a:bodyPr/>
                    <a:lstStyle/>
                    <a:p>
                      <a:pPr indent="0" lvl="0" marL="0" marR="0" rtl="0" algn="l">
                        <a:spcBef>
                          <a:spcPts val="0"/>
                        </a:spcBef>
                        <a:spcAft>
                          <a:spcPts val="0"/>
                        </a:spcAft>
                        <a:buNone/>
                      </a:pPr>
                      <a:r>
                        <a:rPr lang="en-US" sz="1600"/>
                        <a:t>July 20</a:t>
                      </a:r>
                      <a:endParaRPr/>
                    </a:p>
                  </a:txBody>
                  <a:tcPr marT="45725" marB="45725" marR="91450" marL="91450"/>
                </a:tc>
              </a:tr>
              <a:tr h="305575">
                <a:tc>
                  <a:txBody>
                    <a:bodyPr/>
                    <a:lstStyle/>
                    <a:p>
                      <a:pPr indent="0" lvl="0" marL="0" marR="0" rtl="0" algn="l">
                        <a:spcBef>
                          <a:spcPts val="0"/>
                        </a:spcBef>
                        <a:spcAft>
                          <a:spcPts val="0"/>
                        </a:spcAft>
                        <a:buNone/>
                      </a:pPr>
                      <a:r>
                        <a:rPr lang="en-US" sz="1600"/>
                        <a:t>3</a:t>
                      </a:r>
                      <a:endParaRPr/>
                    </a:p>
                  </a:txBody>
                  <a:tcPr marT="45725" marB="45725" marR="91450" marL="91450"/>
                </a:tc>
                <a:tc>
                  <a:txBody>
                    <a:bodyPr/>
                    <a:lstStyle/>
                    <a:p>
                      <a:pPr indent="0" lvl="0" marL="0" marR="0" rtl="0" algn="l">
                        <a:spcBef>
                          <a:spcPts val="0"/>
                        </a:spcBef>
                        <a:spcAft>
                          <a:spcPts val="0"/>
                        </a:spcAft>
                        <a:buNone/>
                      </a:pPr>
                      <a:r>
                        <a:rPr lang="en-US" sz="1600"/>
                        <a:t>August 19</a:t>
                      </a:r>
                      <a:endParaRPr/>
                    </a:p>
                  </a:txBody>
                  <a:tcPr marT="45725" marB="45725" marR="91450" marL="91450"/>
                </a:tc>
                <a:tc>
                  <a:txBody>
                    <a:bodyPr/>
                    <a:lstStyle/>
                    <a:p>
                      <a:pPr indent="0" lvl="0" marL="0" marR="0" rtl="0" algn="l">
                        <a:spcBef>
                          <a:spcPts val="0"/>
                        </a:spcBef>
                        <a:spcAft>
                          <a:spcPts val="0"/>
                        </a:spcAft>
                        <a:buNone/>
                      </a:pPr>
                      <a:r>
                        <a:rPr lang="en-US" sz="1600"/>
                        <a:t>August 20</a:t>
                      </a:r>
                      <a:endParaRPr/>
                    </a:p>
                  </a:txBody>
                  <a:tcPr marT="45725" marB="45725" marR="91450" marL="91450"/>
                </a:tc>
              </a:tr>
              <a:tr h="334225">
                <a:tc>
                  <a:txBody>
                    <a:bodyPr/>
                    <a:lstStyle/>
                    <a:p>
                      <a:pPr indent="0" lvl="0" marL="0" marR="0" rtl="0" algn="l">
                        <a:spcBef>
                          <a:spcPts val="0"/>
                        </a:spcBef>
                        <a:spcAft>
                          <a:spcPts val="0"/>
                        </a:spcAft>
                        <a:buNone/>
                      </a:pPr>
                      <a:r>
                        <a:rPr b="1" i="0" lang="en-US" sz="1600"/>
                        <a:t>2</a:t>
                      </a:r>
                      <a:endParaRPr/>
                    </a:p>
                  </a:txBody>
                  <a:tcPr marT="45725" marB="45725" marR="91450" marL="91450"/>
                </a:tc>
                <a:tc>
                  <a:txBody>
                    <a:bodyPr/>
                    <a:lstStyle/>
                    <a:p>
                      <a:pPr indent="0" lvl="0" marL="0" marR="0" rtl="0" algn="l">
                        <a:spcBef>
                          <a:spcPts val="0"/>
                        </a:spcBef>
                        <a:spcAft>
                          <a:spcPts val="0"/>
                        </a:spcAft>
                        <a:buNone/>
                      </a:pPr>
                      <a:r>
                        <a:rPr b="0" i="0" lang="en-US" sz="1600"/>
                        <a:t>September 19</a:t>
                      </a:r>
                      <a:endParaRPr/>
                    </a:p>
                  </a:txBody>
                  <a:tcPr marT="45725" marB="45725" marR="91450" marL="91450"/>
                </a:tc>
                <a:tc>
                  <a:txBody>
                    <a:bodyPr/>
                    <a:lstStyle/>
                    <a:p>
                      <a:pPr indent="0" lvl="0" marL="0" marR="0" rtl="0" algn="l">
                        <a:spcBef>
                          <a:spcPts val="0"/>
                        </a:spcBef>
                        <a:spcAft>
                          <a:spcPts val="0"/>
                        </a:spcAft>
                        <a:buNone/>
                      </a:pPr>
                      <a:r>
                        <a:rPr b="0" lang="en-US" sz="1600"/>
                        <a:t>September 20</a:t>
                      </a:r>
                      <a:endParaRPr/>
                    </a:p>
                  </a:txBody>
                  <a:tcPr marT="45725" marB="45725" marR="91450" marL="91450"/>
                </a:tc>
              </a:tr>
              <a:tr h="334225">
                <a:tc>
                  <a:txBody>
                    <a:bodyPr/>
                    <a:lstStyle/>
                    <a:p>
                      <a:pPr indent="0" lvl="0" marL="0" marR="0" rtl="0" algn="l">
                        <a:spcBef>
                          <a:spcPts val="0"/>
                        </a:spcBef>
                        <a:spcAft>
                          <a:spcPts val="0"/>
                        </a:spcAft>
                        <a:buClr>
                          <a:schemeClr val="dk1"/>
                        </a:buClr>
                        <a:buSzPts val="1600"/>
                        <a:buFont typeface="Calibri"/>
                        <a:buNone/>
                      </a:pPr>
                      <a:r>
                        <a:t/>
                      </a:r>
                      <a:endParaRPr b="1" sz="1600"/>
                    </a:p>
                  </a:txBody>
                  <a:tcPr marT="45725" marB="45725" marR="91450" marL="91450"/>
                </a:tc>
                <a:tc>
                  <a:txBody>
                    <a:bodyPr/>
                    <a:lstStyle/>
                    <a:p>
                      <a:pPr indent="0" lvl="0" marL="0" marR="0" rtl="0" algn="l">
                        <a:spcBef>
                          <a:spcPts val="0"/>
                        </a:spcBef>
                        <a:spcAft>
                          <a:spcPts val="0"/>
                        </a:spcAft>
                        <a:buClr>
                          <a:schemeClr val="dk1"/>
                        </a:buClr>
                        <a:buSzPts val="1600"/>
                        <a:buFont typeface="Calibri"/>
                        <a:buNone/>
                      </a:pPr>
                      <a:r>
                        <a:t/>
                      </a:r>
                      <a:endParaRPr b="1" sz="1600"/>
                    </a:p>
                  </a:txBody>
                  <a:tcPr marT="45725" marB="45725" marR="91450" marL="91450"/>
                </a:tc>
                <a:tc>
                  <a:txBody>
                    <a:bodyPr/>
                    <a:lstStyle/>
                    <a:p>
                      <a:pPr indent="0" lvl="0" marL="0" marR="0" rtl="0" algn="l">
                        <a:spcBef>
                          <a:spcPts val="0"/>
                        </a:spcBef>
                        <a:spcAft>
                          <a:spcPts val="0"/>
                        </a:spcAft>
                        <a:buClr>
                          <a:srgbClr val="000000"/>
                        </a:buClr>
                        <a:buSzPts val="1600"/>
                        <a:buFont typeface="Calibri"/>
                        <a:buNone/>
                      </a:pPr>
                      <a:r>
                        <a:rPr b="1" i="0" lang="en-US" sz="1600" u="none" strike="noStrike">
                          <a:solidFill>
                            <a:srgbClr val="000000"/>
                          </a:solidFill>
                          <a:latin typeface="Calibri"/>
                          <a:ea typeface="Calibri"/>
                          <a:cs typeface="Calibri"/>
                          <a:sym typeface="Calibri"/>
                        </a:rPr>
                        <a:t>Final payment: October 20</a:t>
                      </a:r>
                      <a:endParaRPr sz="1800"/>
                    </a:p>
                  </a:txBody>
                  <a:tcPr marT="45725" marB="45725" marR="91450" marL="91450"/>
                </a:tc>
              </a:tr>
            </a:tbl>
          </a:graphicData>
        </a:graphic>
      </p:graphicFrame>
      <p:sp>
        <p:nvSpPr>
          <p:cNvPr id="341" name="Google Shape;341;p15"/>
          <p:cNvSpPr txBox="1"/>
          <p:nvPr/>
        </p:nvSpPr>
        <p:spPr>
          <a:xfrm>
            <a:off x="184398" y="3733432"/>
            <a:ext cx="767306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00"/>
                </a:solidFill>
                <a:latin typeface="Arial"/>
                <a:ea typeface="Arial"/>
                <a:cs typeface="Arial"/>
                <a:sym typeface="Arial"/>
              </a:rPr>
              <a:t>Monthly Payment Plan (MPP)</a:t>
            </a:r>
            <a:endParaRPr/>
          </a:p>
        </p:txBody>
      </p:sp>
      <p:pic>
        <p:nvPicPr>
          <p:cNvPr descr="MPP Qr code (https://sbs.umbc.edu/payment-plan/)" id="342" name="Google Shape;342;p15"/>
          <p:cNvPicPr preferRelativeResize="0"/>
          <p:nvPr/>
        </p:nvPicPr>
        <p:blipFill rotWithShape="1">
          <a:blip r:embed="rId3">
            <a:alphaModFix/>
          </a:blip>
          <a:srcRect b="0" l="0" r="0" t="0"/>
          <a:stretch/>
        </p:blipFill>
        <p:spPr>
          <a:xfrm>
            <a:off x="7056454" y="4682532"/>
            <a:ext cx="1374113" cy="13992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6"/>
          <p:cNvSpPr txBox="1"/>
          <p:nvPr/>
        </p:nvSpPr>
        <p:spPr>
          <a:xfrm>
            <a:off x="4075359" y="2943955"/>
            <a:ext cx="2671341" cy="394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49" name="Google Shape;349;p16"/>
          <p:cNvPicPr preferRelativeResize="0"/>
          <p:nvPr/>
        </p:nvPicPr>
        <p:blipFill>
          <a:blip r:embed="rId3">
            <a:alphaModFix/>
          </a:blip>
          <a:stretch>
            <a:fillRect/>
          </a:stretch>
        </p:blipFill>
        <p:spPr>
          <a:xfrm>
            <a:off x="2049475" y="1336375"/>
            <a:ext cx="5045049" cy="5086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grpSp>
        <p:nvGrpSpPr>
          <p:cNvPr id="355" name="Google Shape;355;p18"/>
          <p:cNvGrpSpPr/>
          <p:nvPr/>
        </p:nvGrpSpPr>
        <p:grpSpPr>
          <a:xfrm>
            <a:off x="710827" y="1337358"/>
            <a:ext cx="7206600" cy="4536337"/>
            <a:chOff x="1073241" y="208"/>
            <a:chExt cx="7206600" cy="4536337"/>
          </a:xfrm>
        </p:grpSpPr>
        <p:sp>
          <p:nvSpPr>
            <p:cNvPr id="356" name="Google Shape;356;p18"/>
            <p:cNvSpPr/>
            <p:nvPr/>
          </p:nvSpPr>
          <p:spPr>
            <a:xfrm rot="10800000">
              <a:off x="2060041" y="208"/>
              <a:ext cx="6219800" cy="1973601"/>
            </a:xfrm>
            <a:prstGeom prst="homePlate">
              <a:avLst>
                <a:gd fmla="val 50000" name="adj"/>
              </a:avLst>
            </a:prstGeom>
            <a:solidFill>
              <a:srgbClr val="FFC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txBox="1"/>
            <p:nvPr/>
          </p:nvSpPr>
          <p:spPr>
            <a:xfrm>
              <a:off x="2553441" y="208"/>
              <a:ext cx="5726400" cy="1973601"/>
            </a:xfrm>
            <a:prstGeom prst="rect">
              <a:avLst/>
            </a:prstGeom>
            <a:noFill/>
            <a:ln>
              <a:noFill/>
            </a:ln>
          </p:spPr>
          <p:txBody>
            <a:bodyPr anchorCtr="0" anchor="ctr" bIns="114300" lIns="870300" spcFirstLastPara="1" rIns="213350" wrap="square" tIns="114300">
              <a:noAutofit/>
            </a:bodyPr>
            <a:lstStyle/>
            <a:p>
              <a:pPr indent="0" lvl="0" marL="0" marR="0" rtl="0" algn="ctr">
                <a:lnSpc>
                  <a:spcPct val="90000"/>
                </a:lnSpc>
                <a:spcBef>
                  <a:spcPts val="0"/>
                </a:spcBef>
                <a:spcAft>
                  <a:spcPts val="0"/>
                </a:spcAft>
                <a:buClr>
                  <a:srgbClr val="000000"/>
                </a:buClr>
                <a:buSzPts val="3000"/>
                <a:buFont typeface="Calibri"/>
                <a:buNone/>
              </a:pPr>
              <a:r>
                <a:rPr lang="en-US" sz="3000">
                  <a:solidFill>
                    <a:srgbClr val="000000"/>
                  </a:solidFill>
                  <a:latin typeface="Calibri"/>
                  <a:ea typeface="Calibri"/>
                  <a:cs typeface="Calibri"/>
                  <a:sym typeface="Calibri"/>
                </a:rPr>
                <a:t>2024-2025 FAFSA </a:t>
              </a:r>
              <a:r>
                <a:rPr lang="en-US" sz="3000">
                  <a:latin typeface="Calibri"/>
                  <a:ea typeface="Calibri"/>
                  <a:cs typeface="Calibri"/>
                  <a:sym typeface="Calibri"/>
                </a:rPr>
                <a:t>is still</a:t>
              </a:r>
              <a:r>
                <a:rPr lang="en-US" sz="3000">
                  <a:solidFill>
                    <a:srgbClr val="000000"/>
                  </a:solidFill>
                  <a:latin typeface="Calibri"/>
                  <a:ea typeface="Calibri"/>
                  <a:cs typeface="Calibri"/>
                  <a:sym typeface="Calibri"/>
                </a:rPr>
                <a:t> available</a:t>
              </a:r>
              <a:r>
                <a:rPr lang="en-US" sz="3000">
                  <a:latin typeface="Calibri"/>
                  <a:ea typeface="Calibri"/>
                  <a:cs typeface="Calibri"/>
                  <a:sym typeface="Calibri"/>
                </a:rPr>
                <a:t>. Submit your application</a:t>
              </a:r>
              <a:r>
                <a:rPr lang="en-US" sz="3000">
                  <a:solidFill>
                    <a:srgbClr val="000000"/>
                  </a:solidFill>
                  <a:latin typeface="Calibri"/>
                  <a:ea typeface="Calibri"/>
                  <a:cs typeface="Calibri"/>
                  <a:sym typeface="Calibri"/>
                </a:rPr>
                <a:t> at studentaid.gov/h/apply-for-aid/fafsa</a:t>
              </a:r>
              <a:r>
                <a:rPr lang="en-US" sz="3000">
                  <a:solidFill>
                    <a:srgbClr val="FFFFFF"/>
                  </a:solidFill>
                  <a:latin typeface="Calibri"/>
                  <a:ea typeface="Calibri"/>
                  <a:cs typeface="Calibri"/>
                  <a:sym typeface="Calibri"/>
                </a:rPr>
                <a:t>	</a:t>
              </a:r>
              <a:endParaRPr/>
            </a:p>
          </p:txBody>
        </p:sp>
        <p:sp>
          <p:nvSpPr>
            <p:cNvPr id="358" name="Google Shape;358;p18"/>
            <p:cNvSpPr/>
            <p:nvPr/>
          </p:nvSpPr>
          <p:spPr>
            <a:xfrm>
              <a:off x="1073241" y="208"/>
              <a:ext cx="1973601" cy="1973601"/>
            </a:xfrm>
            <a:prstGeom prst="ellipse">
              <a:avLst/>
            </a:prstGeom>
            <a:blipFill rotWithShape="1">
              <a:blip r:embed="rId3">
                <a:alphaModFix/>
              </a:blip>
              <a:stretch>
                <a:fillRect b="0" l="-7998" r="-7999"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rot="10800000">
              <a:off x="2060041" y="2562944"/>
              <a:ext cx="6219800" cy="1973601"/>
            </a:xfrm>
            <a:prstGeom prst="homePlate">
              <a:avLst>
                <a:gd fmla="val 50000" name="adj"/>
              </a:avLst>
            </a:prstGeom>
            <a:solidFill>
              <a:srgbClr val="0000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txBox="1"/>
            <p:nvPr/>
          </p:nvSpPr>
          <p:spPr>
            <a:xfrm>
              <a:off x="2553441" y="2562944"/>
              <a:ext cx="5726400" cy="1973601"/>
            </a:xfrm>
            <a:prstGeom prst="rect">
              <a:avLst/>
            </a:prstGeom>
            <a:noFill/>
            <a:ln>
              <a:noFill/>
            </a:ln>
          </p:spPr>
          <p:txBody>
            <a:bodyPr anchorCtr="0" anchor="ctr" bIns="114300" lIns="870300" spcFirstLastPara="1" rIns="213350" wrap="square" tIns="114300">
              <a:noAutofit/>
            </a:bodyPr>
            <a:lstStyle/>
            <a:p>
              <a:pPr indent="0" lvl="0" marL="0" marR="0" rtl="0" algn="ctr">
                <a:lnSpc>
                  <a:spcPct val="90000"/>
                </a:lnSpc>
                <a:spcBef>
                  <a:spcPts val="0"/>
                </a:spcBef>
                <a:spcAft>
                  <a:spcPts val="0"/>
                </a:spcAft>
                <a:buClr>
                  <a:srgbClr val="FFC000"/>
                </a:buClr>
                <a:buSzPts val="3000"/>
                <a:buFont typeface="Calibri"/>
                <a:buNone/>
              </a:pPr>
              <a:r>
                <a:rPr lang="en-US" sz="3000">
                  <a:solidFill>
                    <a:srgbClr val="FFC000"/>
                  </a:solidFill>
                  <a:latin typeface="Calibri"/>
                  <a:ea typeface="Calibri"/>
                  <a:cs typeface="Calibri"/>
                  <a:sym typeface="Calibri"/>
                </a:rPr>
                <a:t>Remind your student to monitor myUMBC for To Do’s and alerts</a:t>
              </a:r>
              <a:endParaRPr/>
            </a:p>
          </p:txBody>
        </p:sp>
        <p:sp>
          <p:nvSpPr>
            <p:cNvPr id="361" name="Google Shape;361;p18"/>
            <p:cNvSpPr/>
            <p:nvPr/>
          </p:nvSpPr>
          <p:spPr>
            <a:xfrm>
              <a:off x="1073241" y="2562944"/>
              <a:ext cx="1973601" cy="1973601"/>
            </a:xfrm>
            <a:prstGeom prst="ellipse">
              <a:avLst/>
            </a:prstGeom>
            <a:blipFill rotWithShape="1">
              <a:blip r:embed="rId4">
                <a:alphaModFix/>
              </a:blip>
              <a:stretch>
                <a:fillRect b="0" l="-24998" r="-24998"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7"/>
          <p:cNvSpPr txBox="1"/>
          <p:nvPr/>
        </p:nvSpPr>
        <p:spPr>
          <a:xfrm>
            <a:off x="195943" y="1191269"/>
            <a:ext cx="54818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00"/>
                </a:solidFill>
                <a:latin typeface="Arial"/>
                <a:ea typeface="Arial"/>
                <a:cs typeface="Arial"/>
                <a:sym typeface="Arial"/>
              </a:rPr>
              <a:t>Aid Disbursement</a:t>
            </a:r>
            <a:endParaRPr/>
          </a:p>
        </p:txBody>
      </p:sp>
      <p:graphicFrame>
        <p:nvGraphicFramePr>
          <p:cNvPr id="368" name="Google Shape;368;p17"/>
          <p:cNvGraphicFramePr/>
          <p:nvPr/>
        </p:nvGraphicFramePr>
        <p:xfrm>
          <a:off x="409174" y="2630755"/>
          <a:ext cx="3000000" cy="3000000"/>
        </p:xfrm>
        <a:graphic>
          <a:graphicData uri="http://schemas.openxmlformats.org/drawingml/2006/table">
            <a:tbl>
              <a:tblPr bandRow="1" firstRow="1">
                <a:noFill/>
                <a:tableStyleId>{6DA88C6B-E938-4ECF-91E6-77DB9F4AB00F}</a:tableStyleId>
              </a:tblPr>
              <a:tblGrid>
                <a:gridCol w="2642400"/>
                <a:gridCol w="2642400"/>
              </a:tblGrid>
              <a:tr h="370850">
                <a:tc>
                  <a:txBody>
                    <a:bodyPr/>
                    <a:lstStyle/>
                    <a:p>
                      <a:pPr indent="0" lvl="0" marL="0" marR="0" rtl="0" algn="l">
                        <a:spcBef>
                          <a:spcPts val="0"/>
                        </a:spcBef>
                        <a:spcAft>
                          <a:spcPts val="0"/>
                        </a:spcAft>
                        <a:buNone/>
                      </a:pPr>
                      <a:r>
                        <a:rPr lang="en-US" sz="1600"/>
                        <a:t>Enrollment</a:t>
                      </a:r>
                      <a:endParaRPr/>
                    </a:p>
                  </a:txBody>
                  <a:tcPr marT="45725" marB="45725" marR="91450" marL="91450"/>
                </a:tc>
                <a:tc>
                  <a:txBody>
                    <a:bodyPr/>
                    <a:lstStyle/>
                    <a:p>
                      <a:pPr indent="0" lvl="0" marL="0" marR="0" rtl="0" algn="l">
                        <a:spcBef>
                          <a:spcPts val="0"/>
                        </a:spcBef>
                        <a:spcAft>
                          <a:spcPts val="0"/>
                        </a:spcAft>
                        <a:buNone/>
                      </a:pPr>
                      <a:r>
                        <a:rPr lang="en-US" sz="1600"/>
                        <a:t>First Disbursement Date</a:t>
                      </a:r>
                      <a:endParaRPr/>
                    </a:p>
                  </a:txBody>
                  <a:tcPr marT="45725" marB="45725" marR="91450" marL="91450"/>
                </a:tc>
              </a:tr>
              <a:tr h="370850">
                <a:tc>
                  <a:txBody>
                    <a:bodyPr/>
                    <a:lstStyle/>
                    <a:p>
                      <a:pPr indent="0" lvl="0" marL="0" marR="0" rtl="0" algn="l">
                        <a:spcBef>
                          <a:spcPts val="0"/>
                        </a:spcBef>
                        <a:spcAft>
                          <a:spcPts val="0"/>
                        </a:spcAft>
                        <a:buNone/>
                      </a:pPr>
                      <a:r>
                        <a:rPr lang="en-US" sz="1600"/>
                        <a:t>Full-time undergraduate students (12+ credits)</a:t>
                      </a:r>
                      <a:endParaRPr/>
                    </a:p>
                  </a:txBody>
                  <a:tcPr marT="45725" marB="45725" marR="91450" marL="91450"/>
                </a:tc>
                <a:tc>
                  <a:txBody>
                    <a:bodyPr/>
                    <a:lstStyle/>
                    <a:p>
                      <a:pPr indent="0" lvl="0" marL="0" marR="0" rtl="0" algn="l">
                        <a:spcBef>
                          <a:spcPts val="0"/>
                        </a:spcBef>
                        <a:spcAft>
                          <a:spcPts val="0"/>
                        </a:spcAft>
                        <a:buNone/>
                      </a:pPr>
                      <a:r>
                        <a:rPr lang="en-US" sz="1600"/>
                        <a:t>August 19th</a:t>
                      </a:r>
                      <a:endParaRPr/>
                    </a:p>
                  </a:txBody>
                  <a:tcPr marT="45725" marB="45725" marR="91450" marL="91450"/>
                </a:tc>
              </a:tr>
              <a:tr h="224225">
                <a:tc>
                  <a:txBody>
                    <a:bodyPr/>
                    <a:lstStyle/>
                    <a:p>
                      <a:pPr indent="0" lvl="0" marL="0" marR="0" rtl="0" algn="l">
                        <a:spcBef>
                          <a:spcPts val="0"/>
                        </a:spcBef>
                        <a:spcAft>
                          <a:spcPts val="0"/>
                        </a:spcAft>
                        <a:buNone/>
                      </a:pPr>
                      <a:r>
                        <a:rPr lang="en-US" sz="1600"/>
                        <a:t>Part-time undergraduate students (1-11 credits)</a:t>
                      </a:r>
                      <a:endParaRPr/>
                    </a:p>
                  </a:txBody>
                  <a:tcPr marT="45725" marB="45725" marR="91450" marL="91450"/>
                </a:tc>
                <a:tc>
                  <a:txBody>
                    <a:bodyPr/>
                    <a:lstStyle/>
                    <a:p>
                      <a:pPr indent="0" lvl="0" marL="0" marR="0" rtl="0" algn="l">
                        <a:spcBef>
                          <a:spcPts val="0"/>
                        </a:spcBef>
                        <a:spcAft>
                          <a:spcPts val="0"/>
                        </a:spcAft>
                        <a:buNone/>
                      </a:pPr>
                      <a:r>
                        <a:rPr lang="en-US" sz="1600"/>
                        <a:t>September 17th</a:t>
                      </a:r>
                      <a:endParaRPr/>
                    </a:p>
                  </a:txBody>
                  <a:tcPr marT="45725" marB="45725" marR="91450" marL="91450"/>
                </a:tc>
              </a:tr>
            </a:tbl>
          </a:graphicData>
        </a:graphic>
      </p:graphicFrame>
      <p:sp>
        <p:nvSpPr>
          <p:cNvPr id="369" name="Google Shape;369;p17"/>
          <p:cNvSpPr txBox="1"/>
          <p:nvPr/>
        </p:nvSpPr>
        <p:spPr>
          <a:xfrm>
            <a:off x="6134986" y="3778768"/>
            <a:ext cx="28074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The full disbursement calendar: </a:t>
            </a:r>
            <a:r>
              <a:rPr i="1" lang="en-US" sz="1400">
                <a:solidFill>
                  <a:schemeClr val="dk1"/>
                </a:solidFill>
                <a:latin typeface="Calibri"/>
                <a:ea typeface="Calibri"/>
                <a:cs typeface="Calibri"/>
                <a:sym typeface="Calibri"/>
              </a:rPr>
              <a:t>financialaid.umbc.edu/calendar/ </a:t>
            </a:r>
            <a:endParaRPr i="1" sz="1400">
              <a:solidFill>
                <a:srgbClr val="000000"/>
              </a:solidFill>
              <a:latin typeface="Calibri"/>
              <a:ea typeface="Calibri"/>
              <a:cs typeface="Calibri"/>
              <a:sym typeface="Calibri"/>
            </a:endParaRPr>
          </a:p>
        </p:txBody>
      </p:sp>
      <p:pic>
        <p:nvPicPr>
          <p:cNvPr descr="Qr code&#10;&#10;Description automatically generated" id="370" name="Google Shape;370;p17"/>
          <p:cNvPicPr preferRelativeResize="0"/>
          <p:nvPr/>
        </p:nvPicPr>
        <p:blipFill rotWithShape="1">
          <a:blip r:embed="rId3">
            <a:alphaModFix/>
          </a:blip>
          <a:srcRect b="0" l="0" r="0" t="0"/>
          <a:stretch/>
        </p:blipFill>
        <p:spPr>
          <a:xfrm>
            <a:off x="6581467" y="2114052"/>
            <a:ext cx="1668046" cy="1668046"/>
          </a:xfrm>
          <a:prstGeom prst="rect">
            <a:avLst/>
          </a:prstGeom>
          <a:noFill/>
          <a:ln>
            <a:noFill/>
          </a:ln>
        </p:spPr>
      </p:pic>
      <p:sp>
        <p:nvSpPr>
          <p:cNvPr id="371" name="Google Shape;371;p17"/>
          <p:cNvSpPr/>
          <p:nvPr/>
        </p:nvSpPr>
        <p:spPr>
          <a:xfrm>
            <a:off x="195943" y="4875028"/>
            <a:ext cx="6779014" cy="646331"/>
          </a:xfrm>
          <a:prstGeom prst="rect">
            <a:avLst/>
          </a:prstGeom>
          <a:solidFill>
            <a:srgbClr val="FFC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7"/>
          <p:cNvSpPr txBox="1"/>
          <p:nvPr/>
        </p:nvSpPr>
        <p:spPr>
          <a:xfrm>
            <a:off x="409174" y="4875028"/>
            <a:ext cx="65657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If pending financial aid is </a:t>
            </a:r>
            <a:r>
              <a:rPr i="1" lang="en-US" sz="1800">
                <a:solidFill>
                  <a:srgbClr val="000000"/>
                </a:solidFill>
                <a:latin typeface="Calibri"/>
                <a:ea typeface="Calibri"/>
                <a:cs typeface="Calibri"/>
                <a:sym typeface="Calibri"/>
              </a:rPr>
              <a:t>equal to or exceeds</a:t>
            </a:r>
            <a:r>
              <a:rPr lang="en-US" sz="1800">
                <a:solidFill>
                  <a:srgbClr val="000000"/>
                </a:solidFill>
                <a:latin typeface="Calibri"/>
                <a:ea typeface="Calibri"/>
                <a:cs typeface="Calibri"/>
                <a:sym typeface="Calibri"/>
              </a:rPr>
              <a:t> the balance due by the billing due date, students will not receive late fees.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
          <p:cNvSpPr txBox="1"/>
          <p:nvPr/>
        </p:nvSpPr>
        <p:spPr>
          <a:xfrm>
            <a:off x="568712" y="1338146"/>
            <a:ext cx="758282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rgbClr val="000000"/>
                </a:solidFill>
                <a:latin typeface="Calibri"/>
                <a:ea typeface="Calibri"/>
                <a:cs typeface="Calibri"/>
                <a:sym typeface="Calibri"/>
              </a:rPr>
              <a:t>Student Business Services</a:t>
            </a:r>
            <a:endParaRPr sz="1800">
              <a:solidFill>
                <a:schemeClr val="dk1"/>
              </a:solidFill>
              <a:latin typeface="Calibri"/>
              <a:ea typeface="Calibri"/>
              <a:cs typeface="Calibri"/>
              <a:sym typeface="Calibri"/>
            </a:endParaRPr>
          </a:p>
        </p:txBody>
      </p:sp>
      <p:sp>
        <p:nvSpPr>
          <p:cNvPr id="205" name="Google Shape;205;p2"/>
          <p:cNvSpPr txBox="1"/>
          <p:nvPr/>
        </p:nvSpPr>
        <p:spPr>
          <a:xfrm>
            <a:off x="568712" y="2653990"/>
            <a:ext cx="8263200" cy="317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rgbClr val="000000"/>
                </a:solidFill>
                <a:latin typeface="Calibri"/>
                <a:ea typeface="Calibri"/>
                <a:cs typeface="Calibri"/>
                <a:sym typeface="Calibri"/>
              </a:rPr>
              <a:t>Administration Building, 3</a:t>
            </a:r>
            <a:r>
              <a:rPr baseline="30000" lang="en-US" sz="3000">
                <a:solidFill>
                  <a:srgbClr val="000000"/>
                </a:solidFill>
                <a:latin typeface="Calibri"/>
                <a:ea typeface="Calibri"/>
                <a:cs typeface="Calibri"/>
                <a:sym typeface="Calibri"/>
              </a:rPr>
              <a:t>rd</a:t>
            </a:r>
            <a:r>
              <a:rPr lang="en-US" sz="3000">
                <a:solidFill>
                  <a:srgbClr val="000000"/>
                </a:solidFill>
                <a:latin typeface="Calibri"/>
                <a:ea typeface="Calibri"/>
                <a:cs typeface="Calibri"/>
                <a:sym typeface="Calibri"/>
              </a:rPr>
              <a:t> floor</a:t>
            </a:r>
            <a:endParaRPr/>
          </a:p>
          <a:p>
            <a:pPr indent="0" lvl="0" marL="0" marR="0" rtl="0" algn="ctr">
              <a:spcBef>
                <a:spcPts val="600"/>
              </a:spcBef>
              <a:spcAft>
                <a:spcPts val="0"/>
              </a:spcAft>
              <a:buNone/>
            </a:pPr>
            <a:r>
              <a:t/>
            </a:r>
            <a:endParaRPr sz="3000">
              <a:solidFill>
                <a:srgbClr val="000000"/>
              </a:solidFill>
              <a:latin typeface="Calibri"/>
              <a:ea typeface="Calibri"/>
              <a:cs typeface="Calibri"/>
              <a:sym typeface="Calibri"/>
            </a:endParaRPr>
          </a:p>
          <a:p>
            <a:pPr indent="0" lvl="0" marL="0" marR="0" rtl="0" algn="ctr">
              <a:spcBef>
                <a:spcPts val="600"/>
              </a:spcBef>
              <a:spcAft>
                <a:spcPts val="0"/>
              </a:spcAft>
              <a:buNone/>
            </a:pPr>
            <a:r>
              <a:rPr lang="en-US" sz="3000">
                <a:solidFill>
                  <a:srgbClr val="000000"/>
                </a:solidFill>
                <a:latin typeface="Calibri"/>
                <a:ea typeface="Calibri"/>
                <a:cs typeface="Calibri"/>
                <a:sym typeface="Calibri"/>
              </a:rPr>
              <a:t>Monday-Friday, 8:30am-4:</a:t>
            </a:r>
            <a:r>
              <a:rPr lang="en-US" sz="3000">
                <a:latin typeface="Calibri"/>
                <a:ea typeface="Calibri"/>
                <a:cs typeface="Calibri"/>
                <a:sym typeface="Calibri"/>
              </a:rPr>
              <a:t>0</a:t>
            </a:r>
            <a:r>
              <a:rPr lang="en-US" sz="3000">
                <a:solidFill>
                  <a:srgbClr val="000000"/>
                </a:solidFill>
                <a:latin typeface="Calibri"/>
                <a:ea typeface="Calibri"/>
                <a:cs typeface="Calibri"/>
                <a:sym typeface="Calibri"/>
              </a:rPr>
              <a:t>0pm</a:t>
            </a:r>
            <a:br>
              <a:rPr lang="en-US" sz="3000">
                <a:solidFill>
                  <a:srgbClr val="000000"/>
                </a:solidFill>
                <a:latin typeface="Calibri"/>
                <a:ea typeface="Calibri"/>
                <a:cs typeface="Calibri"/>
                <a:sym typeface="Calibri"/>
              </a:rPr>
            </a:br>
            <a:r>
              <a:rPr lang="en-US" sz="3000">
                <a:solidFill>
                  <a:srgbClr val="000000"/>
                </a:solidFill>
                <a:latin typeface="Calibri"/>
                <a:ea typeface="Calibri"/>
                <a:cs typeface="Calibri"/>
                <a:sym typeface="Calibri"/>
              </a:rPr>
              <a:t>(Payments until </a:t>
            </a:r>
            <a:r>
              <a:rPr lang="en-US" sz="3000">
                <a:latin typeface="Calibri"/>
                <a:ea typeface="Calibri"/>
                <a:cs typeface="Calibri"/>
                <a:sym typeface="Calibri"/>
              </a:rPr>
              <a:t>2:30</a:t>
            </a:r>
            <a:r>
              <a:rPr lang="en-US" sz="3000">
                <a:solidFill>
                  <a:srgbClr val="000000"/>
                </a:solidFill>
                <a:latin typeface="Calibri"/>
                <a:ea typeface="Calibri"/>
                <a:cs typeface="Calibri"/>
                <a:sym typeface="Calibri"/>
              </a:rPr>
              <a:t>pm)</a:t>
            </a:r>
            <a:endParaRPr/>
          </a:p>
          <a:p>
            <a:pPr indent="0" lvl="0" marL="0" marR="0" rtl="0" algn="ctr">
              <a:spcBef>
                <a:spcPts val="600"/>
              </a:spcBef>
              <a:spcAft>
                <a:spcPts val="0"/>
              </a:spcAft>
              <a:buNone/>
            </a:pPr>
            <a:r>
              <a:t/>
            </a:r>
            <a:endParaRPr sz="3000">
              <a:solidFill>
                <a:srgbClr val="000000"/>
              </a:solidFill>
              <a:latin typeface="Calibri"/>
              <a:ea typeface="Calibri"/>
              <a:cs typeface="Calibri"/>
              <a:sym typeface="Calibri"/>
            </a:endParaRPr>
          </a:p>
          <a:p>
            <a:pPr indent="0" lvl="0" marL="0" marR="0" rtl="0" algn="ctr">
              <a:spcBef>
                <a:spcPts val="600"/>
              </a:spcBef>
              <a:spcAft>
                <a:spcPts val="0"/>
              </a:spcAft>
              <a:buNone/>
            </a:pPr>
            <a:r>
              <a:rPr lang="en-US" sz="3000">
                <a:solidFill>
                  <a:srgbClr val="000000"/>
                </a:solidFill>
                <a:latin typeface="Calibri"/>
                <a:ea typeface="Calibri"/>
                <a:cs typeface="Calibri"/>
                <a:sym typeface="Calibri"/>
              </a:rPr>
              <a:t>SBS Team: 410-455-2288</a:t>
            </a:r>
            <a:endParaRPr/>
          </a:p>
        </p:txBody>
      </p:sp>
      <p:pic>
        <p:nvPicPr>
          <p:cNvPr descr="SBS Contact Page Qr code&#10;&#10;Description automatically generated" id="206" name="Google Shape;206;p2"/>
          <p:cNvPicPr preferRelativeResize="0"/>
          <p:nvPr/>
        </p:nvPicPr>
        <p:blipFill rotWithShape="1">
          <a:blip r:embed="rId3">
            <a:alphaModFix/>
          </a:blip>
          <a:srcRect b="0" l="0" r="0" t="0"/>
          <a:stretch/>
        </p:blipFill>
        <p:spPr>
          <a:xfrm>
            <a:off x="6982633" y="4546816"/>
            <a:ext cx="2037763" cy="20377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9"/>
          <p:cNvSpPr/>
          <p:nvPr/>
        </p:nvSpPr>
        <p:spPr>
          <a:xfrm>
            <a:off x="927284" y="1424762"/>
            <a:ext cx="7289432"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000000"/>
                </a:solidFill>
                <a:latin typeface="Calibri"/>
                <a:ea typeface="Calibri"/>
                <a:cs typeface="Calibri"/>
                <a:sym typeface="Calibri"/>
              </a:rPr>
              <a:t>Remind your student to check </a:t>
            </a:r>
            <a:r>
              <a:rPr b="1" i="1" lang="en-US" sz="5400">
                <a:solidFill>
                  <a:srgbClr val="000000"/>
                </a:solidFill>
                <a:latin typeface="Calibri"/>
                <a:ea typeface="Calibri"/>
                <a:cs typeface="Calibri"/>
                <a:sym typeface="Calibri"/>
              </a:rPr>
              <a:t>my</a:t>
            </a:r>
            <a:r>
              <a:rPr b="1" lang="en-US" sz="5400">
                <a:solidFill>
                  <a:srgbClr val="000000"/>
                </a:solidFill>
                <a:latin typeface="Calibri"/>
                <a:ea typeface="Calibri"/>
                <a:cs typeface="Calibri"/>
                <a:sym typeface="Calibri"/>
              </a:rPr>
              <a:t>UMBC Notifications</a:t>
            </a:r>
            <a:endParaRPr sz="4000">
              <a:solidFill>
                <a:srgbClr val="000000"/>
              </a:solidFill>
              <a:latin typeface="Calibri"/>
              <a:ea typeface="Calibri"/>
              <a:cs typeface="Calibri"/>
              <a:sym typeface="Calibri"/>
            </a:endParaRPr>
          </a:p>
        </p:txBody>
      </p:sp>
      <p:pic>
        <p:nvPicPr>
          <p:cNvPr descr="Graphical user interface, application&#10;&#10;Description automatically generated" id="379" name="Google Shape;379;p19"/>
          <p:cNvPicPr preferRelativeResize="0"/>
          <p:nvPr/>
        </p:nvPicPr>
        <p:blipFill rotWithShape="1">
          <a:blip r:embed="rId3">
            <a:alphaModFix/>
          </a:blip>
          <a:srcRect b="0" l="0" r="0" t="0"/>
          <a:stretch/>
        </p:blipFill>
        <p:spPr>
          <a:xfrm>
            <a:off x="5133428" y="4306187"/>
            <a:ext cx="4010572" cy="17384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20"/>
          <p:cNvGrpSpPr/>
          <p:nvPr/>
        </p:nvGrpSpPr>
        <p:grpSpPr>
          <a:xfrm>
            <a:off x="765544" y="3800988"/>
            <a:ext cx="2512976" cy="2685747"/>
            <a:chOff x="5439883" y="2005566"/>
            <a:chExt cx="2857500" cy="2999561"/>
          </a:xfrm>
        </p:grpSpPr>
        <p:pic>
          <p:nvPicPr>
            <p:cNvPr descr="Finaid Qr code&#10;&#10;Description automatically generated" id="385" name="Google Shape;385;p20"/>
            <p:cNvPicPr preferRelativeResize="0"/>
            <p:nvPr/>
          </p:nvPicPr>
          <p:blipFill rotWithShape="1">
            <a:blip r:embed="rId3">
              <a:alphaModFix/>
            </a:blip>
            <a:srcRect b="0" l="0" r="0" t="0"/>
            <a:stretch/>
          </p:blipFill>
          <p:spPr>
            <a:xfrm>
              <a:off x="5439883" y="2005566"/>
              <a:ext cx="2857500" cy="2857500"/>
            </a:xfrm>
            <a:prstGeom prst="rect">
              <a:avLst/>
            </a:prstGeom>
            <a:noFill/>
            <a:ln>
              <a:noFill/>
            </a:ln>
          </p:spPr>
        </p:pic>
        <p:sp>
          <p:nvSpPr>
            <p:cNvPr id="386" name="Google Shape;386;p20"/>
            <p:cNvSpPr txBox="1"/>
            <p:nvPr/>
          </p:nvSpPr>
          <p:spPr>
            <a:xfrm>
              <a:off x="5921643" y="4635795"/>
              <a:ext cx="18939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Financial Aid FAQs</a:t>
              </a:r>
              <a:endParaRPr/>
            </a:p>
          </p:txBody>
        </p:sp>
      </p:grpSp>
      <p:sp>
        <p:nvSpPr>
          <p:cNvPr id="387" name="Google Shape;387;p20"/>
          <p:cNvSpPr/>
          <p:nvPr/>
        </p:nvSpPr>
        <p:spPr>
          <a:xfrm>
            <a:off x="3595431" y="1048491"/>
            <a:ext cx="454010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rgbClr val="000000"/>
                </a:solidFill>
                <a:latin typeface="Calibri"/>
                <a:ea typeface="Calibri"/>
                <a:cs typeface="Calibri"/>
                <a:sym typeface="Calibri"/>
              </a:rPr>
              <a:t>Questions</a:t>
            </a:r>
            <a:endParaRPr sz="6000">
              <a:solidFill>
                <a:srgbClr val="000000"/>
              </a:solidFill>
              <a:latin typeface="Calibri"/>
              <a:ea typeface="Calibri"/>
              <a:cs typeface="Calibri"/>
              <a:sym typeface="Calibri"/>
            </a:endParaRPr>
          </a:p>
        </p:txBody>
      </p:sp>
      <p:grpSp>
        <p:nvGrpSpPr>
          <p:cNvPr id="388" name="Google Shape;388;p20"/>
          <p:cNvGrpSpPr/>
          <p:nvPr/>
        </p:nvGrpSpPr>
        <p:grpSpPr>
          <a:xfrm>
            <a:off x="765544" y="1048491"/>
            <a:ext cx="2512976" cy="2661982"/>
            <a:chOff x="846617" y="2000250"/>
            <a:chExt cx="2857500" cy="3004877"/>
          </a:xfrm>
        </p:grpSpPr>
        <p:pic>
          <p:nvPicPr>
            <p:cNvPr descr="SBS Qr code&#10;&#10;Description automatically generated" id="389" name="Google Shape;389;p20"/>
            <p:cNvPicPr preferRelativeResize="0"/>
            <p:nvPr/>
          </p:nvPicPr>
          <p:blipFill rotWithShape="1">
            <a:blip r:embed="rId4">
              <a:alphaModFix/>
            </a:blip>
            <a:srcRect b="0" l="0" r="0" t="0"/>
            <a:stretch/>
          </p:blipFill>
          <p:spPr>
            <a:xfrm>
              <a:off x="846617" y="2000250"/>
              <a:ext cx="2857500" cy="2857500"/>
            </a:xfrm>
            <a:prstGeom prst="rect">
              <a:avLst/>
            </a:prstGeom>
            <a:noFill/>
            <a:ln>
              <a:noFill/>
            </a:ln>
          </p:spPr>
        </p:pic>
        <p:sp>
          <p:nvSpPr>
            <p:cNvPr id="390" name="Google Shape;390;p20"/>
            <p:cNvSpPr txBox="1"/>
            <p:nvPr/>
          </p:nvSpPr>
          <p:spPr>
            <a:xfrm>
              <a:off x="1753974" y="4635795"/>
              <a:ext cx="10427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SBS FAQs</a:t>
              </a:r>
              <a:endParaRPr/>
            </a:p>
          </p:txBody>
        </p:sp>
      </p:grpSp>
      <p:pic>
        <p:nvPicPr>
          <p:cNvPr descr="Shape&#10;&#10;Description automatically generated" id="391" name="Google Shape;391;p20"/>
          <p:cNvPicPr preferRelativeResize="0"/>
          <p:nvPr/>
        </p:nvPicPr>
        <p:blipFill rotWithShape="1">
          <a:blip r:embed="rId5">
            <a:alphaModFix/>
          </a:blip>
          <a:srcRect b="0" l="0" r="0" t="0"/>
          <a:stretch/>
        </p:blipFill>
        <p:spPr>
          <a:xfrm>
            <a:off x="4348571" y="2508015"/>
            <a:ext cx="3033819" cy="2760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
          <p:cNvSpPr txBox="1"/>
          <p:nvPr/>
        </p:nvSpPr>
        <p:spPr>
          <a:xfrm>
            <a:off x="1070517" y="880946"/>
            <a:ext cx="6634976" cy="7136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rgbClr val="000000"/>
                </a:solidFill>
                <a:latin typeface="Calibri"/>
                <a:ea typeface="Calibri"/>
                <a:cs typeface="Calibri"/>
                <a:sym typeface="Calibri"/>
              </a:rPr>
              <a:t>Student Business Services</a:t>
            </a:r>
            <a:endParaRPr sz="1800">
              <a:solidFill>
                <a:schemeClr val="dk1"/>
              </a:solidFill>
              <a:latin typeface="Calibri"/>
              <a:ea typeface="Calibri"/>
              <a:cs typeface="Calibri"/>
              <a:sym typeface="Calibri"/>
            </a:endParaRPr>
          </a:p>
        </p:txBody>
      </p:sp>
      <p:sp>
        <p:nvSpPr>
          <p:cNvPr id="213" name="Google Shape;213;p3"/>
          <p:cNvSpPr txBox="1"/>
          <p:nvPr/>
        </p:nvSpPr>
        <p:spPr>
          <a:xfrm>
            <a:off x="2216075" y="1986527"/>
            <a:ext cx="4494000" cy="2996400"/>
          </a:xfrm>
          <a:prstGeom prst="rect">
            <a:avLst/>
          </a:prstGeom>
          <a:noFill/>
          <a:ln>
            <a:noFill/>
          </a:ln>
        </p:spPr>
        <p:txBody>
          <a:bodyPr anchorCtr="0" anchor="t" bIns="45700" lIns="91425" spcFirstLastPara="1" rIns="91425" wrap="square" tIns="45700">
            <a:spAutoFit/>
          </a:bodyPr>
          <a:lstStyle/>
          <a:p>
            <a:pPr indent="-450850" lvl="0" marL="457200" marR="0" rtl="0" algn="l">
              <a:lnSpc>
                <a:spcPct val="120000"/>
              </a:lnSpc>
              <a:spcBef>
                <a:spcPts val="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Dedicated Service Reps</a:t>
            </a:r>
            <a:endParaRPr sz="2400">
              <a:latin typeface="Calibri"/>
              <a:ea typeface="Calibri"/>
              <a:cs typeface="Calibri"/>
              <a:sym typeface="Calibri"/>
            </a:endParaRPr>
          </a:p>
          <a:p>
            <a:pPr indent="-450850" lvl="0" marL="457200" marR="0" rtl="0" algn="l">
              <a:lnSpc>
                <a:spcPct val="120000"/>
              </a:lnSpc>
              <a:spcBef>
                <a:spcPts val="50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Monthly E-Bills</a:t>
            </a:r>
            <a:endParaRPr sz="2400">
              <a:latin typeface="Calibri"/>
              <a:ea typeface="Calibri"/>
              <a:cs typeface="Calibri"/>
              <a:sym typeface="Calibri"/>
            </a:endParaRPr>
          </a:p>
          <a:p>
            <a:pPr indent="-450850" lvl="0" marL="457200" marR="0" rtl="0" algn="l">
              <a:lnSpc>
                <a:spcPct val="120000"/>
              </a:lnSpc>
              <a:spcBef>
                <a:spcPts val="50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Payment Processing</a:t>
            </a:r>
            <a:endParaRPr sz="2400">
              <a:latin typeface="Calibri"/>
              <a:ea typeface="Calibri"/>
              <a:cs typeface="Calibri"/>
              <a:sym typeface="Calibri"/>
            </a:endParaRPr>
          </a:p>
          <a:p>
            <a:pPr indent="-450850" lvl="0" marL="457200" marR="0" rtl="0" algn="l">
              <a:lnSpc>
                <a:spcPct val="120000"/>
              </a:lnSpc>
              <a:spcBef>
                <a:spcPts val="50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Payment Plan Enrollment</a:t>
            </a:r>
            <a:endParaRPr sz="2400">
              <a:latin typeface="Calibri"/>
              <a:ea typeface="Calibri"/>
              <a:cs typeface="Calibri"/>
              <a:sym typeface="Calibri"/>
            </a:endParaRPr>
          </a:p>
          <a:p>
            <a:pPr indent="-450850" lvl="0" marL="457200" marR="0" rtl="0" algn="l">
              <a:lnSpc>
                <a:spcPct val="120000"/>
              </a:lnSpc>
              <a:spcBef>
                <a:spcPts val="50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E-refunds</a:t>
            </a:r>
            <a:endParaRPr sz="2400">
              <a:latin typeface="Calibri"/>
              <a:ea typeface="Calibri"/>
              <a:cs typeface="Calibri"/>
              <a:sym typeface="Calibri"/>
            </a:endParaRPr>
          </a:p>
          <a:p>
            <a:pPr indent="-457200" lvl="0" marL="457200" marR="0" rtl="0" algn="l">
              <a:lnSpc>
                <a:spcPct val="120000"/>
              </a:lnSpc>
              <a:spcBef>
                <a:spcPts val="48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Authorizing Additional Users</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SBS website Qr code&#10;&#10;Description automatically generated" id="219" name="Google Shape;219;p4"/>
          <p:cNvPicPr preferRelativeResize="0"/>
          <p:nvPr/>
        </p:nvPicPr>
        <p:blipFill rotWithShape="1">
          <a:blip r:embed="rId3">
            <a:alphaModFix/>
          </a:blip>
          <a:srcRect b="0" l="0" r="0" t="0"/>
          <a:stretch/>
        </p:blipFill>
        <p:spPr>
          <a:xfrm>
            <a:off x="6997180" y="4005072"/>
            <a:ext cx="2146820" cy="2146820"/>
          </a:xfrm>
          <a:prstGeom prst="rect">
            <a:avLst/>
          </a:prstGeom>
          <a:noFill/>
          <a:ln>
            <a:noFill/>
          </a:ln>
        </p:spPr>
      </p:pic>
      <p:sp>
        <p:nvSpPr>
          <p:cNvPr id="220" name="Google Shape;220;p4"/>
          <p:cNvSpPr txBox="1"/>
          <p:nvPr/>
        </p:nvSpPr>
        <p:spPr>
          <a:xfrm>
            <a:off x="5008912" y="6072026"/>
            <a:ext cx="611086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sbs.umbc.edu</a:t>
            </a:r>
            <a:endParaRPr/>
          </a:p>
        </p:txBody>
      </p:sp>
      <p:pic>
        <p:nvPicPr>
          <p:cNvPr id="221" name="Google Shape;221;p4"/>
          <p:cNvPicPr preferRelativeResize="0"/>
          <p:nvPr/>
        </p:nvPicPr>
        <p:blipFill>
          <a:blip r:embed="rId4">
            <a:alphaModFix/>
          </a:blip>
          <a:stretch>
            <a:fillRect/>
          </a:stretch>
        </p:blipFill>
        <p:spPr>
          <a:xfrm>
            <a:off x="401050" y="991525"/>
            <a:ext cx="6692382" cy="54084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OFAS homepage Qr code&#10;&#10;Description automatically generated" id="227" name="Google Shape;227;p7"/>
          <p:cNvPicPr preferRelativeResize="0"/>
          <p:nvPr/>
        </p:nvPicPr>
        <p:blipFill rotWithShape="1">
          <a:blip r:embed="rId3">
            <a:alphaModFix/>
          </a:blip>
          <a:srcRect b="0" l="0" r="0" t="0"/>
          <a:stretch/>
        </p:blipFill>
        <p:spPr>
          <a:xfrm>
            <a:off x="7147925" y="4912350"/>
            <a:ext cx="1431350" cy="1431350"/>
          </a:xfrm>
          <a:prstGeom prst="rect">
            <a:avLst/>
          </a:prstGeom>
          <a:noFill/>
          <a:ln>
            <a:noFill/>
          </a:ln>
        </p:spPr>
      </p:pic>
      <p:pic>
        <p:nvPicPr>
          <p:cNvPr id="228" name="Google Shape;228;p7"/>
          <p:cNvPicPr preferRelativeResize="0"/>
          <p:nvPr/>
        </p:nvPicPr>
        <p:blipFill rotWithShape="1">
          <a:blip r:embed="rId4">
            <a:alphaModFix/>
          </a:blip>
          <a:srcRect b="0" l="0" r="0" t="0"/>
          <a:stretch/>
        </p:blipFill>
        <p:spPr>
          <a:xfrm>
            <a:off x="787575" y="941825"/>
            <a:ext cx="7568850" cy="3169874"/>
          </a:xfrm>
          <a:prstGeom prst="rect">
            <a:avLst/>
          </a:prstGeom>
          <a:noFill/>
          <a:ln>
            <a:noFill/>
          </a:ln>
        </p:spPr>
      </p:pic>
      <p:sp>
        <p:nvSpPr>
          <p:cNvPr id="229" name="Google Shape;229;p7"/>
          <p:cNvSpPr txBox="1"/>
          <p:nvPr/>
        </p:nvSpPr>
        <p:spPr>
          <a:xfrm>
            <a:off x="1043250" y="4284675"/>
            <a:ext cx="7057500" cy="241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Lower level of the Library, pondside</a:t>
            </a:r>
            <a:endParaRPr sz="2000">
              <a:solidFill>
                <a:schemeClr val="dk1"/>
              </a:solidFill>
            </a:endParaRPr>
          </a:p>
          <a:p>
            <a:pPr indent="0" lvl="0" marL="0" rtl="0" algn="ctr">
              <a:spcBef>
                <a:spcPts val="600"/>
              </a:spcBef>
              <a:spcAft>
                <a:spcPts val="0"/>
              </a:spcAft>
              <a:buNone/>
            </a:pPr>
            <a:r>
              <a:t/>
            </a:r>
            <a:endParaRPr sz="2000">
              <a:solidFill>
                <a:schemeClr val="dk1"/>
              </a:solidFill>
              <a:latin typeface="Calibri"/>
              <a:ea typeface="Calibri"/>
              <a:cs typeface="Calibri"/>
              <a:sym typeface="Calibri"/>
            </a:endParaRPr>
          </a:p>
          <a:p>
            <a:pPr indent="0" lvl="0" marL="0" rtl="0" algn="ctr">
              <a:spcBef>
                <a:spcPts val="600"/>
              </a:spcBef>
              <a:spcAft>
                <a:spcPts val="0"/>
              </a:spcAft>
              <a:buNone/>
            </a:pPr>
            <a:r>
              <a:rPr lang="en-US" sz="2000">
                <a:solidFill>
                  <a:schemeClr val="dk1"/>
                </a:solidFill>
                <a:latin typeface="Calibri"/>
                <a:ea typeface="Calibri"/>
                <a:cs typeface="Calibri"/>
                <a:sym typeface="Calibri"/>
              </a:rPr>
              <a:t>Monday-Friday, 8:30am-4:30pm</a:t>
            </a:r>
            <a:endParaRPr sz="2000">
              <a:solidFill>
                <a:schemeClr val="dk1"/>
              </a:solidFill>
            </a:endParaRPr>
          </a:p>
          <a:p>
            <a:pPr indent="0" lvl="0" marL="0" rtl="0" algn="ctr">
              <a:spcBef>
                <a:spcPts val="600"/>
              </a:spcBef>
              <a:spcAft>
                <a:spcPts val="0"/>
              </a:spcAft>
              <a:buNone/>
            </a:pPr>
            <a:r>
              <a:t/>
            </a:r>
            <a:endParaRPr sz="2000">
              <a:solidFill>
                <a:schemeClr val="dk1"/>
              </a:solidFill>
              <a:latin typeface="Calibri"/>
              <a:ea typeface="Calibri"/>
              <a:cs typeface="Calibri"/>
              <a:sym typeface="Calibri"/>
            </a:endParaRPr>
          </a:p>
          <a:p>
            <a:pPr indent="0" lvl="0" marL="0" rtl="0" algn="ctr">
              <a:spcBef>
                <a:spcPts val="600"/>
              </a:spcBef>
              <a:spcAft>
                <a:spcPts val="0"/>
              </a:spcAft>
              <a:buNone/>
            </a:pPr>
            <a:r>
              <a:rPr lang="en-US" sz="2000">
                <a:solidFill>
                  <a:schemeClr val="dk1"/>
                </a:solidFill>
                <a:latin typeface="Calibri"/>
                <a:ea typeface="Calibri"/>
                <a:cs typeface="Calibri"/>
                <a:sym typeface="Calibri"/>
              </a:rPr>
              <a:t>Financial Aid: 410-455-2387</a:t>
            </a:r>
            <a:endParaRPr sz="2000">
              <a:solidFill>
                <a:schemeClr val="dk1"/>
              </a:solidFill>
            </a:endParaRPr>
          </a:p>
          <a:p>
            <a:pPr indent="0" lvl="0" marL="0" rtl="0" algn="ctr">
              <a:spcBef>
                <a:spcPts val="600"/>
              </a:spcBef>
              <a:spcAft>
                <a:spcPts val="0"/>
              </a:spcAft>
              <a:buNone/>
            </a:pPr>
            <a:r>
              <a:rPr lang="en-US" sz="2000">
                <a:solidFill>
                  <a:schemeClr val="dk1"/>
                </a:solidFill>
                <a:latin typeface="Calibri"/>
                <a:ea typeface="Calibri"/>
                <a:cs typeface="Calibri"/>
                <a:sym typeface="Calibri"/>
              </a:rPr>
              <a:t>Merit Scholarships: 410-455-3813</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e1c231bdea_4_66"/>
          <p:cNvSpPr txBox="1"/>
          <p:nvPr/>
        </p:nvSpPr>
        <p:spPr>
          <a:xfrm>
            <a:off x="602166" y="858644"/>
            <a:ext cx="7928517"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sng" cap="none" strike="noStrike">
                <a:solidFill>
                  <a:srgbClr val="000000"/>
                </a:solidFill>
                <a:latin typeface="Calibri"/>
                <a:ea typeface="Calibri"/>
                <a:cs typeface="Calibri"/>
                <a:sym typeface="Calibri"/>
              </a:rPr>
              <a:t>Office of Financial Aid and Scholarships</a:t>
            </a:r>
            <a:endParaRPr b="0" i="0" sz="1800" u="none" cap="none" strike="noStrike">
              <a:solidFill>
                <a:srgbClr val="000000"/>
              </a:solidFill>
              <a:latin typeface="Calibri"/>
              <a:ea typeface="Calibri"/>
              <a:cs typeface="Calibri"/>
              <a:sym typeface="Calibri"/>
            </a:endParaRPr>
          </a:p>
        </p:txBody>
      </p:sp>
      <p:sp>
        <p:nvSpPr>
          <p:cNvPr id="236" name="Google Shape;236;g2e1c231bdea_4_66"/>
          <p:cNvSpPr txBox="1"/>
          <p:nvPr/>
        </p:nvSpPr>
        <p:spPr>
          <a:xfrm>
            <a:off x="343859" y="3101124"/>
            <a:ext cx="3657600" cy="2308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Awarding of Merit Scholarships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Scholarship Retriever</a:t>
            </a:r>
            <a:endParaRPr sz="2400">
              <a:latin typeface="Calibri"/>
              <a:ea typeface="Calibri"/>
              <a:cs typeface="Calibri"/>
              <a:sym typeface="Calibri"/>
            </a:endParaRPr>
          </a:p>
          <a:p>
            <a:pPr indent="-4572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Transfer Scholarships</a:t>
            </a:r>
            <a:endParaRPr sz="2400">
              <a:latin typeface="Calibri"/>
              <a:ea typeface="Calibri"/>
              <a:cs typeface="Calibri"/>
              <a:sym typeface="Calibri"/>
            </a:endParaRPr>
          </a:p>
          <a:p>
            <a:pPr indent="-4572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Private Scholarship Notifications</a:t>
            </a:r>
            <a:endParaRPr sz="2400">
              <a:latin typeface="Calibri"/>
              <a:ea typeface="Calibri"/>
              <a:cs typeface="Calibri"/>
              <a:sym typeface="Calibri"/>
            </a:endParaRPr>
          </a:p>
        </p:txBody>
      </p:sp>
      <p:sp>
        <p:nvSpPr>
          <p:cNvPr id="237" name="Google Shape;237;g2e1c231bdea_4_66"/>
          <p:cNvSpPr txBox="1"/>
          <p:nvPr/>
        </p:nvSpPr>
        <p:spPr>
          <a:xfrm>
            <a:off x="4766950" y="3101125"/>
            <a:ext cx="4266300" cy="24012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FAFSA processing</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Verification of Student accounts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MHEC award processing</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Financial aid counseling</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Financial aid awarding.</a:t>
            </a:r>
            <a:endParaRPr sz="3200">
              <a:solidFill>
                <a:schemeClr val="dk1"/>
              </a:solidFill>
              <a:latin typeface="Calibri"/>
              <a:ea typeface="Calibri"/>
              <a:cs typeface="Calibri"/>
              <a:sym typeface="Calibri"/>
            </a:endParaRPr>
          </a:p>
        </p:txBody>
      </p:sp>
      <p:sp>
        <p:nvSpPr>
          <p:cNvPr id="238" name="Google Shape;238;g2e1c231bdea_4_66"/>
          <p:cNvSpPr txBox="1"/>
          <p:nvPr/>
        </p:nvSpPr>
        <p:spPr>
          <a:xfrm>
            <a:off x="451800" y="2299400"/>
            <a:ext cx="3477600" cy="5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u="sng">
                <a:solidFill>
                  <a:schemeClr val="dk1"/>
                </a:solidFill>
                <a:latin typeface="Calibri"/>
                <a:ea typeface="Calibri"/>
                <a:cs typeface="Calibri"/>
                <a:sym typeface="Calibri"/>
              </a:rPr>
              <a:t>Merit Scholarships</a:t>
            </a:r>
            <a:endParaRPr b="1" sz="3200" u="sng">
              <a:solidFill>
                <a:schemeClr val="dk1"/>
              </a:solidFill>
              <a:latin typeface="Calibri"/>
              <a:ea typeface="Calibri"/>
              <a:cs typeface="Calibri"/>
              <a:sym typeface="Calibri"/>
            </a:endParaRPr>
          </a:p>
        </p:txBody>
      </p:sp>
      <p:sp>
        <p:nvSpPr>
          <p:cNvPr id="239" name="Google Shape;239;g2e1c231bdea_4_66"/>
          <p:cNvSpPr txBox="1"/>
          <p:nvPr/>
        </p:nvSpPr>
        <p:spPr>
          <a:xfrm>
            <a:off x="4766950" y="2294950"/>
            <a:ext cx="3657600" cy="6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u="sng">
                <a:solidFill>
                  <a:schemeClr val="dk1"/>
                </a:solidFill>
                <a:latin typeface="Calibri"/>
                <a:ea typeface="Calibri"/>
                <a:cs typeface="Calibri"/>
                <a:sym typeface="Calibri"/>
              </a:rPr>
              <a:t>Financial Aid</a:t>
            </a:r>
            <a:endParaRPr b="1" sz="3200" u="sng">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2e1c231bdea_4_76" title="New Post Sticker"/>
          <p:cNvPicPr preferRelativeResize="0"/>
          <p:nvPr/>
        </p:nvPicPr>
        <p:blipFill>
          <a:blip r:embed="rId3">
            <a:alphaModFix/>
          </a:blip>
          <a:stretch>
            <a:fillRect/>
          </a:stretch>
        </p:blipFill>
        <p:spPr>
          <a:xfrm>
            <a:off x="3248038" y="4852550"/>
            <a:ext cx="2717575" cy="1623325"/>
          </a:xfrm>
          <a:prstGeom prst="rect">
            <a:avLst/>
          </a:prstGeom>
          <a:noFill/>
          <a:ln>
            <a:noFill/>
          </a:ln>
        </p:spPr>
      </p:pic>
      <p:sp>
        <p:nvSpPr>
          <p:cNvPr id="246" name="Google Shape;246;g2e1c231bdea_4_76"/>
          <p:cNvSpPr txBox="1"/>
          <p:nvPr/>
        </p:nvSpPr>
        <p:spPr>
          <a:xfrm>
            <a:off x="814825" y="964250"/>
            <a:ext cx="7301700" cy="50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solidFill>
                  <a:schemeClr val="dk1"/>
                </a:solidFill>
                <a:latin typeface="Calibri"/>
                <a:ea typeface="Calibri"/>
                <a:cs typeface="Calibri"/>
                <a:sym typeface="Calibri"/>
              </a:rPr>
              <a:t>The 2024-2025 FAFSA</a:t>
            </a:r>
            <a:endParaRPr b="1" sz="4800" u="sng">
              <a:solidFill>
                <a:schemeClr val="dk1"/>
              </a:solidFill>
              <a:latin typeface="Calibri"/>
              <a:ea typeface="Calibri"/>
              <a:cs typeface="Calibri"/>
              <a:sym typeface="Calibri"/>
            </a:endParaRPr>
          </a:p>
        </p:txBody>
      </p:sp>
      <p:sp>
        <p:nvSpPr>
          <p:cNvPr id="247" name="Google Shape;247;g2e1c231bdea_4_76"/>
          <p:cNvSpPr txBox="1"/>
          <p:nvPr/>
        </p:nvSpPr>
        <p:spPr>
          <a:xfrm>
            <a:off x="956000" y="1925725"/>
            <a:ext cx="7301700" cy="4149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FAFSA questions reduced from 108 to 36.</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Each FAFSA </a:t>
            </a:r>
            <a:r>
              <a:rPr lang="en-US" sz="2400">
                <a:solidFill>
                  <a:schemeClr val="dk1"/>
                </a:solidFill>
                <a:latin typeface="Calibri"/>
                <a:ea typeface="Calibri"/>
                <a:cs typeface="Calibri"/>
                <a:sym typeface="Calibri"/>
              </a:rPr>
              <a:t>contributor</a:t>
            </a:r>
            <a:r>
              <a:rPr lang="en-US" sz="2400">
                <a:solidFill>
                  <a:schemeClr val="dk1"/>
                </a:solidFill>
                <a:latin typeface="Calibri"/>
                <a:ea typeface="Calibri"/>
                <a:cs typeface="Calibri"/>
                <a:sym typeface="Calibri"/>
              </a:rPr>
              <a:t> must consent to their information being on the form.</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EFC is now the SAI.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Extended language </a:t>
            </a:r>
            <a:r>
              <a:rPr lang="en-US" sz="2400">
                <a:solidFill>
                  <a:schemeClr val="dk1"/>
                </a:solidFill>
                <a:latin typeface="Calibri"/>
                <a:ea typeface="Calibri"/>
                <a:cs typeface="Calibri"/>
                <a:sym typeface="Calibri"/>
              </a:rPr>
              <a:t>accessibility</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UMBC School code: 002105 </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2e1c231bdea_2_51"/>
          <p:cNvPicPr preferRelativeResize="0"/>
          <p:nvPr/>
        </p:nvPicPr>
        <p:blipFill>
          <a:blip r:embed="rId3">
            <a:alphaModFix/>
          </a:blip>
          <a:stretch>
            <a:fillRect/>
          </a:stretch>
        </p:blipFill>
        <p:spPr>
          <a:xfrm>
            <a:off x="0" y="27688"/>
            <a:ext cx="9144000" cy="6802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9"/>
          <p:cNvSpPr txBox="1"/>
          <p:nvPr/>
        </p:nvSpPr>
        <p:spPr>
          <a:xfrm>
            <a:off x="1396309" y="90819"/>
            <a:ext cx="7192736" cy="8156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700">
                <a:solidFill>
                  <a:srgbClr val="000000"/>
                </a:solidFill>
                <a:latin typeface="Arial"/>
                <a:ea typeface="Arial"/>
                <a:cs typeface="Arial"/>
                <a:sym typeface="Arial"/>
              </a:rPr>
              <a:t>Financial</a:t>
            </a:r>
            <a:r>
              <a:rPr b="1" lang="en-US" sz="4700">
                <a:solidFill>
                  <a:srgbClr val="000000"/>
                </a:solidFill>
                <a:latin typeface="Arial"/>
                <a:ea typeface="Arial"/>
                <a:cs typeface="Arial"/>
                <a:sym typeface="Arial"/>
              </a:rPr>
              <a:t>Smarts</a:t>
            </a:r>
            <a:endParaRPr sz="1800">
              <a:solidFill>
                <a:schemeClr val="dk1"/>
              </a:solidFill>
              <a:latin typeface="Calibri"/>
              <a:ea typeface="Calibri"/>
              <a:cs typeface="Calibri"/>
              <a:sym typeface="Calibri"/>
            </a:endParaRPr>
          </a:p>
        </p:txBody>
      </p:sp>
      <p:sp>
        <p:nvSpPr>
          <p:cNvPr id="259" name="Google Shape;259;p9"/>
          <p:cNvSpPr txBox="1"/>
          <p:nvPr/>
        </p:nvSpPr>
        <p:spPr>
          <a:xfrm>
            <a:off x="4177857" y="5893608"/>
            <a:ext cx="35901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financialsmarts.umbc.edu</a:t>
            </a:r>
            <a:endParaRPr/>
          </a:p>
        </p:txBody>
      </p:sp>
      <p:pic>
        <p:nvPicPr>
          <p:cNvPr descr="Financial Smarts Qr code&#10;&#10;Description automatically generated" id="260" name="Google Shape;260;p9"/>
          <p:cNvPicPr preferRelativeResize="0"/>
          <p:nvPr/>
        </p:nvPicPr>
        <p:blipFill rotWithShape="1">
          <a:blip r:embed="rId3">
            <a:alphaModFix/>
          </a:blip>
          <a:srcRect b="0" l="0" r="0" t="0"/>
          <a:stretch/>
        </p:blipFill>
        <p:spPr>
          <a:xfrm>
            <a:off x="2951675" y="5251875"/>
            <a:ext cx="1364125" cy="1364125"/>
          </a:xfrm>
          <a:prstGeom prst="rect">
            <a:avLst/>
          </a:prstGeom>
          <a:noFill/>
          <a:ln>
            <a:noFill/>
          </a:ln>
        </p:spPr>
      </p:pic>
      <p:pic>
        <p:nvPicPr>
          <p:cNvPr descr="A picture containing graphical user interface&#10;&#10;Description automatically generated" id="261" name="Google Shape;261;p9"/>
          <p:cNvPicPr preferRelativeResize="0"/>
          <p:nvPr/>
        </p:nvPicPr>
        <p:blipFill rotWithShape="1">
          <a:blip r:embed="rId4">
            <a:alphaModFix/>
          </a:blip>
          <a:srcRect b="0" l="0" r="0" t="0"/>
          <a:stretch/>
        </p:blipFill>
        <p:spPr>
          <a:xfrm>
            <a:off x="412424" y="978925"/>
            <a:ext cx="3903374" cy="4328649"/>
          </a:xfrm>
          <a:prstGeom prst="rect">
            <a:avLst/>
          </a:prstGeom>
          <a:noFill/>
          <a:ln>
            <a:noFill/>
          </a:ln>
        </p:spPr>
      </p:pic>
      <p:grpSp>
        <p:nvGrpSpPr>
          <p:cNvPr id="262" name="Google Shape;262;p9"/>
          <p:cNvGrpSpPr/>
          <p:nvPr/>
        </p:nvGrpSpPr>
        <p:grpSpPr>
          <a:xfrm>
            <a:off x="4522668" y="1970645"/>
            <a:ext cx="3903057" cy="3336756"/>
            <a:chOff x="1160003" y="1849771"/>
            <a:chExt cx="6460945" cy="4013419"/>
          </a:xfrm>
        </p:grpSpPr>
        <p:pic>
          <p:nvPicPr>
            <p:cNvPr descr="Graphical user interface, text, application, website&#10;&#10;Description automatically generated" id="263" name="Google Shape;263;p9"/>
            <p:cNvPicPr preferRelativeResize="0"/>
            <p:nvPr/>
          </p:nvPicPr>
          <p:blipFill rotWithShape="1">
            <a:blip r:embed="rId5">
              <a:alphaModFix/>
            </a:blip>
            <a:srcRect b="0" l="0" r="0" t="0"/>
            <a:stretch/>
          </p:blipFill>
          <p:spPr>
            <a:xfrm>
              <a:off x="1160003" y="1849771"/>
              <a:ext cx="4537993" cy="2563341"/>
            </a:xfrm>
            <a:prstGeom prst="rect">
              <a:avLst/>
            </a:prstGeom>
            <a:noFill/>
            <a:ln>
              <a:noFill/>
            </a:ln>
          </p:spPr>
        </p:pic>
        <p:pic>
          <p:nvPicPr>
            <p:cNvPr id="264" name="Google Shape;264;p9"/>
            <p:cNvPicPr preferRelativeResize="0"/>
            <p:nvPr/>
          </p:nvPicPr>
          <p:blipFill rotWithShape="1">
            <a:blip r:embed="rId6">
              <a:alphaModFix/>
            </a:blip>
            <a:srcRect b="0" l="0" r="0" t="0"/>
            <a:stretch/>
          </p:blipFill>
          <p:spPr>
            <a:xfrm>
              <a:off x="4322727" y="3107558"/>
              <a:ext cx="3298221" cy="2755632"/>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2018-05-23T15:48:22Z</dcterms:created>
  <dc:creator>Jim Lord</dc:creator>
</cp:coreProperties>
</file>