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  <p:sldId id="267" r:id="rId13"/>
  </p:sldIdLst>
  <p:sldSz cx="18288000" cy="10287000"/>
  <p:notesSz cx="6858000" cy="9144000"/>
  <p:embeddedFontLst>
    <p:embeddedFont>
      <p:font typeface="Poppins Bold" panose="020B0604020202020204" charset="0"/>
      <p:regular r:id="rId14"/>
    </p:embeddedFont>
    <p:embeddedFont>
      <p:font typeface="Bebas Neue Bold" panose="020B0604020202020204" charset="0"/>
      <p:regular r:id="rId15"/>
    </p:embeddedFont>
    <p:embeddedFont>
      <p:font typeface="Poppins" panose="020B0604020202020204" charset="0"/>
      <p:regular r:id="rId16"/>
    </p:embeddedFont>
    <p:embeddedFont>
      <p:font typeface="Bebas Neue" panose="020B0604020202020204" charset="0"/>
      <p:regular r:id="rId17"/>
    </p:embeddedFont>
    <p:embeddedFont>
      <p:font typeface="Brittany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2" d="100"/>
          <a:sy n="82" d="100"/>
        </p:scale>
        <p:origin x="76" y="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82342" y="5191283"/>
            <a:ext cx="12092236" cy="2411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00"/>
              </a:lnSpc>
            </a:pPr>
            <a:r>
              <a:rPr lang="en-US" sz="9200">
                <a:solidFill>
                  <a:srgbClr val="000000"/>
                </a:solidFill>
                <a:latin typeface="Bebas Neue Bold"/>
              </a:rPr>
              <a:t>HELPING YOUR STUDENT NAVIGATE AN HONORS UNIVERSITY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3697159" y="7806828"/>
            <a:ext cx="10972800" cy="1851167"/>
            <a:chOff x="0" y="0"/>
            <a:chExt cx="8017761" cy="2441207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7954261" cy="2377707"/>
            </a:xfrm>
            <a:custGeom>
              <a:avLst/>
              <a:gdLst/>
              <a:ahLst/>
              <a:cxnLst/>
              <a:rect l="l" t="t" r="r" b="b"/>
              <a:pathLst>
                <a:path w="7954261" h="2377707">
                  <a:moveTo>
                    <a:pt x="7861551" y="2377707"/>
                  </a:moveTo>
                  <a:lnTo>
                    <a:pt x="92710" y="2377707"/>
                  </a:lnTo>
                  <a:cubicBezTo>
                    <a:pt x="41910" y="2377707"/>
                    <a:pt x="0" y="2335797"/>
                    <a:pt x="0" y="228499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7860281" y="0"/>
                  </a:lnTo>
                  <a:cubicBezTo>
                    <a:pt x="7911081" y="0"/>
                    <a:pt x="7952991" y="41910"/>
                    <a:pt x="7952991" y="92710"/>
                  </a:cubicBezTo>
                  <a:lnTo>
                    <a:pt x="7952991" y="2283727"/>
                  </a:lnTo>
                  <a:cubicBezTo>
                    <a:pt x="7954261" y="2335797"/>
                    <a:pt x="7912351" y="2377707"/>
                    <a:pt x="7861551" y="2377707"/>
                  </a:cubicBezTo>
                  <a:close/>
                </a:path>
              </a:pathLst>
            </a:custGeom>
            <a:solidFill>
              <a:srgbClr val="FEC541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8017761" cy="2441207"/>
            </a:xfrm>
            <a:custGeom>
              <a:avLst/>
              <a:gdLst/>
              <a:ahLst/>
              <a:cxnLst/>
              <a:rect l="l" t="t" r="r" b="b"/>
              <a:pathLst>
                <a:path w="8017761" h="2441207">
                  <a:moveTo>
                    <a:pt x="7893301" y="59690"/>
                  </a:moveTo>
                  <a:cubicBezTo>
                    <a:pt x="7928861" y="59690"/>
                    <a:pt x="7958071" y="88900"/>
                    <a:pt x="7958071" y="124460"/>
                  </a:cubicBezTo>
                  <a:lnTo>
                    <a:pt x="7958071" y="2316747"/>
                  </a:lnTo>
                  <a:cubicBezTo>
                    <a:pt x="7958071" y="2352307"/>
                    <a:pt x="7928861" y="2381517"/>
                    <a:pt x="7893301" y="2381517"/>
                  </a:cubicBezTo>
                  <a:lnTo>
                    <a:pt x="124460" y="2381517"/>
                  </a:lnTo>
                  <a:cubicBezTo>
                    <a:pt x="88900" y="2381517"/>
                    <a:pt x="59690" y="2352307"/>
                    <a:pt x="59690" y="231674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7893301" y="59690"/>
                  </a:lnTo>
                  <a:moveTo>
                    <a:pt x="789330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316747"/>
                  </a:lnTo>
                  <a:cubicBezTo>
                    <a:pt x="0" y="2385327"/>
                    <a:pt x="55880" y="2441207"/>
                    <a:pt x="124460" y="2441207"/>
                  </a:cubicBezTo>
                  <a:lnTo>
                    <a:pt x="7893301" y="2441207"/>
                  </a:lnTo>
                  <a:cubicBezTo>
                    <a:pt x="7961881" y="2441207"/>
                    <a:pt x="8017761" y="2385327"/>
                    <a:pt x="8017761" y="2316747"/>
                  </a:cubicBezTo>
                  <a:lnTo>
                    <a:pt x="8017761" y="124460"/>
                  </a:lnTo>
                  <a:cubicBezTo>
                    <a:pt x="8017761" y="55880"/>
                    <a:pt x="7961881" y="0"/>
                    <a:pt x="789330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-4064" y="0"/>
            <a:ext cx="18375247" cy="1564604"/>
          </a:xfrm>
          <a:custGeom>
            <a:avLst/>
            <a:gdLst/>
            <a:ahLst/>
            <a:cxnLst/>
            <a:rect l="l" t="t" r="r" b="b"/>
            <a:pathLst>
              <a:path w="18375247" h="1564604">
                <a:moveTo>
                  <a:pt x="0" y="0"/>
                </a:moveTo>
                <a:lnTo>
                  <a:pt x="18375247" y="0"/>
                </a:lnTo>
                <a:lnTo>
                  <a:pt x="18375247" y="1564604"/>
                </a:lnTo>
                <a:lnTo>
                  <a:pt x="0" y="15646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7" b="-227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976911" y="2946630"/>
            <a:ext cx="15439370" cy="2073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49"/>
              </a:lnSpc>
            </a:pPr>
            <a:r>
              <a:rPr lang="en-US" sz="15549" dirty="0">
                <a:solidFill>
                  <a:srgbClr val="FFBD59"/>
                </a:solidFill>
                <a:latin typeface="Brittany"/>
              </a:rPr>
              <a:t>Retriever Roadmap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62400" y="7905263"/>
            <a:ext cx="10363200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60"/>
              </a:lnSpc>
            </a:pPr>
            <a:r>
              <a:rPr lang="en-US" sz="3043" spc="456" dirty="0">
                <a:solidFill>
                  <a:srgbClr val="000000"/>
                </a:solidFill>
                <a:latin typeface="Bebas Neue"/>
              </a:rPr>
              <a:t>Dr. Laila M. Shishineh</a:t>
            </a:r>
          </a:p>
          <a:p>
            <a:pPr algn="ctr">
              <a:lnSpc>
                <a:spcPts val="4260"/>
              </a:lnSpc>
            </a:pPr>
            <a:r>
              <a:rPr lang="en-US" sz="3043" spc="456" dirty="0" smtClean="0">
                <a:solidFill>
                  <a:srgbClr val="000000"/>
                </a:solidFill>
                <a:latin typeface="Bebas Neue"/>
              </a:rPr>
              <a:t>Assistant Vice Provost &amp; Assistant Dean</a:t>
            </a:r>
            <a:endParaRPr lang="en-US" sz="3043" spc="456" dirty="0">
              <a:solidFill>
                <a:srgbClr val="000000"/>
              </a:solidFill>
              <a:latin typeface="Bebas Neue"/>
            </a:endParaRPr>
          </a:p>
          <a:p>
            <a:pPr algn="ctr">
              <a:lnSpc>
                <a:spcPts val="4260"/>
              </a:lnSpc>
            </a:pPr>
            <a:r>
              <a:rPr lang="en-US" sz="3043" spc="456" dirty="0" smtClean="0">
                <a:solidFill>
                  <a:srgbClr val="000000"/>
                </a:solidFill>
                <a:latin typeface="Bebas Neue"/>
              </a:rPr>
              <a:t>Undergraduate Academic Affairs</a:t>
            </a:r>
            <a:endParaRPr lang="en-US" sz="3043" spc="456" dirty="0">
              <a:solidFill>
                <a:srgbClr val="000000"/>
              </a:solidFill>
              <a:latin typeface="Bebas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39547" y="2571719"/>
            <a:ext cx="8838697" cy="6265491"/>
            <a:chOff x="0" y="0"/>
            <a:chExt cx="11655940" cy="8262552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1592440" cy="8199051"/>
            </a:xfrm>
            <a:custGeom>
              <a:avLst/>
              <a:gdLst/>
              <a:ahLst/>
              <a:cxnLst/>
              <a:rect l="l" t="t" r="r" b="b"/>
              <a:pathLst>
                <a:path w="11592440" h="8199051">
                  <a:moveTo>
                    <a:pt x="11499731" y="8199051"/>
                  </a:moveTo>
                  <a:lnTo>
                    <a:pt x="92710" y="8199051"/>
                  </a:lnTo>
                  <a:cubicBezTo>
                    <a:pt x="41910" y="8199051"/>
                    <a:pt x="0" y="8157142"/>
                    <a:pt x="0" y="81063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498460" y="0"/>
                  </a:lnTo>
                  <a:cubicBezTo>
                    <a:pt x="11549260" y="0"/>
                    <a:pt x="11591171" y="41910"/>
                    <a:pt x="11591171" y="92710"/>
                  </a:cubicBezTo>
                  <a:lnTo>
                    <a:pt x="11591171" y="8105072"/>
                  </a:lnTo>
                  <a:cubicBezTo>
                    <a:pt x="11592440" y="8157142"/>
                    <a:pt x="11550531" y="8199051"/>
                    <a:pt x="11499731" y="8199051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655940" cy="8262552"/>
            </a:xfrm>
            <a:custGeom>
              <a:avLst/>
              <a:gdLst/>
              <a:ahLst/>
              <a:cxnLst/>
              <a:rect l="l" t="t" r="r" b="b"/>
              <a:pathLst>
                <a:path w="11655940" h="8262552">
                  <a:moveTo>
                    <a:pt x="11531481" y="59690"/>
                  </a:moveTo>
                  <a:cubicBezTo>
                    <a:pt x="11567040" y="59690"/>
                    <a:pt x="11596250" y="88900"/>
                    <a:pt x="11596250" y="124460"/>
                  </a:cubicBezTo>
                  <a:lnTo>
                    <a:pt x="11596250" y="8138092"/>
                  </a:lnTo>
                  <a:cubicBezTo>
                    <a:pt x="11596250" y="8173652"/>
                    <a:pt x="11567040" y="8202862"/>
                    <a:pt x="11531481" y="8202862"/>
                  </a:cubicBezTo>
                  <a:lnTo>
                    <a:pt x="124460" y="8202862"/>
                  </a:lnTo>
                  <a:cubicBezTo>
                    <a:pt x="88900" y="8202862"/>
                    <a:pt x="59690" y="8173652"/>
                    <a:pt x="59690" y="81380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531481" y="59690"/>
                  </a:lnTo>
                  <a:moveTo>
                    <a:pt x="1153148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138092"/>
                  </a:lnTo>
                  <a:cubicBezTo>
                    <a:pt x="0" y="8206672"/>
                    <a:pt x="55880" y="8262552"/>
                    <a:pt x="124460" y="8262552"/>
                  </a:cubicBezTo>
                  <a:lnTo>
                    <a:pt x="11531481" y="8262552"/>
                  </a:lnTo>
                  <a:cubicBezTo>
                    <a:pt x="11600060" y="8262552"/>
                    <a:pt x="11655940" y="8206672"/>
                    <a:pt x="11655940" y="8138092"/>
                  </a:cubicBezTo>
                  <a:lnTo>
                    <a:pt x="11655940" y="124460"/>
                  </a:lnTo>
                  <a:cubicBezTo>
                    <a:pt x="11655940" y="55880"/>
                    <a:pt x="11600060" y="0"/>
                    <a:pt x="1153148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660396" y="3328371"/>
            <a:ext cx="6854963" cy="159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83"/>
              </a:lnSpc>
            </a:pPr>
            <a:r>
              <a:rPr lang="en-US" sz="11883">
                <a:solidFill>
                  <a:srgbClr val="000000"/>
                </a:solidFill>
                <a:latin typeface="Bebas Neue Bold"/>
              </a:rPr>
              <a:t>LEARNING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3002" y="4811310"/>
            <a:ext cx="8623819" cy="352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99"/>
              </a:lnSpc>
            </a:pPr>
            <a:r>
              <a:rPr lang="en-US" sz="2499" dirty="0">
                <a:solidFill>
                  <a:srgbClr val="000000"/>
                </a:solidFill>
                <a:latin typeface="Poppins"/>
              </a:rPr>
              <a:t>Career Center</a:t>
            </a:r>
          </a:p>
          <a:p>
            <a:pPr>
              <a:lnSpc>
                <a:spcPts val="3999"/>
              </a:lnSpc>
            </a:pPr>
            <a:r>
              <a:rPr lang="en-US" sz="2499" dirty="0">
                <a:solidFill>
                  <a:srgbClr val="000000"/>
                </a:solidFill>
                <a:latin typeface="Poppins"/>
              </a:rPr>
              <a:t>Shriver Center</a:t>
            </a:r>
          </a:p>
          <a:p>
            <a:pPr>
              <a:lnSpc>
                <a:spcPts val="3999"/>
              </a:lnSpc>
            </a:pPr>
            <a:r>
              <a:rPr lang="en-US" sz="2499" dirty="0">
                <a:solidFill>
                  <a:srgbClr val="000000"/>
                </a:solidFill>
                <a:latin typeface="Poppins"/>
              </a:rPr>
              <a:t>Education Abroad</a:t>
            </a:r>
          </a:p>
          <a:p>
            <a:pPr>
              <a:lnSpc>
                <a:spcPts val="3999"/>
              </a:lnSpc>
            </a:pPr>
            <a:r>
              <a:rPr lang="en-US" sz="2499" dirty="0">
                <a:solidFill>
                  <a:srgbClr val="000000"/>
                </a:solidFill>
                <a:latin typeface="Poppins"/>
              </a:rPr>
              <a:t>Undergraduate Research &amp; Prestigious Scholarships </a:t>
            </a:r>
          </a:p>
          <a:p>
            <a:pPr>
              <a:lnSpc>
                <a:spcPts val="3999"/>
              </a:lnSpc>
            </a:pPr>
            <a:r>
              <a:rPr lang="en-US" sz="2499" dirty="0">
                <a:solidFill>
                  <a:srgbClr val="000000"/>
                </a:solidFill>
                <a:latin typeface="Poppins"/>
              </a:rPr>
              <a:t>On Campus Employment </a:t>
            </a:r>
          </a:p>
          <a:p>
            <a:pPr algn="ctr">
              <a:lnSpc>
                <a:spcPts val="3999"/>
              </a:lnSpc>
            </a:pPr>
            <a:endParaRPr lang="en-US" sz="2499" dirty="0">
              <a:solidFill>
                <a:srgbClr val="000000"/>
              </a:solidFill>
              <a:latin typeface="Poppins"/>
            </a:endParaRPr>
          </a:p>
          <a:p>
            <a:pPr>
              <a:lnSpc>
                <a:spcPts val="3999"/>
              </a:lnSpc>
            </a:pPr>
            <a:r>
              <a:rPr lang="en-US" sz="2499" dirty="0">
                <a:solidFill>
                  <a:srgbClr val="000000"/>
                </a:solidFill>
                <a:latin typeface="Poppins"/>
              </a:rPr>
              <a:t>82% of UMBC Grads Engage in Applied Learning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1371600" y="2217411"/>
            <a:ext cx="7976119" cy="123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8"/>
              </a:lnSpc>
            </a:pPr>
            <a:r>
              <a:rPr lang="en-US" sz="9600" dirty="0" smtClean="0">
                <a:solidFill>
                  <a:srgbClr val="FFBD59"/>
                </a:solidFill>
                <a:latin typeface="Brittany"/>
              </a:rPr>
              <a:t>Applied</a:t>
            </a:r>
            <a:endParaRPr lang="en-US" sz="9600" dirty="0">
              <a:solidFill>
                <a:srgbClr val="FFBD59"/>
              </a:solidFill>
              <a:latin typeface="Brittany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4064" y="0"/>
            <a:ext cx="18375247" cy="1564604"/>
          </a:xfrm>
          <a:custGeom>
            <a:avLst/>
            <a:gdLst/>
            <a:ahLst/>
            <a:cxnLst/>
            <a:rect l="l" t="t" r="r" b="b"/>
            <a:pathLst>
              <a:path w="18375247" h="1564604">
                <a:moveTo>
                  <a:pt x="0" y="0"/>
                </a:moveTo>
                <a:lnTo>
                  <a:pt x="18375247" y="0"/>
                </a:lnTo>
                <a:lnTo>
                  <a:pt x="18375247" y="1564604"/>
                </a:lnTo>
                <a:lnTo>
                  <a:pt x="0" y="15646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7" b="-227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719782" y="3520881"/>
            <a:ext cx="7478228" cy="4367168"/>
          </a:xfrm>
          <a:custGeom>
            <a:avLst/>
            <a:gdLst/>
            <a:ahLst/>
            <a:cxnLst/>
            <a:rect l="l" t="t" r="r" b="b"/>
            <a:pathLst>
              <a:path w="7478228" h="4367168">
                <a:moveTo>
                  <a:pt x="0" y="0"/>
                </a:moveTo>
                <a:lnTo>
                  <a:pt x="7478228" y="0"/>
                </a:lnTo>
                <a:lnTo>
                  <a:pt x="7478228" y="4367168"/>
                </a:lnTo>
                <a:lnTo>
                  <a:pt x="0" y="43671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859346" y="9570598"/>
            <a:ext cx="10599549" cy="49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2499">
                <a:solidFill>
                  <a:srgbClr val="000000"/>
                </a:solidFill>
                <a:latin typeface="Poppins Bold"/>
              </a:rPr>
              <a:t>What will being involved on campus look like for your student??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14529" y="1957581"/>
            <a:ext cx="7444771" cy="7799819"/>
            <a:chOff x="0" y="0"/>
            <a:chExt cx="9817715" cy="10285931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9754215" cy="10222431"/>
            </a:xfrm>
            <a:custGeom>
              <a:avLst/>
              <a:gdLst/>
              <a:ahLst/>
              <a:cxnLst/>
              <a:rect l="l" t="t" r="r" b="b"/>
              <a:pathLst>
                <a:path w="9754215" h="10222431">
                  <a:moveTo>
                    <a:pt x="9661505" y="10222431"/>
                  </a:moveTo>
                  <a:lnTo>
                    <a:pt x="92710" y="10222431"/>
                  </a:lnTo>
                  <a:cubicBezTo>
                    <a:pt x="41910" y="10222431"/>
                    <a:pt x="0" y="10180520"/>
                    <a:pt x="0" y="101297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9660235" y="0"/>
                  </a:lnTo>
                  <a:cubicBezTo>
                    <a:pt x="9711035" y="0"/>
                    <a:pt x="9752945" y="41910"/>
                    <a:pt x="9752945" y="92710"/>
                  </a:cubicBezTo>
                  <a:lnTo>
                    <a:pt x="9752945" y="10128451"/>
                  </a:lnTo>
                  <a:cubicBezTo>
                    <a:pt x="9754215" y="10180520"/>
                    <a:pt x="9712305" y="10222431"/>
                    <a:pt x="9661505" y="10222431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9817715" cy="10285931"/>
            </a:xfrm>
            <a:custGeom>
              <a:avLst/>
              <a:gdLst/>
              <a:ahLst/>
              <a:cxnLst/>
              <a:rect l="l" t="t" r="r" b="b"/>
              <a:pathLst>
                <a:path w="9817715" h="10285931">
                  <a:moveTo>
                    <a:pt x="9693255" y="59690"/>
                  </a:moveTo>
                  <a:cubicBezTo>
                    <a:pt x="9728815" y="59690"/>
                    <a:pt x="9758025" y="88900"/>
                    <a:pt x="9758025" y="124460"/>
                  </a:cubicBezTo>
                  <a:lnTo>
                    <a:pt x="9758025" y="10161471"/>
                  </a:lnTo>
                  <a:cubicBezTo>
                    <a:pt x="9758025" y="10197031"/>
                    <a:pt x="9728815" y="10226241"/>
                    <a:pt x="9693255" y="10226241"/>
                  </a:cubicBezTo>
                  <a:lnTo>
                    <a:pt x="124460" y="10226241"/>
                  </a:lnTo>
                  <a:cubicBezTo>
                    <a:pt x="88900" y="10226241"/>
                    <a:pt x="59690" y="10197031"/>
                    <a:pt x="59690" y="101614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693255" y="59690"/>
                  </a:lnTo>
                  <a:moveTo>
                    <a:pt x="969325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161471"/>
                  </a:lnTo>
                  <a:cubicBezTo>
                    <a:pt x="0" y="10230051"/>
                    <a:pt x="55880" y="10285931"/>
                    <a:pt x="124460" y="10285931"/>
                  </a:cubicBezTo>
                  <a:lnTo>
                    <a:pt x="9693255" y="10285931"/>
                  </a:lnTo>
                  <a:cubicBezTo>
                    <a:pt x="9761835" y="10285931"/>
                    <a:pt x="9817715" y="10230051"/>
                    <a:pt x="9817715" y="10161471"/>
                  </a:cubicBezTo>
                  <a:lnTo>
                    <a:pt x="9817715" y="124460"/>
                  </a:lnTo>
                  <a:cubicBezTo>
                    <a:pt x="9817715" y="55880"/>
                    <a:pt x="9761835" y="0"/>
                    <a:pt x="969325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AutoShape 5"/>
          <p:cNvSpPr/>
          <p:nvPr/>
        </p:nvSpPr>
        <p:spPr>
          <a:xfrm rot="4300">
            <a:off x="944486" y="5593070"/>
            <a:ext cx="7614211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>
            <a:off x="-4064" y="0"/>
            <a:ext cx="18375247" cy="1564604"/>
          </a:xfrm>
          <a:custGeom>
            <a:avLst/>
            <a:gdLst/>
            <a:ahLst/>
            <a:cxnLst/>
            <a:rect l="l" t="t" r="r" b="b"/>
            <a:pathLst>
              <a:path w="18375247" h="1564604">
                <a:moveTo>
                  <a:pt x="0" y="0"/>
                </a:moveTo>
                <a:lnTo>
                  <a:pt x="18375247" y="0"/>
                </a:lnTo>
                <a:lnTo>
                  <a:pt x="18375247" y="1564604"/>
                </a:lnTo>
                <a:lnTo>
                  <a:pt x="0" y="15646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7" b="-227"/>
            </a:stretch>
          </a:blipFill>
        </p:spPr>
      </p:sp>
      <p:sp>
        <p:nvSpPr>
          <p:cNvPr id="7" name="AutoShape 7"/>
          <p:cNvSpPr/>
          <p:nvPr/>
        </p:nvSpPr>
        <p:spPr>
          <a:xfrm rot="4300">
            <a:off x="944486" y="8109792"/>
            <a:ext cx="7614211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11354397" y="2206677"/>
            <a:ext cx="4365035" cy="4365035"/>
          </a:xfrm>
          <a:custGeom>
            <a:avLst/>
            <a:gdLst/>
            <a:ahLst/>
            <a:cxnLst/>
            <a:rect l="l" t="t" r="r" b="b"/>
            <a:pathLst>
              <a:path w="4365035" h="4365035">
                <a:moveTo>
                  <a:pt x="0" y="0"/>
                </a:moveTo>
                <a:lnTo>
                  <a:pt x="4365035" y="0"/>
                </a:lnTo>
                <a:lnTo>
                  <a:pt x="4365035" y="4365034"/>
                </a:lnTo>
                <a:lnTo>
                  <a:pt x="0" y="43650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775891" y="3359098"/>
            <a:ext cx="3483950" cy="159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83"/>
              </a:lnSpc>
            </a:pPr>
            <a:r>
              <a:rPr lang="en-US" sz="11883">
                <a:solidFill>
                  <a:srgbClr val="000000"/>
                </a:solidFill>
                <a:latin typeface="Bebas Neue Bold"/>
              </a:rPr>
              <a:t>100+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03913" y="6064557"/>
            <a:ext cx="3483950" cy="159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83"/>
              </a:lnSpc>
            </a:pPr>
            <a:r>
              <a:rPr lang="en-US" sz="11883">
                <a:solidFill>
                  <a:srgbClr val="000000"/>
                </a:solidFill>
                <a:latin typeface="Bebas Neue Bold"/>
              </a:rPr>
              <a:t>250+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99019" y="3359098"/>
            <a:ext cx="3483950" cy="159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83"/>
              </a:lnSpc>
            </a:pPr>
            <a:r>
              <a:rPr lang="en-US" sz="11883">
                <a:solidFill>
                  <a:srgbClr val="000000"/>
                </a:solidFill>
                <a:latin typeface="Bebas Neue Bold"/>
              </a:rPr>
              <a:t>17:1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02614" y="5882629"/>
            <a:ext cx="3483950" cy="1596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83"/>
              </a:lnSpc>
            </a:pPr>
            <a:r>
              <a:rPr lang="en-US" sz="11883">
                <a:solidFill>
                  <a:srgbClr val="000000"/>
                </a:solidFill>
                <a:latin typeface="Bebas Neue Bold"/>
              </a:rPr>
              <a:t>58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03913" y="4794585"/>
            <a:ext cx="3355928" cy="47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n-US" sz="2399">
                <a:solidFill>
                  <a:srgbClr val="000000"/>
                </a:solidFill>
                <a:latin typeface="Poppins"/>
              </a:rPr>
              <a:t>Majors &amp; Programs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03913" y="7365569"/>
            <a:ext cx="3483950" cy="47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n-US" sz="2399">
                <a:solidFill>
                  <a:srgbClr val="000000"/>
                </a:solidFill>
                <a:latin typeface="Poppins"/>
              </a:rPr>
              <a:t>Student Organizations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99019" y="4794585"/>
            <a:ext cx="3635425" cy="47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n-US" sz="2399">
                <a:solidFill>
                  <a:srgbClr val="000000"/>
                </a:solidFill>
                <a:latin typeface="Poppins"/>
              </a:rPr>
              <a:t>Student to Faculty Ratio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286825" y="7365569"/>
            <a:ext cx="3315528" cy="47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n-US" sz="2399">
                <a:solidFill>
                  <a:srgbClr val="000000"/>
                </a:solidFill>
                <a:latin typeface="Poppins"/>
              </a:rPr>
              <a:t>Years Old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53129" y="6650880"/>
            <a:ext cx="6538445" cy="280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</a:rPr>
              <a:t>We are here to HELP! And we want to see your students succeed! </a:t>
            </a:r>
          </a:p>
          <a:p>
            <a:pPr algn="ctr">
              <a:lnSpc>
                <a:spcPts val="3200"/>
              </a:lnSpc>
            </a:pPr>
            <a:endParaRPr lang="en-US" sz="2000">
              <a:solidFill>
                <a:srgbClr val="000000"/>
              </a:solidFill>
              <a:latin typeface="Poppins"/>
            </a:endParaRPr>
          </a:p>
          <a:p>
            <a:pPr algn="ctr">
              <a:lnSpc>
                <a:spcPts val="3200"/>
              </a:lnSpc>
            </a:pPr>
            <a:r>
              <a:rPr lang="en-US" sz="2000">
                <a:solidFill>
                  <a:srgbClr val="000000"/>
                </a:solidFill>
                <a:latin typeface="Poppins"/>
              </a:rPr>
              <a:t>Encourage students to show up, check their email, ask questions, be responsible (for successes and struggles), and remind them just how many people are here to help them!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57372" y="2074842"/>
            <a:ext cx="7710556" cy="817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86"/>
              </a:lnSpc>
            </a:pPr>
            <a:r>
              <a:rPr lang="en-US" sz="5500" b="1" dirty="0" smtClean="0">
                <a:solidFill>
                  <a:srgbClr val="FFBD59"/>
                </a:solidFill>
                <a:latin typeface="Brittany"/>
              </a:rPr>
              <a:t>The UMBC Community</a:t>
            </a:r>
            <a:endParaRPr lang="en-US" sz="5500" b="1" dirty="0">
              <a:solidFill>
                <a:srgbClr val="FFBD59"/>
              </a:solidFill>
              <a:latin typeface="Brittany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495710" y="8333630"/>
            <a:ext cx="6033880" cy="1449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9"/>
              </a:lnSpc>
            </a:pPr>
            <a:r>
              <a:rPr lang="en-US" sz="2399">
                <a:solidFill>
                  <a:srgbClr val="000000"/>
                </a:solidFill>
                <a:latin typeface="Poppins Bold"/>
              </a:rPr>
              <a:t>Mascot: </a:t>
            </a:r>
            <a:r>
              <a:rPr lang="en-US" sz="2399">
                <a:solidFill>
                  <a:srgbClr val="000000"/>
                </a:solidFill>
                <a:latin typeface="Poppins"/>
              </a:rPr>
              <a:t>Chesapeake Bay Retriever</a:t>
            </a:r>
          </a:p>
          <a:p>
            <a:pPr algn="ctr">
              <a:lnSpc>
                <a:spcPts val="3839"/>
              </a:lnSpc>
            </a:pPr>
            <a:r>
              <a:rPr lang="en-US" sz="2399">
                <a:solidFill>
                  <a:srgbClr val="000000"/>
                </a:solidFill>
                <a:latin typeface="Poppins Bold"/>
              </a:rPr>
              <a:t>Name: </a:t>
            </a:r>
            <a:r>
              <a:rPr lang="en-US" sz="2399">
                <a:solidFill>
                  <a:srgbClr val="000000"/>
                </a:solidFill>
                <a:latin typeface="Poppins"/>
              </a:rPr>
              <a:t>True Grit </a:t>
            </a:r>
          </a:p>
          <a:p>
            <a:pPr algn="ctr">
              <a:lnSpc>
                <a:spcPts val="3839"/>
              </a:lnSpc>
            </a:pPr>
            <a:r>
              <a:rPr lang="en-US" sz="2399">
                <a:solidFill>
                  <a:srgbClr val="000000"/>
                </a:solidFill>
                <a:latin typeface="Poppins Bold"/>
              </a:rPr>
              <a:t>School Colors: </a:t>
            </a:r>
            <a:r>
              <a:rPr lang="en-US" sz="2399">
                <a:solidFill>
                  <a:srgbClr val="000000"/>
                </a:solidFill>
                <a:latin typeface="Poppins"/>
              </a:rPr>
              <a:t>Black &amp; Gold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017">
            <a:off x="1028704" y="8439495"/>
            <a:ext cx="16230603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2017">
            <a:off x="1028704" y="1797738"/>
            <a:ext cx="16230603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-4064" y="0"/>
            <a:ext cx="18375247" cy="1564604"/>
          </a:xfrm>
          <a:custGeom>
            <a:avLst/>
            <a:gdLst/>
            <a:ahLst/>
            <a:cxnLst/>
            <a:rect l="l" t="t" r="r" b="b"/>
            <a:pathLst>
              <a:path w="18375247" h="1564604">
                <a:moveTo>
                  <a:pt x="0" y="0"/>
                </a:moveTo>
                <a:lnTo>
                  <a:pt x="18375247" y="0"/>
                </a:lnTo>
                <a:lnTo>
                  <a:pt x="18375247" y="1564604"/>
                </a:lnTo>
                <a:lnTo>
                  <a:pt x="0" y="15646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7" b="-22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62000" y="2050151"/>
            <a:ext cx="1863161" cy="1919620"/>
          </a:xfrm>
          <a:custGeom>
            <a:avLst/>
            <a:gdLst/>
            <a:ahLst/>
            <a:cxnLst/>
            <a:rect l="l" t="t" r="r" b="b"/>
            <a:pathLst>
              <a:path w="1863161" h="1919620">
                <a:moveTo>
                  <a:pt x="0" y="0"/>
                </a:moveTo>
                <a:lnTo>
                  <a:pt x="1863161" y="0"/>
                </a:lnTo>
                <a:lnTo>
                  <a:pt x="1863161" y="1919620"/>
                </a:lnTo>
                <a:lnTo>
                  <a:pt x="0" y="19196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0" y="8870950"/>
            <a:ext cx="4077715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</a:rPr>
              <a:t>(410) 455 - 3737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67009" y="8870950"/>
            <a:ext cx="6153981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</a:rPr>
              <a:t>lailams@umbc.edu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181585" y="8880475"/>
            <a:ext cx="4077715" cy="523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Poppins"/>
              </a:rPr>
              <a:t>aetp.umbc.edu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065138"/>
            <a:ext cx="16443374" cy="320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000000"/>
                </a:solidFill>
                <a:latin typeface="Bebas Neue Bold"/>
              </a:rPr>
              <a:t>Dr. Laila M. Shishineh</a:t>
            </a:r>
          </a:p>
          <a:p>
            <a:pPr algn="ctr">
              <a:lnSpc>
                <a:spcPts val="7000"/>
              </a:lnSpc>
            </a:pPr>
            <a:r>
              <a:rPr lang="en-US" sz="5000" dirty="0" smtClean="0">
                <a:solidFill>
                  <a:srgbClr val="000000"/>
                </a:solidFill>
                <a:latin typeface="Bebas Neue"/>
              </a:rPr>
              <a:t>Assistant Vice Provost &amp; Assistant Dean</a:t>
            </a:r>
            <a:endParaRPr lang="en-US" sz="5000" dirty="0">
              <a:solidFill>
                <a:srgbClr val="000000"/>
              </a:solidFill>
              <a:latin typeface="Bebas Neue"/>
            </a:endParaRPr>
          </a:p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Bebas Neue"/>
              </a:rPr>
              <a:t>Division of Undergraduate Academic Affairs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87797" y="2217326"/>
            <a:ext cx="7325179" cy="1987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49"/>
              </a:lnSpc>
            </a:pPr>
            <a:r>
              <a:rPr lang="en-US" sz="12100" dirty="0" smtClean="0">
                <a:solidFill>
                  <a:srgbClr val="FFBD59"/>
                </a:solidFill>
                <a:latin typeface="Brittany"/>
              </a:rPr>
              <a:t>Contact Info:</a:t>
            </a:r>
            <a:endParaRPr lang="en-US" sz="12100" dirty="0">
              <a:solidFill>
                <a:srgbClr val="FFBD59"/>
              </a:solidFill>
              <a:latin typeface="Brittan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68260" y="3514725"/>
            <a:ext cx="16230600" cy="162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2000">
                <a:solidFill>
                  <a:srgbClr val="000000"/>
                </a:solidFill>
                <a:latin typeface="Bebas Neue Bold"/>
              </a:rPr>
              <a:t>Session Overview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077564" y="2050151"/>
            <a:ext cx="6132883" cy="1612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20"/>
              </a:lnSpc>
            </a:pPr>
            <a:r>
              <a:rPr lang="en-US" sz="12120">
                <a:solidFill>
                  <a:srgbClr val="F9C041"/>
                </a:solidFill>
                <a:latin typeface="Brittany"/>
              </a:rPr>
              <a:t>Welcome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19202" y="5286600"/>
            <a:ext cx="14333565" cy="3038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</a:rPr>
              <a:t>Understand how to help your student navigate the transition to UMBC</a:t>
            </a:r>
          </a:p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</a:rPr>
              <a:t>Explore university expectations for new students </a:t>
            </a:r>
          </a:p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</a:rPr>
              <a:t>Identify resources available for student success </a:t>
            </a:r>
          </a:p>
          <a:p>
            <a:pPr marL="647700" lvl="1" indent="-323850">
              <a:lnSpc>
                <a:spcPts val="48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Poppins"/>
              </a:rPr>
              <a:t>Introduce the advising process, academic transition opportunities, and key offices that support success in and out of the classroom</a:t>
            </a:r>
          </a:p>
        </p:txBody>
      </p:sp>
      <p:sp>
        <p:nvSpPr>
          <p:cNvPr id="5" name="AutoShape 5"/>
          <p:cNvSpPr/>
          <p:nvPr/>
        </p:nvSpPr>
        <p:spPr>
          <a:xfrm rot="2017">
            <a:off x="1028693" y="9742701"/>
            <a:ext cx="16230603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2017">
            <a:off x="1028704" y="1797738"/>
            <a:ext cx="16230603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-4064" y="0"/>
            <a:ext cx="18375247" cy="1564604"/>
          </a:xfrm>
          <a:custGeom>
            <a:avLst/>
            <a:gdLst/>
            <a:ahLst/>
            <a:cxnLst/>
            <a:rect l="l" t="t" r="r" b="b"/>
            <a:pathLst>
              <a:path w="18375247" h="1564604">
                <a:moveTo>
                  <a:pt x="0" y="0"/>
                </a:moveTo>
                <a:lnTo>
                  <a:pt x="18375247" y="0"/>
                </a:lnTo>
                <a:lnTo>
                  <a:pt x="18375247" y="1564604"/>
                </a:lnTo>
                <a:lnTo>
                  <a:pt x="0" y="15646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7" b="-227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4466" y="3891381"/>
            <a:ext cx="4980803" cy="4078917"/>
            <a:chOff x="0" y="0"/>
            <a:chExt cx="6568383" cy="537903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6504883" cy="5315530"/>
            </a:xfrm>
            <a:custGeom>
              <a:avLst/>
              <a:gdLst/>
              <a:ahLst/>
              <a:cxnLst/>
              <a:rect l="l" t="t" r="r" b="b"/>
              <a:pathLst>
                <a:path w="6504883" h="5315530">
                  <a:moveTo>
                    <a:pt x="6412173" y="5315530"/>
                  </a:moveTo>
                  <a:lnTo>
                    <a:pt x="92710" y="5315530"/>
                  </a:lnTo>
                  <a:cubicBezTo>
                    <a:pt x="41910" y="5315530"/>
                    <a:pt x="0" y="5273620"/>
                    <a:pt x="0" y="52228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10902" y="0"/>
                  </a:lnTo>
                  <a:cubicBezTo>
                    <a:pt x="6461702" y="0"/>
                    <a:pt x="6503612" y="41910"/>
                    <a:pt x="6503612" y="92710"/>
                  </a:cubicBezTo>
                  <a:lnTo>
                    <a:pt x="6503612" y="5221550"/>
                  </a:lnTo>
                  <a:cubicBezTo>
                    <a:pt x="6504883" y="5273620"/>
                    <a:pt x="6462973" y="5315530"/>
                    <a:pt x="6412173" y="5315530"/>
                  </a:cubicBezTo>
                  <a:close/>
                </a:path>
              </a:pathLst>
            </a:custGeom>
            <a:solidFill>
              <a:srgbClr val="DFD8CA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6568383" cy="5379030"/>
            </a:xfrm>
            <a:custGeom>
              <a:avLst/>
              <a:gdLst/>
              <a:ahLst/>
              <a:cxnLst/>
              <a:rect l="l" t="t" r="r" b="b"/>
              <a:pathLst>
                <a:path w="6568383" h="5379030">
                  <a:moveTo>
                    <a:pt x="6443923" y="59690"/>
                  </a:moveTo>
                  <a:cubicBezTo>
                    <a:pt x="6479482" y="59690"/>
                    <a:pt x="6508693" y="88900"/>
                    <a:pt x="6508693" y="124460"/>
                  </a:cubicBezTo>
                  <a:lnTo>
                    <a:pt x="6508693" y="5254570"/>
                  </a:lnTo>
                  <a:cubicBezTo>
                    <a:pt x="6508693" y="5290130"/>
                    <a:pt x="6479482" y="5319340"/>
                    <a:pt x="6443923" y="5319340"/>
                  </a:cubicBezTo>
                  <a:lnTo>
                    <a:pt x="124460" y="5319340"/>
                  </a:lnTo>
                  <a:cubicBezTo>
                    <a:pt x="88900" y="5319340"/>
                    <a:pt x="59690" y="5290130"/>
                    <a:pt x="59690" y="525457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43923" y="59690"/>
                  </a:lnTo>
                  <a:moveTo>
                    <a:pt x="644392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254570"/>
                  </a:lnTo>
                  <a:cubicBezTo>
                    <a:pt x="0" y="5323150"/>
                    <a:pt x="55880" y="5379030"/>
                    <a:pt x="124460" y="5379030"/>
                  </a:cubicBezTo>
                  <a:lnTo>
                    <a:pt x="6443923" y="5379030"/>
                  </a:lnTo>
                  <a:cubicBezTo>
                    <a:pt x="6512502" y="5379030"/>
                    <a:pt x="6568383" y="5323150"/>
                    <a:pt x="6568383" y="5254570"/>
                  </a:cubicBezTo>
                  <a:lnTo>
                    <a:pt x="6568383" y="124460"/>
                  </a:lnTo>
                  <a:cubicBezTo>
                    <a:pt x="6568383" y="55880"/>
                    <a:pt x="6512502" y="0"/>
                    <a:pt x="644392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653598" y="3891381"/>
            <a:ext cx="4980803" cy="4078917"/>
            <a:chOff x="0" y="0"/>
            <a:chExt cx="6568383" cy="5379030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6504883" cy="5315530"/>
            </a:xfrm>
            <a:custGeom>
              <a:avLst/>
              <a:gdLst/>
              <a:ahLst/>
              <a:cxnLst/>
              <a:rect l="l" t="t" r="r" b="b"/>
              <a:pathLst>
                <a:path w="6504883" h="5315530">
                  <a:moveTo>
                    <a:pt x="6412173" y="5315530"/>
                  </a:moveTo>
                  <a:lnTo>
                    <a:pt x="92710" y="5315530"/>
                  </a:lnTo>
                  <a:cubicBezTo>
                    <a:pt x="41910" y="5315530"/>
                    <a:pt x="0" y="5273620"/>
                    <a:pt x="0" y="52228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10902" y="0"/>
                  </a:lnTo>
                  <a:cubicBezTo>
                    <a:pt x="6461702" y="0"/>
                    <a:pt x="6503612" y="41910"/>
                    <a:pt x="6503612" y="92710"/>
                  </a:cubicBezTo>
                  <a:lnTo>
                    <a:pt x="6503612" y="5221550"/>
                  </a:lnTo>
                  <a:cubicBezTo>
                    <a:pt x="6504883" y="5273620"/>
                    <a:pt x="6462973" y="5315530"/>
                    <a:pt x="6412173" y="5315530"/>
                  </a:cubicBezTo>
                  <a:close/>
                </a:path>
              </a:pathLst>
            </a:custGeom>
            <a:solidFill>
              <a:srgbClr val="DFD8CA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6568383" cy="5379030"/>
            </a:xfrm>
            <a:custGeom>
              <a:avLst/>
              <a:gdLst/>
              <a:ahLst/>
              <a:cxnLst/>
              <a:rect l="l" t="t" r="r" b="b"/>
              <a:pathLst>
                <a:path w="6568383" h="5379030">
                  <a:moveTo>
                    <a:pt x="6443923" y="59690"/>
                  </a:moveTo>
                  <a:cubicBezTo>
                    <a:pt x="6479482" y="59690"/>
                    <a:pt x="6508693" y="88900"/>
                    <a:pt x="6508693" y="124460"/>
                  </a:cubicBezTo>
                  <a:lnTo>
                    <a:pt x="6508693" y="5254570"/>
                  </a:lnTo>
                  <a:cubicBezTo>
                    <a:pt x="6508693" y="5290130"/>
                    <a:pt x="6479482" y="5319340"/>
                    <a:pt x="6443923" y="5319340"/>
                  </a:cubicBezTo>
                  <a:lnTo>
                    <a:pt x="124460" y="5319340"/>
                  </a:lnTo>
                  <a:cubicBezTo>
                    <a:pt x="88900" y="5319340"/>
                    <a:pt x="59690" y="5290130"/>
                    <a:pt x="59690" y="525457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43923" y="59690"/>
                  </a:lnTo>
                  <a:moveTo>
                    <a:pt x="644392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254570"/>
                  </a:lnTo>
                  <a:cubicBezTo>
                    <a:pt x="0" y="5323150"/>
                    <a:pt x="55880" y="5379030"/>
                    <a:pt x="124460" y="5379030"/>
                  </a:cubicBezTo>
                  <a:lnTo>
                    <a:pt x="6443923" y="5379030"/>
                  </a:lnTo>
                  <a:cubicBezTo>
                    <a:pt x="6512502" y="5379030"/>
                    <a:pt x="6568383" y="5323150"/>
                    <a:pt x="6568383" y="5254570"/>
                  </a:cubicBezTo>
                  <a:lnTo>
                    <a:pt x="6568383" y="124460"/>
                  </a:lnTo>
                  <a:cubicBezTo>
                    <a:pt x="6568383" y="55880"/>
                    <a:pt x="6512502" y="0"/>
                    <a:pt x="644392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278497" y="3891381"/>
            <a:ext cx="4980803" cy="4078917"/>
            <a:chOff x="0" y="0"/>
            <a:chExt cx="6568383" cy="5379030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6504883" cy="5315530"/>
            </a:xfrm>
            <a:custGeom>
              <a:avLst/>
              <a:gdLst/>
              <a:ahLst/>
              <a:cxnLst/>
              <a:rect l="l" t="t" r="r" b="b"/>
              <a:pathLst>
                <a:path w="6504883" h="5315530">
                  <a:moveTo>
                    <a:pt x="6412173" y="5315530"/>
                  </a:moveTo>
                  <a:lnTo>
                    <a:pt x="92710" y="5315530"/>
                  </a:lnTo>
                  <a:cubicBezTo>
                    <a:pt x="41910" y="5315530"/>
                    <a:pt x="0" y="5273620"/>
                    <a:pt x="0" y="522282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10902" y="0"/>
                  </a:lnTo>
                  <a:cubicBezTo>
                    <a:pt x="6461702" y="0"/>
                    <a:pt x="6503612" y="41910"/>
                    <a:pt x="6503612" y="92710"/>
                  </a:cubicBezTo>
                  <a:lnTo>
                    <a:pt x="6503612" y="5221550"/>
                  </a:lnTo>
                  <a:cubicBezTo>
                    <a:pt x="6504883" y="5273620"/>
                    <a:pt x="6462973" y="5315530"/>
                    <a:pt x="6412173" y="5315530"/>
                  </a:cubicBezTo>
                  <a:close/>
                </a:path>
              </a:pathLst>
            </a:custGeom>
            <a:solidFill>
              <a:srgbClr val="DFD8CA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6568383" cy="5379030"/>
            </a:xfrm>
            <a:custGeom>
              <a:avLst/>
              <a:gdLst/>
              <a:ahLst/>
              <a:cxnLst/>
              <a:rect l="l" t="t" r="r" b="b"/>
              <a:pathLst>
                <a:path w="6568383" h="5379030">
                  <a:moveTo>
                    <a:pt x="6443923" y="59690"/>
                  </a:moveTo>
                  <a:cubicBezTo>
                    <a:pt x="6479482" y="59690"/>
                    <a:pt x="6508693" y="88900"/>
                    <a:pt x="6508693" y="124460"/>
                  </a:cubicBezTo>
                  <a:lnTo>
                    <a:pt x="6508693" y="5254570"/>
                  </a:lnTo>
                  <a:cubicBezTo>
                    <a:pt x="6508693" y="5290130"/>
                    <a:pt x="6479482" y="5319340"/>
                    <a:pt x="6443923" y="5319340"/>
                  </a:cubicBezTo>
                  <a:lnTo>
                    <a:pt x="124460" y="5319340"/>
                  </a:lnTo>
                  <a:cubicBezTo>
                    <a:pt x="88900" y="5319340"/>
                    <a:pt x="59690" y="5290130"/>
                    <a:pt x="59690" y="5254570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43923" y="59690"/>
                  </a:lnTo>
                  <a:moveTo>
                    <a:pt x="644392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254570"/>
                  </a:lnTo>
                  <a:cubicBezTo>
                    <a:pt x="0" y="5323150"/>
                    <a:pt x="55880" y="5379030"/>
                    <a:pt x="124460" y="5379030"/>
                  </a:cubicBezTo>
                  <a:lnTo>
                    <a:pt x="6443923" y="5379030"/>
                  </a:lnTo>
                  <a:cubicBezTo>
                    <a:pt x="6512502" y="5379030"/>
                    <a:pt x="6568383" y="5323150"/>
                    <a:pt x="6568383" y="5254570"/>
                  </a:cubicBezTo>
                  <a:lnTo>
                    <a:pt x="6568383" y="124460"/>
                  </a:lnTo>
                  <a:cubicBezTo>
                    <a:pt x="6568383" y="55880"/>
                    <a:pt x="6512502" y="0"/>
                    <a:pt x="644392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6972489" y="7568016"/>
            <a:ext cx="4343022" cy="781940"/>
            <a:chOff x="0" y="0"/>
            <a:chExt cx="5727315" cy="1031175"/>
          </a:xfrm>
        </p:grpSpPr>
        <p:sp>
          <p:nvSpPr>
            <p:cNvPr id="12" name="Freeform 12"/>
            <p:cNvSpPr/>
            <p:nvPr/>
          </p:nvSpPr>
          <p:spPr>
            <a:xfrm>
              <a:off x="31750" y="31750"/>
              <a:ext cx="5663815" cy="967675"/>
            </a:xfrm>
            <a:custGeom>
              <a:avLst/>
              <a:gdLst/>
              <a:ahLst/>
              <a:cxnLst/>
              <a:rect l="l" t="t" r="r" b="b"/>
              <a:pathLst>
                <a:path w="5663815" h="967675">
                  <a:moveTo>
                    <a:pt x="5571105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569835" y="0"/>
                  </a:lnTo>
                  <a:cubicBezTo>
                    <a:pt x="5620635" y="0"/>
                    <a:pt x="5662545" y="41910"/>
                    <a:pt x="5662545" y="92710"/>
                  </a:cubicBezTo>
                  <a:lnTo>
                    <a:pt x="5662545" y="873695"/>
                  </a:lnTo>
                  <a:cubicBezTo>
                    <a:pt x="5663815" y="925765"/>
                    <a:pt x="5621905" y="967675"/>
                    <a:pt x="5571105" y="96767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5727316" cy="1031175"/>
            </a:xfrm>
            <a:custGeom>
              <a:avLst/>
              <a:gdLst/>
              <a:ahLst/>
              <a:cxnLst/>
              <a:rect l="l" t="t" r="r" b="b"/>
              <a:pathLst>
                <a:path w="5727316" h="1031175">
                  <a:moveTo>
                    <a:pt x="5602855" y="59690"/>
                  </a:moveTo>
                  <a:cubicBezTo>
                    <a:pt x="5638415" y="59690"/>
                    <a:pt x="5667625" y="88900"/>
                    <a:pt x="5667625" y="124460"/>
                  </a:cubicBezTo>
                  <a:lnTo>
                    <a:pt x="5667625" y="906715"/>
                  </a:lnTo>
                  <a:cubicBezTo>
                    <a:pt x="5667625" y="942275"/>
                    <a:pt x="5638415" y="971485"/>
                    <a:pt x="5602855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602855" y="59690"/>
                  </a:lnTo>
                  <a:moveTo>
                    <a:pt x="560285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5602855" y="1031175"/>
                  </a:lnTo>
                  <a:cubicBezTo>
                    <a:pt x="5671435" y="1031175"/>
                    <a:pt x="5727316" y="975295"/>
                    <a:pt x="5727316" y="906715"/>
                  </a:cubicBezTo>
                  <a:lnTo>
                    <a:pt x="5727316" y="124460"/>
                  </a:lnTo>
                  <a:cubicBezTo>
                    <a:pt x="5727316" y="55880"/>
                    <a:pt x="5671435" y="0"/>
                    <a:pt x="560285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440586" y="7568016"/>
            <a:ext cx="4188562" cy="781940"/>
            <a:chOff x="0" y="0"/>
            <a:chExt cx="5523623" cy="1031175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5460123" cy="967675"/>
            </a:xfrm>
            <a:custGeom>
              <a:avLst/>
              <a:gdLst/>
              <a:ahLst/>
              <a:cxnLst/>
              <a:rect l="l" t="t" r="r" b="b"/>
              <a:pathLst>
                <a:path w="5460123" h="967675">
                  <a:moveTo>
                    <a:pt x="5367413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366143" y="0"/>
                  </a:lnTo>
                  <a:cubicBezTo>
                    <a:pt x="5416943" y="0"/>
                    <a:pt x="5458854" y="41910"/>
                    <a:pt x="5458854" y="92710"/>
                  </a:cubicBezTo>
                  <a:lnTo>
                    <a:pt x="5458854" y="873695"/>
                  </a:lnTo>
                  <a:cubicBezTo>
                    <a:pt x="5460123" y="925765"/>
                    <a:pt x="5418213" y="967675"/>
                    <a:pt x="5367413" y="967675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5523624" cy="1031175"/>
            </a:xfrm>
            <a:custGeom>
              <a:avLst/>
              <a:gdLst/>
              <a:ahLst/>
              <a:cxnLst/>
              <a:rect l="l" t="t" r="r" b="b"/>
              <a:pathLst>
                <a:path w="5523624" h="1031175">
                  <a:moveTo>
                    <a:pt x="5399163" y="59690"/>
                  </a:moveTo>
                  <a:cubicBezTo>
                    <a:pt x="5434723" y="59690"/>
                    <a:pt x="5463934" y="88900"/>
                    <a:pt x="5463934" y="124460"/>
                  </a:cubicBezTo>
                  <a:lnTo>
                    <a:pt x="5463934" y="906715"/>
                  </a:lnTo>
                  <a:cubicBezTo>
                    <a:pt x="5463934" y="942275"/>
                    <a:pt x="5434723" y="971485"/>
                    <a:pt x="5399163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399163" y="59690"/>
                  </a:lnTo>
                  <a:moveTo>
                    <a:pt x="539916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5399163" y="1031175"/>
                  </a:lnTo>
                  <a:cubicBezTo>
                    <a:pt x="5467743" y="1031175"/>
                    <a:pt x="5523624" y="975295"/>
                    <a:pt x="5523624" y="906715"/>
                  </a:cubicBezTo>
                  <a:lnTo>
                    <a:pt x="5523624" y="124460"/>
                  </a:lnTo>
                  <a:cubicBezTo>
                    <a:pt x="5523624" y="55880"/>
                    <a:pt x="5467743" y="0"/>
                    <a:pt x="539916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2658851" y="7568016"/>
            <a:ext cx="4188562" cy="781940"/>
            <a:chOff x="0" y="0"/>
            <a:chExt cx="5523623" cy="1031175"/>
          </a:xfrm>
        </p:grpSpPr>
        <p:sp>
          <p:nvSpPr>
            <p:cNvPr id="18" name="Freeform 18"/>
            <p:cNvSpPr/>
            <p:nvPr/>
          </p:nvSpPr>
          <p:spPr>
            <a:xfrm>
              <a:off x="31750" y="31750"/>
              <a:ext cx="5460123" cy="967675"/>
            </a:xfrm>
            <a:custGeom>
              <a:avLst/>
              <a:gdLst/>
              <a:ahLst/>
              <a:cxnLst/>
              <a:rect l="l" t="t" r="r" b="b"/>
              <a:pathLst>
                <a:path w="5460123" h="967675">
                  <a:moveTo>
                    <a:pt x="5367413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366143" y="0"/>
                  </a:lnTo>
                  <a:cubicBezTo>
                    <a:pt x="5416943" y="0"/>
                    <a:pt x="5458854" y="41910"/>
                    <a:pt x="5458854" y="92710"/>
                  </a:cubicBezTo>
                  <a:lnTo>
                    <a:pt x="5458854" y="873695"/>
                  </a:lnTo>
                  <a:cubicBezTo>
                    <a:pt x="5460123" y="925765"/>
                    <a:pt x="5418213" y="967675"/>
                    <a:pt x="5367413" y="967675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5523624" cy="1031175"/>
            </a:xfrm>
            <a:custGeom>
              <a:avLst/>
              <a:gdLst/>
              <a:ahLst/>
              <a:cxnLst/>
              <a:rect l="l" t="t" r="r" b="b"/>
              <a:pathLst>
                <a:path w="5523624" h="1031175">
                  <a:moveTo>
                    <a:pt x="5399163" y="59690"/>
                  </a:moveTo>
                  <a:cubicBezTo>
                    <a:pt x="5434723" y="59690"/>
                    <a:pt x="5463934" y="88900"/>
                    <a:pt x="5463934" y="124460"/>
                  </a:cubicBezTo>
                  <a:lnTo>
                    <a:pt x="5463934" y="906715"/>
                  </a:lnTo>
                  <a:cubicBezTo>
                    <a:pt x="5463934" y="942275"/>
                    <a:pt x="5434723" y="971485"/>
                    <a:pt x="5399163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399163" y="59690"/>
                  </a:lnTo>
                  <a:moveTo>
                    <a:pt x="539916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5399163" y="1031175"/>
                  </a:lnTo>
                  <a:cubicBezTo>
                    <a:pt x="5467743" y="1031175"/>
                    <a:pt x="5523624" y="975295"/>
                    <a:pt x="5523624" y="906715"/>
                  </a:cubicBezTo>
                  <a:lnTo>
                    <a:pt x="5523624" y="124460"/>
                  </a:lnTo>
                  <a:cubicBezTo>
                    <a:pt x="5523624" y="55880"/>
                    <a:pt x="5467743" y="0"/>
                    <a:pt x="5399163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0" name="Freeform 20"/>
          <p:cNvSpPr/>
          <p:nvPr/>
        </p:nvSpPr>
        <p:spPr>
          <a:xfrm>
            <a:off x="-4064" y="0"/>
            <a:ext cx="18375247" cy="1564604"/>
          </a:xfrm>
          <a:custGeom>
            <a:avLst/>
            <a:gdLst/>
            <a:ahLst/>
            <a:cxnLst/>
            <a:rect l="l" t="t" r="r" b="b"/>
            <a:pathLst>
              <a:path w="18375247" h="1564604">
                <a:moveTo>
                  <a:pt x="0" y="0"/>
                </a:moveTo>
                <a:lnTo>
                  <a:pt x="18375247" y="0"/>
                </a:lnTo>
                <a:lnTo>
                  <a:pt x="18375247" y="1564604"/>
                </a:lnTo>
                <a:lnTo>
                  <a:pt x="0" y="15646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7" b="-227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2394829" y="4531309"/>
            <a:ext cx="4748139" cy="2596638"/>
          </a:xfrm>
          <a:custGeom>
            <a:avLst/>
            <a:gdLst/>
            <a:ahLst/>
            <a:cxnLst/>
            <a:rect l="l" t="t" r="r" b="b"/>
            <a:pathLst>
              <a:path w="4748139" h="2596638">
                <a:moveTo>
                  <a:pt x="0" y="0"/>
                </a:moveTo>
                <a:lnTo>
                  <a:pt x="4748139" y="0"/>
                </a:lnTo>
                <a:lnTo>
                  <a:pt x="4748139" y="2596639"/>
                </a:lnTo>
                <a:lnTo>
                  <a:pt x="0" y="25966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160798" y="4577605"/>
            <a:ext cx="4748139" cy="2504046"/>
          </a:xfrm>
          <a:custGeom>
            <a:avLst/>
            <a:gdLst/>
            <a:ahLst/>
            <a:cxnLst/>
            <a:rect l="l" t="t" r="r" b="b"/>
            <a:pathLst>
              <a:path w="4748139" h="2504046">
                <a:moveTo>
                  <a:pt x="0" y="0"/>
                </a:moveTo>
                <a:lnTo>
                  <a:pt x="4748139" y="0"/>
                </a:lnTo>
                <a:lnTo>
                  <a:pt x="4748139" y="2504047"/>
                </a:lnTo>
                <a:lnTo>
                  <a:pt x="0" y="25040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778600" y="4046458"/>
            <a:ext cx="4730800" cy="3346790"/>
          </a:xfrm>
          <a:custGeom>
            <a:avLst/>
            <a:gdLst/>
            <a:ahLst/>
            <a:cxnLst/>
            <a:rect l="l" t="t" r="r" b="b"/>
            <a:pathLst>
              <a:path w="4730800" h="3346790">
                <a:moveTo>
                  <a:pt x="0" y="0"/>
                </a:moveTo>
                <a:lnTo>
                  <a:pt x="4730800" y="0"/>
                </a:lnTo>
                <a:lnTo>
                  <a:pt x="4730800" y="3346790"/>
                </a:lnTo>
                <a:lnTo>
                  <a:pt x="0" y="33467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028700" y="2115843"/>
            <a:ext cx="16230600" cy="159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83"/>
              </a:lnSpc>
            </a:pPr>
            <a:r>
              <a:rPr lang="en-US" sz="11883">
                <a:solidFill>
                  <a:srgbClr val="000000"/>
                </a:solidFill>
                <a:latin typeface="Bebas Neue Bold"/>
              </a:rPr>
              <a:t>BEGIN WITH THE END IN MIND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635400" y="7672800"/>
            <a:ext cx="379893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320">
                <a:solidFill>
                  <a:srgbClr val="000000"/>
                </a:solidFill>
                <a:latin typeface="Bebas Neue Bold"/>
              </a:rPr>
              <a:t>Academic Success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244533" y="7672800"/>
            <a:ext cx="379893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320">
                <a:solidFill>
                  <a:srgbClr val="FBF3E4"/>
                </a:solidFill>
                <a:latin typeface="Bebas Neue"/>
              </a:rPr>
              <a:t>Involvement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853665" y="7672800"/>
            <a:ext cx="3798935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320">
                <a:solidFill>
                  <a:srgbClr val="000000"/>
                </a:solidFill>
                <a:latin typeface="Bebas Neue Bold"/>
              </a:rPr>
              <a:t>Graduation Plans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09238" y="2799914"/>
            <a:ext cx="11143894" cy="1599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83"/>
              </a:lnSpc>
            </a:pPr>
            <a:r>
              <a:rPr lang="en-US" sz="11883" dirty="0">
                <a:solidFill>
                  <a:srgbClr val="000000"/>
                </a:solidFill>
                <a:latin typeface="Bebas Neue Bold"/>
              </a:rPr>
              <a:t>NEEDED FOR SUCCESS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635474" y="1873599"/>
            <a:ext cx="6823872" cy="1283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00"/>
              </a:lnSpc>
            </a:pPr>
            <a:r>
              <a:rPr lang="en-US" sz="8500" dirty="0" smtClean="0">
                <a:solidFill>
                  <a:srgbClr val="FFBD59"/>
                </a:solidFill>
                <a:latin typeface="Brittany"/>
              </a:rPr>
              <a:t>Skills</a:t>
            </a:r>
            <a:endParaRPr lang="en-US" sz="8500" dirty="0">
              <a:solidFill>
                <a:srgbClr val="FFBD59"/>
              </a:solidFill>
              <a:latin typeface="Brittany"/>
            </a:endParaRPr>
          </a:p>
        </p:txBody>
      </p:sp>
      <p:sp>
        <p:nvSpPr>
          <p:cNvPr id="4" name="AutoShape 4"/>
          <p:cNvSpPr/>
          <p:nvPr/>
        </p:nvSpPr>
        <p:spPr>
          <a:xfrm rot="2017">
            <a:off x="932109" y="6091237"/>
            <a:ext cx="16230603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2408951" y="4114800"/>
            <a:ext cx="13276920" cy="181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</a:rPr>
              <a:t>Which of these are strengths?</a:t>
            </a:r>
          </a:p>
          <a:p>
            <a:pPr algn="ctr">
              <a:lnSpc>
                <a:spcPts val="48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</a:rPr>
              <a:t>Which of these are works in progress?</a:t>
            </a:r>
          </a:p>
          <a:p>
            <a:pPr algn="ctr">
              <a:lnSpc>
                <a:spcPts val="48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</a:rPr>
              <a:t>Other skills that come to mind?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677387" y="7281547"/>
            <a:ext cx="5012346" cy="781940"/>
            <a:chOff x="0" y="0"/>
            <a:chExt cx="6609980" cy="1031175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l="l" t="t" r="r" b="b"/>
              <a:pathLst>
                <a:path w="6546479" h="967675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609980" cy="1031175"/>
            </a:xfrm>
            <a:custGeom>
              <a:avLst/>
              <a:gdLst/>
              <a:ahLst/>
              <a:cxnLst/>
              <a:rect l="l" t="t" r="r" b="b"/>
              <a:pathLst>
                <a:path w="6609980" h="1031175">
                  <a:moveTo>
                    <a:pt x="6485520" y="59690"/>
                  </a:moveTo>
                  <a:cubicBezTo>
                    <a:pt x="6521079" y="59690"/>
                    <a:pt x="6550290" y="88900"/>
                    <a:pt x="6550290" y="124460"/>
                  </a:cubicBezTo>
                  <a:lnTo>
                    <a:pt x="6550290" y="906715"/>
                  </a:lnTo>
                  <a:cubicBezTo>
                    <a:pt x="6550290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80" y="975295"/>
                    <a:pt x="6609980" y="906715"/>
                  </a:cubicBezTo>
                  <a:lnTo>
                    <a:pt x="6609980" y="124460"/>
                  </a:lnTo>
                  <a:cubicBezTo>
                    <a:pt x="6609980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6677387" y="8454457"/>
            <a:ext cx="5012346" cy="781940"/>
            <a:chOff x="0" y="0"/>
            <a:chExt cx="6609980" cy="1031175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l="l" t="t" r="r" b="b"/>
              <a:pathLst>
                <a:path w="6546479" h="967675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6609980" cy="1031175"/>
            </a:xfrm>
            <a:custGeom>
              <a:avLst/>
              <a:gdLst/>
              <a:ahLst/>
              <a:cxnLst/>
              <a:rect l="l" t="t" r="r" b="b"/>
              <a:pathLst>
                <a:path w="6609980" h="1031175">
                  <a:moveTo>
                    <a:pt x="6485520" y="59690"/>
                  </a:moveTo>
                  <a:cubicBezTo>
                    <a:pt x="6521079" y="59690"/>
                    <a:pt x="6550290" y="88900"/>
                    <a:pt x="6550290" y="124460"/>
                  </a:cubicBezTo>
                  <a:lnTo>
                    <a:pt x="6550290" y="906715"/>
                  </a:lnTo>
                  <a:cubicBezTo>
                    <a:pt x="6550290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80" y="975295"/>
                    <a:pt x="6609980" y="906715"/>
                  </a:cubicBezTo>
                  <a:lnTo>
                    <a:pt x="6609980" y="124460"/>
                  </a:lnTo>
                  <a:cubicBezTo>
                    <a:pt x="6609980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03065" y="6679344"/>
            <a:ext cx="5012346" cy="781940"/>
            <a:chOff x="0" y="0"/>
            <a:chExt cx="6609980" cy="1031175"/>
          </a:xfrm>
        </p:grpSpPr>
        <p:sp>
          <p:nvSpPr>
            <p:cNvPr id="13" name="Freeform 13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l="l" t="t" r="r" b="b"/>
              <a:pathLst>
                <a:path w="6546479" h="967675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6609980" cy="1031175"/>
            </a:xfrm>
            <a:custGeom>
              <a:avLst/>
              <a:gdLst/>
              <a:ahLst/>
              <a:cxnLst/>
              <a:rect l="l" t="t" r="r" b="b"/>
              <a:pathLst>
                <a:path w="6609980" h="1031175">
                  <a:moveTo>
                    <a:pt x="6485520" y="59690"/>
                  </a:moveTo>
                  <a:cubicBezTo>
                    <a:pt x="6521079" y="59690"/>
                    <a:pt x="6550290" y="88900"/>
                    <a:pt x="6550290" y="124460"/>
                  </a:cubicBezTo>
                  <a:lnTo>
                    <a:pt x="6550290" y="906715"/>
                  </a:lnTo>
                  <a:cubicBezTo>
                    <a:pt x="6550290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80" y="975295"/>
                    <a:pt x="6609980" y="906715"/>
                  </a:cubicBezTo>
                  <a:lnTo>
                    <a:pt x="6609980" y="124460"/>
                  </a:lnTo>
                  <a:cubicBezTo>
                    <a:pt x="6609980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028694" y="8063487"/>
            <a:ext cx="5012346" cy="781940"/>
            <a:chOff x="0" y="0"/>
            <a:chExt cx="6609980" cy="1031175"/>
          </a:xfrm>
        </p:grpSpPr>
        <p:sp>
          <p:nvSpPr>
            <p:cNvPr id="16" name="Freeform 16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l="l" t="t" r="r" b="b"/>
              <a:pathLst>
                <a:path w="6546479" h="967675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6609980" cy="1031175"/>
            </a:xfrm>
            <a:custGeom>
              <a:avLst/>
              <a:gdLst/>
              <a:ahLst/>
              <a:cxnLst/>
              <a:rect l="l" t="t" r="r" b="b"/>
              <a:pathLst>
                <a:path w="6609980" h="1031175">
                  <a:moveTo>
                    <a:pt x="6485520" y="59690"/>
                  </a:moveTo>
                  <a:cubicBezTo>
                    <a:pt x="6521079" y="59690"/>
                    <a:pt x="6550290" y="88900"/>
                    <a:pt x="6550290" y="124460"/>
                  </a:cubicBezTo>
                  <a:lnTo>
                    <a:pt x="6550290" y="906715"/>
                  </a:lnTo>
                  <a:cubicBezTo>
                    <a:pt x="6550290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80" y="975295"/>
                    <a:pt x="6609980" y="906715"/>
                  </a:cubicBezTo>
                  <a:lnTo>
                    <a:pt x="6609980" y="124460"/>
                  </a:lnTo>
                  <a:cubicBezTo>
                    <a:pt x="6609980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2246959" y="6679344"/>
            <a:ext cx="5012346" cy="781940"/>
            <a:chOff x="0" y="0"/>
            <a:chExt cx="6609980" cy="1031175"/>
          </a:xfrm>
        </p:grpSpPr>
        <p:sp>
          <p:nvSpPr>
            <p:cNvPr id="19" name="Freeform 19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l="l" t="t" r="r" b="b"/>
              <a:pathLst>
                <a:path w="6546479" h="967675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6609980" cy="1031175"/>
            </a:xfrm>
            <a:custGeom>
              <a:avLst/>
              <a:gdLst/>
              <a:ahLst/>
              <a:cxnLst/>
              <a:rect l="l" t="t" r="r" b="b"/>
              <a:pathLst>
                <a:path w="6609980" h="1031175">
                  <a:moveTo>
                    <a:pt x="6485520" y="59690"/>
                  </a:moveTo>
                  <a:cubicBezTo>
                    <a:pt x="6521079" y="59690"/>
                    <a:pt x="6550290" y="88900"/>
                    <a:pt x="6550290" y="124460"/>
                  </a:cubicBezTo>
                  <a:lnTo>
                    <a:pt x="6550290" y="906715"/>
                  </a:lnTo>
                  <a:cubicBezTo>
                    <a:pt x="6550290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80" y="975295"/>
                    <a:pt x="6609980" y="906715"/>
                  </a:cubicBezTo>
                  <a:lnTo>
                    <a:pt x="6609980" y="124460"/>
                  </a:lnTo>
                  <a:cubicBezTo>
                    <a:pt x="6609980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2246959" y="8063487"/>
            <a:ext cx="5012346" cy="781940"/>
            <a:chOff x="0" y="0"/>
            <a:chExt cx="6609980" cy="1031175"/>
          </a:xfrm>
        </p:grpSpPr>
        <p:sp>
          <p:nvSpPr>
            <p:cNvPr id="22" name="Freeform 22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l="l" t="t" r="r" b="b"/>
              <a:pathLst>
                <a:path w="6546479" h="967675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0" y="0"/>
              <a:ext cx="6609980" cy="1031175"/>
            </a:xfrm>
            <a:custGeom>
              <a:avLst/>
              <a:gdLst/>
              <a:ahLst/>
              <a:cxnLst/>
              <a:rect l="l" t="t" r="r" b="b"/>
              <a:pathLst>
                <a:path w="6609980" h="1031175">
                  <a:moveTo>
                    <a:pt x="6485520" y="59690"/>
                  </a:moveTo>
                  <a:cubicBezTo>
                    <a:pt x="6521079" y="59690"/>
                    <a:pt x="6550290" y="88900"/>
                    <a:pt x="6550290" y="124460"/>
                  </a:cubicBezTo>
                  <a:lnTo>
                    <a:pt x="6550290" y="906715"/>
                  </a:lnTo>
                  <a:cubicBezTo>
                    <a:pt x="6550290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80" y="975295"/>
                    <a:pt x="6609980" y="906715"/>
                  </a:cubicBezTo>
                  <a:lnTo>
                    <a:pt x="6609980" y="124460"/>
                  </a:lnTo>
                  <a:cubicBezTo>
                    <a:pt x="6609980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635400" y="6772816"/>
            <a:ext cx="3798935" cy="54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320">
                <a:solidFill>
                  <a:srgbClr val="000000"/>
                </a:solidFill>
                <a:latin typeface="Bebas Neue Bold"/>
              </a:rPr>
              <a:t>ORGANIZATION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801600" y="6785085"/>
            <a:ext cx="3798935" cy="54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320" dirty="0">
                <a:solidFill>
                  <a:srgbClr val="000000"/>
                </a:solidFill>
                <a:latin typeface="Bebas Neue Bold"/>
              </a:rPr>
              <a:t>AUTONOMY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284092" y="7375020"/>
            <a:ext cx="3798935" cy="54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320">
                <a:solidFill>
                  <a:srgbClr val="FBF3E4"/>
                </a:solidFill>
                <a:latin typeface="Bebas Neue Bold"/>
              </a:rPr>
              <a:t>INITIATIVE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284092" y="8547930"/>
            <a:ext cx="3798935" cy="54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320">
                <a:solidFill>
                  <a:srgbClr val="FBF3E4"/>
                </a:solidFill>
                <a:latin typeface="Bebas Neue Bold"/>
              </a:rPr>
              <a:t>MOTIVATION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853663" y="8183947"/>
            <a:ext cx="3798935" cy="54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320" dirty="0">
                <a:solidFill>
                  <a:srgbClr val="000000"/>
                </a:solidFill>
                <a:latin typeface="Bebas Neue Bold"/>
              </a:rPr>
              <a:t>RESILIENCE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635398" y="8183947"/>
            <a:ext cx="3798935" cy="54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spc="320" dirty="0">
                <a:solidFill>
                  <a:srgbClr val="000000"/>
                </a:solidFill>
                <a:latin typeface="Bebas Neue Bold"/>
              </a:rPr>
              <a:t>TIME MANAGEMENT</a:t>
            </a:r>
          </a:p>
        </p:txBody>
      </p:sp>
      <p:sp>
        <p:nvSpPr>
          <p:cNvPr id="30" name="Freeform 30"/>
          <p:cNvSpPr/>
          <p:nvPr/>
        </p:nvSpPr>
        <p:spPr>
          <a:xfrm>
            <a:off x="-4064" y="0"/>
            <a:ext cx="18375247" cy="1564604"/>
          </a:xfrm>
          <a:custGeom>
            <a:avLst/>
            <a:gdLst/>
            <a:ahLst/>
            <a:cxnLst/>
            <a:rect l="l" t="t" r="r" b="b"/>
            <a:pathLst>
              <a:path w="18375247" h="1564604">
                <a:moveTo>
                  <a:pt x="0" y="0"/>
                </a:moveTo>
                <a:lnTo>
                  <a:pt x="18375247" y="0"/>
                </a:lnTo>
                <a:lnTo>
                  <a:pt x="18375247" y="1564604"/>
                </a:lnTo>
                <a:lnTo>
                  <a:pt x="0" y="15646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7" b="-227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146008"/>
            <a:ext cx="6634337" cy="7804384"/>
            <a:chOff x="0" y="0"/>
            <a:chExt cx="8748963" cy="10291951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8685464" cy="10228451"/>
            </a:xfrm>
            <a:custGeom>
              <a:avLst/>
              <a:gdLst/>
              <a:ahLst/>
              <a:cxnLst/>
              <a:rect l="l" t="t" r="r" b="b"/>
              <a:pathLst>
                <a:path w="8685464" h="10228451">
                  <a:moveTo>
                    <a:pt x="8592753" y="10228451"/>
                  </a:moveTo>
                  <a:lnTo>
                    <a:pt x="92710" y="10228451"/>
                  </a:lnTo>
                  <a:cubicBezTo>
                    <a:pt x="41910" y="10228451"/>
                    <a:pt x="0" y="10186541"/>
                    <a:pt x="0" y="1013574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591483" y="0"/>
                  </a:lnTo>
                  <a:cubicBezTo>
                    <a:pt x="8642283" y="0"/>
                    <a:pt x="8684193" y="41910"/>
                    <a:pt x="8684193" y="92710"/>
                  </a:cubicBezTo>
                  <a:lnTo>
                    <a:pt x="8684193" y="10134471"/>
                  </a:lnTo>
                  <a:cubicBezTo>
                    <a:pt x="8685464" y="10186541"/>
                    <a:pt x="8643553" y="10228451"/>
                    <a:pt x="8592753" y="10228451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8748964" cy="10291951"/>
            </a:xfrm>
            <a:custGeom>
              <a:avLst/>
              <a:gdLst/>
              <a:ahLst/>
              <a:cxnLst/>
              <a:rect l="l" t="t" r="r" b="b"/>
              <a:pathLst>
                <a:path w="8748964" h="10291951">
                  <a:moveTo>
                    <a:pt x="8624503" y="59690"/>
                  </a:moveTo>
                  <a:cubicBezTo>
                    <a:pt x="8660064" y="59690"/>
                    <a:pt x="8689273" y="88900"/>
                    <a:pt x="8689273" y="124460"/>
                  </a:cubicBezTo>
                  <a:lnTo>
                    <a:pt x="8689273" y="10167491"/>
                  </a:lnTo>
                  <a:cubicBezTo>
                    <a:pt x="8689273" y="10203051"/>
                    <a:pt x="8660064" y="10232261"/>
                    <a:pt x="8624503" y="10232261"/>
                  </a:cubicBezTo>
                  <a:lnTo>
                    <a:pt x="124460" y="10232261"/>
                  </a:lnTo>
                  <a:cubicBezTo>
                    <a:pt x="88900" y="10232261"/>
                    <a:pt x="59690" y="10203051"/>
                    <a:pt x="59690" y="1016749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624504" y="59690"/>
                  </a:lnTo>
                  <a:moveTo>
                    <a:pt x="862450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167491"/>
                  </a:lnTo>
                  <a:cubicBezTo>
                    <a:pt x="0" y="10236071"/>
                    <a:pt x="55880" y="10291951"/>
                    <a:pt x="124460" y="10291951"/>
                  </a:cubicBezTo>
                  <a:lnTo>
                    <a:pt x="8624504" y="10291951"/>
                  </a:lnTo>
                  <a:cubicBezTo>
                    <a:pt x="8693083" y="10291951"/>
                    <a:pt x="8748964" y="10236071"/>
                    <a:pt x="8748964" y="10167491"/>
                  </a:cubicBezTo>
                  <a:lnTo>
                    <a:pt x="8748964" y="124460"/>
                  </a:lnTo>
                  <a:cubicBezTo>
                    <a:pt x="8748964" y="55880"/>
                    <a:pt x="8693083" y="0"/>
                    <a:pt x="862450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2189894" y="2825558"/>
            <a:ext cx="4311949" cy="6454104"/>
          </a:xfrm>
          <a:custGeom>
            <a:avLst/>
            <a:gdLst/>
            <a:ahLst/>
            <a:cxnLst/>
            <a:rect l="l" t="t" r="r" b="b"/>
            <a:pathLst>
              <a:path w="4311949" h="6454104">
                <a:moveTo>
                  <a:pt x="0" y="0"/>
                </a:moveTo>
                <a:lnTo>
                  <a:pt x="4311949" y="0"/>
                </a:lnTo>
                <a:lnTo>
                  <a:pt x="4311949" y="6454104"/>
                </a:lnTo>
                <a:lnTo>
                  <a:pt x="0" y="64541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093037" y="2317458"/>
            <a:ext cx="8078461" cy="2489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00"/>
              </a:lnSpc>
            </a:pPr>
            <a:r>
              <a:rPr lang="en-US" sz="9500">
                <a:solidFill>
                  <a:srgbClr val="000000"/>
                </a:solidFill>
                <a:latin typeface="Bebas Neue Bold"/>
              </a:rPr>
              <a:t>CAMPUS RESOURCES FOR SUCCESS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71836" y="5216233"/>
            <a:ext cx="9320864" cy="351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3500">
                <a:solidFill>
                  <a:srgbClr val="000000"/>
                </a:solidFill>
                <a:latin typeface="Poppins"/>
              </a:rPr>
              <a:t>Academic Advising</a:t>
            </a:r>
          </a:p>
          <a:p>
            <a:pPr algn="ctr">
              <a:lnSpc>
                <a:spcPts val="5600"/>
              </a:lnSpc>
            </a:pPr>
            <a:r>
              <a:rPr lang="en-US" sz="3500">
                <a:solidFill>
                  <a:srgbClr val="000000"/>
                </a:solidFill>
                <a:latin typeface="Poppins"/>
              </a:rPr>
              <a:t>Academic Transition Courses</a:t>
            </a:r>
          </a:p>
          <a:p>
            <a:pPr algn="ctr">
              <a:lnSpc>
                <a:spcPts val="5600"/>
              </a:lnSpc>
            </a:pPr>
            <a:r>
              <a:rPr lang="en-US" sz="3500">
                <a:solidFill>
                  <a:srgbClr val="000000"/>
                </a:solidFill>
                <a:latin typeface="Poppins"/>
              </a:rPr>
              <a:t>Academic Support Resources</a:t>
            </a:r>
          </a:p>
          <a:p>
            <a:pPr algn="ctr">
              <a:lnSpc>
                <a:spcPts val="5600"/>
              </a:lnSpc>
            </a:pPr>
            <a:r>
              <a:rPr lang="en-US" sz="3500">
                <a:solidFill>
                  <a:srgbClr val="000000"/>
                </a:solidFill>
                <a:latin typeface="Poppins"/>
              </a:rPr>
              <a:t>Campus Engagement</a:t>
            </a:r>
          </a:p>
          <a:p>
            <a:pPr algn="ctr">
              <a:lnSpc>
                <a:spcPts val="5600"/>
              </a:lnSpc>
            </a:pPr>
            <a:r>
              <a:rPr lang="en-US" sz="3500">
                <a:solidFill>
                  <a:srgbClr val="000000"/>
                </a:solidFill>
                <a:latin typeface="Poppins"/>
              </a:rPr>
              <a:t>Applied Learning  </a:t>
            </a:r>
          </a:p>
        </p:txBody>
      </p:sp>
      <p:sp>
        <p:nvSpPr>
          <p:cNvPr id="8" name="Freeform 8"/>
          <p:cNvSpPr/>
          <p:nvPr/>
        </p:nvSpPr>
        <p:spPr>
          <a:xfrm>
            <a:off x="-4064" y="0"/>
            <a:ext cx="18375247" cy="1564604"/>
          </a:xfrm>
          <a:custGeom>
            <a:avLst/>
            <a:gdLst/>
            <a:ahLst/>
            <a:cxnLst/>
            <a:rect l="l" t="t" r="r" b="b"/>
            <a:pathLst>
              <a:path w="18375247" h="1564604">
                <a:moveTo>
                  <a:pt x="0" y="0"/>
                </a:moveTo>
                <a:lnTo>
                  <a:pt x="18375247" y="0"/>
                </a:lnTo>
                <a:lnTo>
                  <a:pt x="18375247" y="1564604"/>
                </a:lnTo>
                <a:lnTo>
                  <a:pt x="0" y="15646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27" b="-227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1929399"/>
            <a:ext cx="7653637" cy="7911185"/>
            <a:chOff x="0" y="0"/>
            <a:chExt cx="10093154" cy="10432793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0029654" cy="10369293"/>
            </a:xfrm>
            <a:custGeom>
              <a:avLst/>
              <a:gdLst/>
              <a:ahLst/>
              <a:cxnLst/>
              <a:rect l="l" t="t" r="r" b="b"/>
              <a:pathLst>
                <a:path w="10029654" h="10369293">
                  <a:moveTo>
                    <a:pt x="9936944" y="10369293"/>
                  </a:moveTo>
                  <a:lnTo>
                    <a:pt x="92710" y="10369293"/>
                  </a:lnTo>
                  <a:cubicBezTo>
                    <a:pt x="41910" y="10369293"/>
                    <a:pt x="0" y="10327383"/>
                    <a:pt x="0" y="1027658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9935674" y="0"/>
                  </a:lnTo>
                  <a:cubicBezTo>
                    <a:pt x="9986474" y="0"/>
                    <a:pt x="10028384" y="41910"/>
                    <a:pt x="10028384" y="92710"/>
                  </a:cubicBezTo>
                  <a:lnTo>
                    <a:pt x="10028384" y="10275313"/>
                  </a:lnTo>
                  <a:cubicBezTo>
                    <a:pt x="10029654" y="10327383"/>
                    <a:pt x="9987744" y="10369293"/>
                    <a:pt x="9936944" y="10369293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0093154" cy="10432793"/>
            </a:xfrm>
            <a:custGeom>
              <a:avLst/>
              <a:gdLst/>
              <a:ahLst/>
              <a:cxnLst/>
              <a:rect l="l" t="t" r="r" b="b"/>
              <a:pathLst>
                <a:path w="10093154" h="10432793">
                  <a:moveTo>
                    <a:pt x="9968694" y="59690"/>
                  </a:moveTo>
                  <a:cubicBezTo>
                    <a:pt x="10004254" y="59690"/>
                    <a:pt x="10033464" y="88900"/>
                    <a:pt x="10033464" y="124460"/>
                  </a:cubicBezTo>
                  <a:lnTo>
                    <a:pt x="10033464" y="10308333"/>
                  </a:lnTo>
                  <a:cubicBezTo>
                    <a:pt x="10033464" y="10343893"/>
                    <a:pt x="10004254" y="10373102"/>
                    <a:pt x="9968694" y="10373102"/>
                  </a:cubicBezTo>
                  <a:lnTo>
                    <a:pt x="124460" y="10373102"/>
                  </a:lnTo>
                  <a:cubicBezTo>
                    <a:pt x="88900" y="10373102"/>
                    <a:pt x="59690" y="10343893"/>
                    <a:pt x="59690" y="1030833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968695" y="59690"/>
                  </a:lnTo>
                  <a:moveTo>
                    <a:pt x="996869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08333"/>
                  </a:lnTo>
                  <a:cubicBezTo>
                    <a:pt x="0" y="10376913"/>
                    <a:pt x="55880" y="10432793"/>
                    <a:pt x="124460" y="10432793"/>
                  </a:cubicBezTo>
                  <a:lnTo>
                    <a:pt x="9968695" y="10432793"/>
                  </a:lnTo>
                  <a:cubicBezTo>
                    <a:pt x="10037274" y="10432793"/>
                    <a:pt x="10093154" y="10376913"/>
                    <a:pt x="10093154" y="10308333"/>
                  </a:cubicBezTo>
                  <a:lnTo>
                    <a:pt x="10093154" y="124460"/>
                  </a:lnTo>
                  <a:cubicBezTo>
                    <a:pt x="10093154" y="55880"/>
                    <a:pt x="10037274" y="0"/>
                    <a:pt x="996869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-4064" y="0"/>
            <a:ext cx="18375247" cy="1564604"/>
          </a:xfrm>
          <a:custGeom>
            <a:avLst/>
            <a:gdLst/>
            <a:ahLst/>
            <a:cxnLst/>
            <a:rect l="l" t="t" r="r" b="b"/>
            <a:pathLst>
              <a:path w="18375247" h="1564604">
                <a:moveTo>
                  <a:pt x="0" y="0"/>
                </a:moveTo>
                <a:lnTo>
                  <a:pt x="18375247" y="0"/>
                </a:lnTo>
                <a:lnTo>
                  <a:pt x="18375247" y="1564604"/>
                </a:lnTo>
                <a:lnTo>
                  <a:pt x="0" y="15646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7" b="-22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159615" y="2302837"/>
            <a:ext cx="5622406" cy="7164308"/>
          </a:xfrm>
          <a:custGeom>
            <a:avLst/>
            <a:gdLst/>
            <a:ahLst/>
            <a:cxnLst/>
            <a:rect l="l" t="t" r="r" b="b"/>
            <a:pathLst>
              <a:path w="5622406" h="7164308">
                <a:moveTo>
                  <a:pt x="0" y="0"/>
                </a:moveTo>
                <a:lnTo>
                  <a:pt x="5622406" y="0"/>
                </a:lnTo>
                <a:lnTo>
                  <a:pt x="5622406" y="7164309"/>
                </a:lnTo>
                <a:lnTo>
                  <a:pt x="0" y="7164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16377" y="3043518"/>
            <a:ext cx="6012740" cy="159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883"/>
              </a:lnSpc>
            </a:pPr>
            <a:r>
              <a:rPr lang="en-US" sz="11883">
                <a:solidFill>
                  <a:srgbClr val="000000"/>
                </a:solidFill>
                <a:latin typeface="Bebas Neue Bold"/>
              </a:rPr>
              <a:t>ADVISING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937659"/>
            <a:ext cx="4537872" cy="1189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68"/>
              </a:lnSpc>
            </a:pPr>
            <a:r>
              <a:rPr lang="en-US" sz="8968">
                <a:solidFill>
                  <a:srgbClr val="F9C041"/>
                </a:solidFill>
                <a:latin typeface="Brittany"/>
              </a:rPr>
              <a:t>Academic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8868" y="4526458"/>
            <a:ext cx="8207760" cy="4850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n-US" sz="2399">
                <a:solidFill>
                  <a:srgbClr val="000000"/>
                </a:solidFill>
                <a:latin typeface="Poppins"/>
              </a:rPr>
              <a:t>Required at UMBC every semester</a:t>
            </a:r>
          </a:p>
          <a:p>
            <a:pPr>
              <a:lnSpc>
                <a:spcPts val="3839"/>
              </a:lnSpc>
            </a:pPr>
            <a:endParaRPr lang="en-US" sz="2399">
              <a:solidFill>
                <a:srgbClr val="000000"/>
              </a:solidFill>
              <a:latin typeface="Poppins"/>
            </a:endParaRPr>
          </a:p>
          <a:p>
            <a:pPr>
              <a:lnSpc>
                <a:spcPts val="3839"/>
              </a:lnSpc>
            </a:pPr>
            <a:r>
              <a:rPr lang="en-US" sz="2399">
                <a:solidFill>
                  <a:srgbClr val="000000"/>
                </a:solidFill>
                <a:latin typeface="Poppins"/>
              </a:rPr>
              <a:t>Understanding the Advising Relationship </a:t>
            </a:r>
          </a:p>
          <a:p>
            <a:pPr>
              <a:lnSpc>
                <a:spcPts val="3839"/>
              </a:lnSpc>
            </a:pPr>
            <a:endParaRPr lang="en-US" sz="2399">
              <a:solidFill>
                <a:srgbClr val="000000"/>
              </a:solidFill>
              <a:latin typeface="Poppins"/>
            </a:endParaRPr>
          </a:p>
          <a:p>
            <a:pPr>
              <a:lnSpc>
                <a:spcPts val="3839"/>
              </a:lnSpc>
            </a:pPr>
            <a:r>
              <a:rPr lang="en-US" sz="2399">
                <a:solidFill>
                  <a:srgbClr val="000000"/>
                </a:solidFill>
                <a:latin typeface="Poppins"/>
              </a:rPr>
              <a:t>Starts at Orientation</a:t>
            </a:r>
          </a:p>
          <a:p>
            <a:pPr>
              <a:lnSpc>
                <a:spcPts val="3839"/>
              </a:lnSpc>
            </a:pPr>
            <a:endParaRPr lang="en-US" sz="2399">
              <a:solidFill>
                <a:srgbClr val="000000"/>
              </a:solidFill>
              <a:latin typeface="Poppins"/>
            </a:endParaRPr>
          </a:p>
          <a:p>
            <a:pPr>
              <a:lnSpc>
                <a:spcPts val="3839"/>
              </a:lnSpc>
            </a:pPr>
            <a:r>
              <a:rPr lang="en-US" sz="2399">
                <a:solidFill>
                  <a:srgbClr val="000000"/>
                </a:solidFill>
                <a:latin typeface="Poppins"/>
              </a:rPr>
              <a:t>Professional Advisors + Faculty Advisors</a:t>
            </a:r>
          </a:p>
          <a:p>
            <a:pPr>
              <a:lnSpc>
                <a:spcPts val="3839"/>
              </a:lnSpc>
            </a:pPr>
            <a:endParaRPr lang="en-US" sz="2399">
              <a:solidFill>
                <a:srgbClr val="000000"/>
              </a:solidFill>
              <a:latin typeface="Poppins"/>
            </a:endParaRPr>
          </a:p>
          <a:p>
            <a:pPr>
              <a:lnSpc>
                <a:spcPts val="3839"/>
              </a:lnSpc>
            </a:pPr>
            <a:r>
              <a:rPr lang="en-US" sz="2399">
                <a:solidFill>
                  <a:srgbClr val="000000"/>
                </a:solidFill>
                <a:latin typeface="Poppins"/>
              </a:rPr>
              <a:t>Office for Academic &amp; Pre-Professional Advising (OAPA)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296046"/>
            <a:ext cx="16230600" cy="159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83"/>
              </a:lnSpc>
            </a:pPr>
            <a:r>
              <a:rPr lang="en-US" sz="11883">
                <a:solidFill>
                  <a:srgbClr val="000000"/>
                </a:solidFill>
                <a:latin typeface="Bebas Neue Bold"/>
              </a:rPr>
              <a:t>ACADEMIC TRANSITION COURSES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4122171"/>
            <a:ext cx="16230600" cy="4252280"/>
            <a:chOff x="0" y="0"/>
            <a:chExt cx="21403936" cy="5607650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21340435" cy="5544150"/>
            </a:xfrm>
            <a:custGeom>
              <a:avLst/>
              <a:gdLst/>
              <a:ahLst/>
              <a:cxnLst/>
              <a:rect l="l" t="t" r="r" b="b"/>
              <a:pathLst>
                <a:path w="21340435" h="5544150">
                  <a:moveTo>
                    <a:pt x="21247726" y="5544150"/>
                  </a:moveTo>
                  <a:lnTo>
                    <a:pt x="92710" y="5544150"/>
                  </a:lnTo>
                  <a:cubicBezTo>
                    <a:pt x="41910" y="5544150"/>
                    <a:pt x="0" y="5502240"/>
                    <a:pt x="0" y="5451440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1246457" y="0"/>
                  </a:lnTo>
                  <a:cubicBezTo>
                    <a:pt x="21297257" y="0"/>
                    <a:pt x="21339166" y="41910"/>
                    <a:pt x="21339166" y="92710"/>
                  </a:cubicBezTo>
                  <a:lnTo>
                    <a:pt x="21339166" y="5450170"/>
                  </a:lnTo>
                  <a:cubicBezTo>
                    <a:pt x="21340435" y="5502240"/>
                    <a:pt x="21298526" y="5544150"/>
                    <a:pt x="21247726" y="554415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1403935" cy="5607650"/>
            </a:xfrm>
            <a:custGeom>
              <a:avLst/>
              <a:gdLst/>
              <a:ahLst/>
              <a:cxnLst/>
              <a:rect l="l" t="t" r="r" b="b"/>
              <a:pathLst>
                <a:path w="21403935" h="5607650">
                  <a:moveTo>
                    <a:pt x="21279476" y="59690"/>
                  </a:moveTo>
                  <a:cubicBezTo>
                    <a:pt x="21315035" y="59690"/>
                    <a:pt x="21344246" y="88900"/>
                    <a:pt x="21344246" y="124460"/>
                  </a:cubicBezTo>
                  <a:lnTo>
                    <a:pt x="21344246" y="5483191"/>
                  </a:lnTo>
                  <a:cubicBezTo>
                    <a:pt x="21344246" y="5518750"/>
                    <a:pt x="21315035" y="5547960"/>
                    <a:pt x="21279476" y="5547960"/>
                  </a:cubicBezTo>
                  <a:lnTo>
                    <a:pt x="124460" y="5547960"/>
                  </a:lnTo>
                  <a:cubicBezTo>
                    <a:pt x="88900" y="5547960"/>
                    <a:pt x="59690" y="5518750"/>
                    <a:pt x="59690" y="548319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1279476" y="59690"/>
                  </a:lnTo>
                  <a:moveTo>
                    <a:pt x="2127947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483191"/>
                  </a:lnTo>
                  <a:cubicBezTo>
                    <a:pt x="0" y="5551770"/>
                    <a:pt x="55880" y="5607650"/>
                    <a:pt x="124460" y="5607650"/>
                  </a:cubicBezTo>
                  <a:lnTo>
                    <a:pt x="21279476" y="5607650"/>
                  </a:lnTo>
                  <a:cubicBezTo>
                    <a:pt x="21348057" y="5607650"/>
                    <a:pt x="21403935" y="5551770"/>
                    <a:pt x="21403935" y="5483191"/>
                  </a:cubicBezTo>
                  <a:lnTo>
                    <a:pt x="21403935" y="124460"/>
                  </a:lnTo>
                  <a:cubicBezTo>
                    <a:pt x="21403935" y="55880"/>
                    <a:pt x="21348057" y="0"/>
                    <a:pt x="2127947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709072" y="4470380"/>
            <a:ext cx="2397343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000000"/>
                </a:solidFill>
                <a:latin typeface="Bebas Neue Bold"/>
              </a:rPr>
              <a:t>FYS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45329" y="4470380"/>
            <a:ext cx="2397343" cy="57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000000"/>
                </a:solidFill>
                <a:latin typeface="Bebas Neue Bold"/>
              </a:rPr>
              <a:t>UNIV101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750122" y="4470380"/>
            <a:ext cx="2397343" cy="57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000000"/>
                </a:solidFill>
                <a:latin typeface="Bebas Neue Bold"/>
              </a:rPr>
              <a:t>UNIV301</a:t>
            </a:r>
          </a:p>
        </p:txBody>
      </p:sp>
      <p:sp>
        <p:nvSpPr>
          <p:cNvPr id="9" name="AutoShape 9"/>
          <p:cNvSpPr/>
          <p:nvPr/>
        </p:nvSpPr>
        <p:spPr>
          <a:xfrm rot="2017">
            <a:off x="1028704" y="5273076"/>
            <a:ext cx="16230603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1862152" y="6759486"/>
            <a:ext cx="4091183" cy="1442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1799">
                <a:solidFill>
                  <a:srgbClr val="000000"/>
                </a:solidFill>
                <a:latin typeface="Poppins"/>
              </a:rPr>
              <a:t>3-Credit</a:t>
            </a:r>
          </a:p>
          <a:p>
            <a:pPr algn="ctr">
              <a:lnSpc>
                <a:spcPts val="2879"/>
              </a:lnSpc>
            </a:pPr>
            <a:r>
              <a:rPr lang="en-US" sz="1799">
                <a:solidFill>
                  <a:srgbClr val="000000"/>
                </a:solidFill>
                <a:latin typeface="Poppins"/>
              </a:rPr>
              <a:t>Gen Ed Program (GEP) Designation</a:t>
            </a:r>
          </a:p>
          <a:p>
            <a:pPr algn="ctr">
              <a:lnSpc>
                <a:spcPts val="2879"/>
              </a:lnSpc>
            </a:pPr>
            <a:r>
              <a:rPr lang="en-US" sz="1799">
                <a:solidFill>
                  <a:srgbClr val="000000"/>
                </a:solidFill>
                <a:latin typeface="Poppins"/>
              </a:rPr>
              <a:t>Small/Interactive Classroom</a:t>
            </a:r>
          </a:p>
          <a:p>
            <a:pPr algn="ctr">
              <a:lnSpc>
                <a:spcPts val="2879"/>
              </a:lnSpc>
            </a:pPr>
            <a:r>
              <a:rPr lang="en-US" sz="1799">
                <a:solidFill>
                  <a:srgbClr val="000000"/>
                </a:solidFill>
                <a:latin typeface="Poppins"/>
              </a:rPr>
              <a:t>Faculty Led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53201" y="6759486"/>
            <a:ext cx="3862583" cy="1442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1799">
                <a:solidFill>
                  <a:srgbClr val="000000"/>
                </a:solidFill>
                <a:latin typeface="Poppins"/>
              </a:rPr>
              <a:t>2-Credit</a:t>
            </a:r>
          </a:p>
          <a:p>
            <a:pPr algn="ctr">
              <a:lnSpc>
                <a:spcPts val="2879"/>
              </a:lnSpc>
            </a:pPr>
            <a:r>
              <a:rPr lang="en-US" sz="1799">
                <a:solidFill>
                  <a:srgbClr val="000000"/>
                </a:solidFill>
                <a:latin typeface="Poppins"/>
              </a:rPr>
              <a:t>Freshmen Transition Course</a:t>
            </a:r>
          </a:p>
          <a:p>
            <a:pPr algn="ctr">
              <a:lnSpc>
                <a:spcPts val="2879"/>
              </a:lnSpc>
            </a:pPr>
            <a:r>
              <a:rPr lang="en-US" sz="1799">
                <a:solidFill>
                  <a:srgbClr val="000000"/>
                </a:solidFill>
                <a:latin typeface="Poppins"/>
              </a:rPr>
              <a:t>Small/Interactive Classroom</a:t>
            </a:r>
          </a:p>
          <a:p>
            <a:pPr algn="ctr">
              <a:lnSpc>
                <a:spcPts val="2879"/>
              </a:lnSpc>
            </a:pPr>
            <a:r>
              <a:rPr lang="en-US" sz="1799">
                <a:solidFill>
                  <a:srgbClr val="000000"/>
                </a:solidFill>
                <a:latin typeface="Poppins"/>
              </a:rPr>
              <a:t>Instructor/Teaching Assistant Led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017502" y="6759486"/>
            <a:ext cx="3862583" cy="1442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1799">
                <a:solidFill>
                  <a:srgbClr val="000000"/>
                </a:solidFill>
                <a:latin typeface="Poppins"/>
              </a:rPr>
              <a:t>2-Credit</a:t>
            </a:r>
          </a:p>
          <a:p>
            <a:pPr algn="ctr">
              <a:lnSpc>
                <a:spcPts val="2879"/>
              </a:lnSpc>
            </a:pPr>
            <a:r>
              <a:rPr lang="en-US" sz="1799">
                <a:solidFill>
                  <a:srgbClr val="000000"/>
                </a:solidFill>
                <a:latin typeface="Poppins"/>
              </a:rPr>
              <a:t>Transfer Transition Course</a:t>
            </a:r>
          </a:p>
          <a:p>
            <a:pPr algn="ctr">
              <a:lnSpc>
                <a:spcPts val="2879"/>
              </a:lnSpc>
            </a:pPr>
            <a:r>
              <a:rPr lang="en-US" sz="1799">
                <a:solidFill>
                  <a:srgbClr val="000000"/>
                </a:solidFill>
                <a:latin typeface="Poppins"/>
              </a:rPr>
              <a:t>Small/Interactive Class</a:t>
            </a:r>
          </a:p>
          <a:p>
            <a:pPr algn="ctr">
              <a:lnSpc>
                <a:spcPts val="2879"/>
              </a:lnSpc>
            </a:pPr>
            <a:r>
              <a:rPr lang="en-US" sz="1799">
                <a:solidFill>
                  <a:srgbClr val="000000"/>
                </a:solidFill>
                <a:latin typeface="Poppins"/>
              </a:rPr>
              <a:t>Instructor/Teaching Assistant Led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3767252" y="5143500"/>
            <a:ext cx="280984" cy="278202"/>
            <a:chOff x="0" y="0"/>
            <a:chExt cx="1008785" cy="998798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945285" cy="935298"/>
            </a:xfrm>
            <a:custGeom>
              <a:avLst/>
              <a:gdLst/>
              <a:ahLst/>
              <a:cxnLst/>
              <a:rect l="l" t="t" r="r" b="b"/>
              <a:pathLst>
                <a:path w="945285" h="935298">
                  <a:moveTo>
                    <a:pt x="852575" y="935298"/>
                  </a:moveTo>
                  <a:lnTo>
                    <a:pt x="92710" y="935298"/>
                  </a:lnTo>
                  <a:cubicBezTo>
                    <a:pt x="41910" y="935298"/>
                    <a:pt x="0" y="893388"/>
                    <a:pt x="0" y="84258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51305" y="0"/>
                  </a:lnTo>
                  <a:cubicBezTo>
                    <a:pt x="902105" y="0"/>
                    <a:pt x="944015" y="41910"/>
                    <a:pt x="944015" y="92710"/>
                  </a:cubicBezTo>
                  <a:lnTo>
                    <a:pt x="944015" y="841319"/>
                  </a:lnTo>
                  <a:cubicBezTo>
                    <a:pt x="945285" y="893388"/>
                    <a:pt x="903375" y="935298"/>
                    <a:pt x="852575" y="935298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008785" cy="998799"/>
            </a:xfrm>
            <a:custGeom>
              <a:avLst/>
              <a:gdLst/>
              <a:ahLst/>
              <a:cxnLst/>
              <a:rect l="l" t="t" r="r" b="b"/>
              <a:pathLst>
                <a:path w="1008785" h="998799">
                  <a:moveTo>
                    <a:pt x="884325" y="59690"/>
                  </a:moveTo>
                  <a:cubicBezTo>
                    <a:pt x="919885" y="59690"/>
                    <a:pt x="949095" y="88900"/>
                    <a:pt x="949095" y="124460"/>
                  </a:cubicBezTo>
                  <a:lnTo>
                    <a:pt x="949095" y="874339"/>
                  </a:lnTo>
                  <a:cubicBezTo>
                    <a:pt x="949095" y="909899"/>
                    <a:pt x="919885" y="939108"/>
                    <a:pt x="884325" y="939108"/>
                  </a:cubicBezTo>
                  <a:lnTo>
                    <a:pt x="124460" y="939108"/>
                  </a:lnTo>
                  <a:cubicBezTo>
                    <a:pt x="88900" y="939108"/>
                    <a:pt x="59690" y="909899"/>
                    <a:pt x="59690" y="87433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84325" y="59690"/>
                  </a:lnTo>
                  <a:moveTo>
                    <a:pt x="88432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74339"/>
                  </a:lnTo>
                  <a:cubicBezTo>
                    <a:pt x="0" y="942919"/>
                    <a:pt x="55880" y="998799"/>
                    <a:pt x="124460" y="998799"/>
                  </a:cubicBezTo>
                  <a:lnTo>
                    <a:pt x="884325" y="998799"/>
                  </a:lnTo>
                  <a:cubicBezTo>
                    <a:pt x="952905" y="998799"/>
                    <a:pt x="1008785" y="942919"/>
                    <a:pt x="1008785" y="874339"/>
                  </a:cubicBezTo>
                  <a:lnTo>
                    <a:pt x="1008785" y="124460"/>
                  </a:lnTo>
                  <a:cubicBezTo>
                    <a:pt x="1008785" y="55880"/>
                    <a:pt x="952905" y="0"/>
                    <a:pt x="88432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9003508" y="5143500"/>
            <a:ext cx="280984" cy="278202"/>
            <a:chOff x="0" y="0"/>
            <a:chExt cx="1008785" cy="998798"/>
          </a:xfrm>
        </p:grpSpPr>
        <p:sp>
          <p:nvSpPr>
            <p:cNvPr id="17" name="Freeform 17"/>
            <p:cNvSpPr/>
            <p:nvPr/>
          </p:nvSpPr>
          <p:spPr>
            <a:xfrm>
              <a:off x="31750" y="31750"/>
              <a:ext cx="945285" cy="935298"/>
            </a:xfrm>
            <a:custGeom>
              <a:avLst/>
              <a:gdLst/>
              <a:ahLst/>
              <a:cxnLst/>
              <a:rect l="l" t="t" r="r" b="b"/>
              <a:pathLst>
                <a:path w="945285" h="935298">
                  <a:moveTo>
                    <a:pt x="852575" y="935298"/>
                  </a:moveTo>
                  <a:lnTo>
                    <a:pt x="92710" y="935298"/>
                  </a:lnTo>
                  <a:cubicBezTo>
                    <a:pt x="41910" y="935298"/>
                    <a:pt x="0" y="893388"/>
                    <a:pt x="0" y="84258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51305" y="0"/>
                  </a:lnTo>
                  <a:cubicBezTo>
                    <a:pt x="902105" y="0"/>
                    <a:pt x="944015" y="41910"/>
                    <a:pt x="944015" y="92710"/>
                  </a:cubicBezTo>
                  <a:lnTo>
                    <a:pt x="944015" y="841319"/>
                  </a:lnTo>
                  <a:cubicBezTo>
                    <a:pt x="945285" y="893388"/>
                    <a:pt x="903375" y="935298"/>
                    <a:pt x="852575" y="935298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1008785" cy="998799"/>
            </a:xfrm>
            <a:custGeom>
              <a:avLst/>
              <a:gdLst/>
              <a:ahLst/>
              <a:cxnLst/>
              <a:rect l="l" t="t" r="r" b="b"/>
              <a:pathLst>
                <a:path w="1008785" h="998799">
                  <a:moveTo>
                    <a:pt x="884325" y="59690"/>
                  </a:moveTo>
                  <a:cubicBezTo>
                    <a:pt x="919885" y="59690"/>
                    <a:pt x="949095" y="88900"/>
                    <a:pt x="949095" y="124460"/>
                  </a:cubicBezTo>
                  <a:lnTo>
                    <a:pt x="949095" y="874339"/>
                  </a:lnTo>
                  <a:cubicBezTo>
                    <a:pt x="949095" y="909899"/>
                    <a:pt x="919885" y="939108"/>
                    <a:pt x="884325" y="939108"/>
                  </a:cubicBezTo>
                  <a:lnTo>
                    <a:pt x="124460" y="939108"/>
                  </a:lnTo>
                  <a:cubicBezTo>
                    <a:pt x="88900" y="939108"/>
                    <a:pt x="59690" y="909899"/>
                    <a:pt x="59690" y="87433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84325" y="59690"/>
                  </a:lnTo>
                  <a:moveTo>
                    <a:pt x="88432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74339"/>
                  </a:lnTo>
                  <a:cubicBezTo>
                    <a:pt x="0" y="942919"/>
                    <a:pt x="55880" y="998799"/>
                    <a:pt x="124460" y="998799"/>
                  </a:cubicBezTo>
                  <a:lnTo>
                    <a:pt x="884325" y="998799"/>
                  </a:lnTo>
                  <a:cubicBezTo>
                    <a:pt x="952905" y="998799"/>
                    <a:pt x="1008785" y="942919"/>
                    <a:pt x="1008785" y="874339"/>
                  </a:cubicBezTo>
                  <a:lnTo>
                    <a:pt x="1008785" y="124460"/>
                  </a:lnTo>
                  <a:cubicBezTo>
                    <a:pt x="1008785" y="55880"/>
                    <a:pt x="952905" y="0"/>
                    <a:pt x="88432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3808301" y="5143500"/>
            <a:ext cx="280984" cy="278202"/>
            <a:chOff x="0" y="0"/>
            <a:chExt cx="1008785" cy="998798"/>
          </a:xfrm>
        </p:grpSpPr>
        <p:sp>
          <p:nvSpPr>
            <p:cNvPr id="20" name="Freeform 20"/>
            <p:cNvSpPr/>
            <p:nvPr/>
          </p:nvSpPr>
          <p:spPr>
            <a:xfrm>
              <a:off x="31750" y="31750"/>
              <a:ext cx="945285" cy="935298"/>
            </a:xfrm>
            <a:custGeom>
              <a:avLst/>
              <a:gdLst/>
              <a:ahLst/>
              <a:cxnLst/>
              <a:rect l="l" t="t" r="r" b="b"/>
              <a:pathLst>
                <a:path w="945285" h="935298">
                  <a:moveTo>
                    <a:pt x="852575" y="935298"/>
                  </a:moveTo>
                  <a:lnTo>
                    <a:pt x="92710" y="935298"/>
                  </a:lnTo>
                  <a:cubicBezTo>
                    <a:pt x="41910" y="935298"/>
                    <a:pt x="0" y="893388"/>
                    <a:pt x="0" y="84258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851305" y="0"/>
                  </a:lnTo>
                  <a:cubicBezTo>
                    <a:pt x="902105" y="0"/>
                    <a:pt x="944015" y="41910"/>
                    <a:pt x="944015" y="92710"/>
                  </a:cubicBezTo>
                  <a:lnTo>
                    <a:pt x="944015" y="841319"/>
                  </a:lnTo>
                  <a:cubicBezTo>
                    <a:pt x="945285" y="893388"/>
                    <a:pt x="903375" y="935298"/>
                    <a:pt x="852575" y="935298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1008785" cy="998799"/>
            </a:xfrm>
            <a:custGeom>
              <a:avLst/>
              <a:gdLst/>
              <a:ahLst/>
              <a:cxnLst/>
              <a:rect l="l" t="t" r="r" b="b"/>
              <a:pathLst>
                <a:path w="1008785" h="998799">
                  <a:moveTo>
                    <a:pt x="884325" y="59690"/>
                  </a:moveTo>
                  <a:cubicBezTo>
                    <a:pt x="919885" y="59690"/>
                    <a:pt x="949095" y="88900"/>
                    <a:pt x="949095" y="124460"/>
                  </a:cubicBezTo>
                  <a:lnTo>
                    <a:pt x="949095" y="874339"/>
                  </a:lnTo>
                  <a:cubicBezTo>
                    <a:pt x="949095" y="909899"/>
                    <a:pt x="919885" y="939108"/>
                    <a:pt x="884325" y="939108"/>
                  </a:cubicBezTo>
                  <a:lnTo>
                    <a:pt x="124460" y="939108"/>
                  </a:lnTo>
                  <a:cubicBezTo>
                    <a:pt x="88900" y="939108"/>
                    <a:pt x="59690" y="909899"/>
                    <a:pt x="59690" y="87433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884325" y="59690"/>
                  </a:lnTo>
                  <a:moveTo>
                    <a:pt x="88432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74339"/>
                  </a:lnTo>
                  <a:cubicBezTo>
                    <a:pt x="0" y="942919"/>
                    <a:pt x="55880" y="998799"/>
                    <a:pt x="124460" y="998799"/>
                  </a:cubicBezTo>
                  <a:lnTo>
                    <a:pt x="884325" y="998799"/>
                  </a:lnTo>
                  <a:cubicBezTo>
                    <a:pt x="952905" y="998799"/>
                    <a:pt x="1008785" y="942919"/>
                    <a:pt x="1008785" y="874339"/>
                  </a:cubicBezTo>
                  <a:lnTo>
                    <a:pt x="1008785" y="124460"/>
                  </a:lnTo>
                  <a:cubicBezTo>
                    <a:pt x="1008785" y="55880"/>
                    <a:pt x="952905" y="0"/>
                    <a:pt x="884325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2119627" y="5667125"/>
            <a:ext cx="3576232" cy="1178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6"/>
              </a:lnSpc>
            </a:pPr>
            <a:r>
              <a:rPr lang="en-US" sz="3368">
                <a:solidFill>
                  <a:srgbClr val="000000"/>
                </a:solidFill>
                <a:latin typeface="Bebas Neue Bold"/>
              </a:rPr>
              <a:t>First-Year Seminar</a:t>
            </a:r>
          </a:p>
          <a:p>
            <a:pPr algn="ctr">
              <a:lnSpc>
                <a:spcPts val="4716"/>
              </a:lnSpc>
            </a:pPr>
            <a:r>
              <a:rPr lang="en-US" sz="3368">
                <a:solidFill>
                  <a:srgbClr val="000000"/>
                </a:solidFill>
                <a:latin typeface="Bebas Neue Bold"/>
              </a:rPr>
              <a:t>Freshmen &amp; Transfers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048846" y="5667125"/>
            <a:ext cx="4269427" cy="1171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6"/>
              </a:lnSpc>
            </a:pPr>
            <a:r>
              <a:rPr lang="en-US" sz="3368">
                <a:solidFill>
                  <a:srgbClr val="000000"/>
                </a:solidFill>
                <a:latin typeface="Bebas Neue Bold"/>
              </a:rPr>
              <a:t>Intro to the University</a:t>
            </a:r>
          </a:p>
          <a:p>
            <a:pPr algn="ctr">
              <a:lnSpc>
                <a:spcPts val="4716"/>
              </a:lnSpc>
            </a:pPr>
            <a:r>
              <a:rPr lang="en-US" sz="3368">
                <a:solidFill>
                  <a:srgbClr val="000000"/>
                </a:solidFill>
                <a:latin typeface="Bebas Neue Bold"/>
              </a:rPr>
              <a:t>For freshmen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160677" y="5667125"/>
            <a:ext cx="3576232" cy="1171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16"/>
              </a:lnSpc>
            </a:pPr>
            <a:r>
              <a:rPr lang="en-US" sz="3368">
                <a:solidFill>
                  <a:srgbClr val="000000"/>
                </a:solidFill>
                <a:latin typeface="Bebas Neue Bold"/>
              </a:rPr>
              <a:t>Intro to the University</a:t>
            </a:r>
          </a:p>
          <a:p>
            <a:pPr algn="ctr">
              <a:lnSpc>
                <a:spcPts val="4716"/>
              </a:lnSpc>
            </a:pPr>
            <a:r>
              <a:rPr lang="en-US" sz="3368">
                <a:solidFill>
                  <a:srgbClr val="000000"/>
                </a:solidFill>
                <a:latin typeface="Bebas Neue Bold"/>
              </a:rPr>
              <a:t>for transfers</a:t>
            </a:r>
          </a:p>
        </p:txBody>
      </p:sp>
      <p:sp>
        <p:nvSpPr>
          <p:cNvPr id="25" name="Freeform 25"/>
          <p:cNvSpPr/>
          <p:nvPr/>
        </p:nvSpPr>
        <p:spPr>
          <a:xfrm>
            <a:off x="-4064" y="0"/>
            <a:ext cx="18375247" cy="1564604"/>
          </a:xfrm>
          <a:custGeom>
            <a:avLst/>
            <a:gdLst/>
            <a:ahLst/>
            <a:cxnLst/>
            <a:rect l="l" t="t" r="r" b="b"/>
            <a:pathLst>
              <a:path w="18375247" h="1564604">
                <a:moveTo>
                  <a:pt x="0" y="0"/>
                </a:moveTo>
                <a:lnTo>
                  <a:pt x="18375247" y="0"/>
                </a:lnTo>
                <a:lnTo>
                  <a:pt x="18375247" y="1564604"/>
                </a:lnTo>
                <a:lnTo>
                  <a:pt x="0" y="15646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7" b="-227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5349" y="2866361"/>
            <a:ext cx="7910286" cy="6474139"/>
            <a:chOff x="0" y="0"/>
            <a:chExt cx="12574997" cy="10291951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2511497" cy="10228451"/>
            </a:xfrm>
            <a:custGeom>
              <a:avLst/>
              <a:gdLst/>
              <a:ahLst/>
              <a:cxnLst/>
              <a:rect l="l" t="t" r="r" b="b"/>
              <a:pathLst>
                <a:path w="12511497" h="10228451">
                  <a:moveTo>
                    <a:pt x="12418787" y="10228451"/>
                  </a:moveTo>
                  <a:lnTo>
                    <a:pt x="92710" y="10228451"/>
                  </a:lnTo>
                  <a:cubicBezTo>
                    <a:pt x="41910" y="10228451"/>
                    <a:pt x="0" y="10186541"/>
                    <a:pt x="0" y="1013574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2417517" y="0"/>
                  </a:lnTo>
                  <a:cubicBezTo>
                    <a:pt x="12468317" y="0"/>
                    <a:pt x="12510227" y="41910"/>
                    <a:pt x="12510227" y="92710"/>
                  </a:cubicBezTo>
                  <a:lnTo>
                    <a:pt x="12510227" y="10134471"/>
                  </a:lnTo>
                  <a:cubicBezTo>
                    <a:pt x="12511497" y="10186541"/>
                    <a:pt x="12469587" y="10228451"/>
                    <a:pt x="12418787" y="10228451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2574998" cy="10291951"/>
            </a:xfrm>
            <a:custGeom>
              <a:avLst/>
              <a:gdLst/>
              <a:ahLst/>
              <a:cxnLst/>
              <a:rect l="l" t="t" r="r" b="b"/>
              <a:pathLst>
                <a:path w="12574998" h="10291951">
                  <a:moveTo>
                    <a:pt x="12450537" y="59690"/>
                  </a:moveTo>
                  <a:cubicBezTo>
                    <a:pt x="12486097" y="59690"/>
                    <a:pt x="12515307" y="88900"/>
                    <a:pt x="12515307" y="124460"/>
                  </a:cubicBezTo>
                  <a:lnTo>
                    <a:pt x="12515307" y="10167491"/>
                  </a:lnTo>
                  <a:cubicBezTo>
                    <a:pt x="12515307" y="10203051"/>
                    <a:pt x="12486097" y="10232261"/>
                    <a:pt x="12450537" y="10232261"/>
                  </a:cubicBezTo>
                  <a:lnTo>
                    <a:pt x="124460" y="10232261"/>
                  </a:lnTo>
                  <a:cubicBezTo>
                    <a:pt x="88900" y="10232261"/>
                    <a:pt x="59690" y="10203051"/>
                    <a:pt x="59690" y="1016749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2450537" y="59690"/>
                  </a:lnTo>
                  <a:moveTo>
                    <a:pt x="1245053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167491"/>
                  </a:lnTo>
                  <a:cubicBezTo>
                    <a:pt x="0" y="10236071"/>
                    <a:pt x="55880" y="10291951"/>
                    <a:pt x="124460" y="10291951"/>
                  </a:cubicBezTo>
                  <a:lnTo>
                    <a:pt x="12450537" y="10291951"/>
                  </a:lnTo>
                  <a:cubicBezTo>
                    <a:pt x="12519117" y="10291951"/>
                    <a:pt x="12574998" y="10236071"/>
                    <a:pt x="12574998" y="10167491"/>
                  </a:cubicBezTo>
                  <a:lnTo>
                    <a:pt x="12574998" y="124460"/>
                  </a:lnTo>
                  <a:cubicBezTo>
                    <a:pt x="12574998" y="55880"/>
                    <a:pt x="12519117" y="0"/>
                    <a:pt x="1245053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298725" y="1688429"/>
            <a:ext cx="9968564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7500">
                <a:solidFill>
                  <a:srgbClr val="000000"/>
                </a:solidFill>
                <a:latin typeface="Bebas Neue Bold"/>
              </a:rPr>
              <a:t>ACADEMIC SUPPORT RESOURCES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80274" y="2482645"/>
            <a:ext cx="9205467" cy="712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86"/>
              </a:lnSpc>
            </a:pPr>
            <a:r>
              <a:rPr lang="en-US" sz="2616">
                <a:solidFill>
                  <a:srgbClr val="000000"/>
                </a:solidFill>
                <a:latin typeface="Poppins"/>
              </a:rPr>
              <a:t>Academic Success Center: </a:t>
            </a:r>
          </a:p>
          <a:p>
            <a:pPr marL="564904" lvl="1" indent="-282452" algn="just">
              <a:lnSpc>
                <a:spcPts val="4186"/>
              </a:lnSpc>
              <a:buFont typeface="Arial"/>
              <a:buChar char="•"/>
            </a:pPr>
            <a:r>
              <a:rPr lang="en-US" sz="2616">
                <a:solidFill>
                  <a:srgbClr val="000000"/>
                </a:solidFill>
                <a:latin typeface="Poppins"/>
              </a:rPr>
              <a:t>Writing Center</a:t>
            </a:r>
          </a:p>
          <a:p>
            <a:pPr marL="564904" lvl="1" indent="-282452" algn="just">
              <a:lnSpc>
                <a:spcPts val="4186"/>
              </a:lnSpc>
              <a:buFont typeface="Arial"/>
              <a:buChar char="•"/>
            </a:pPr>
            <a:r>
              <a:rPr lang="en-US" sz="2616">
                <a:solidFill>
                  <a:srgbClr val="000000"/>
                </a:solidFill>
                <a:latin typeface="Poppins"/>
              </a:rPr>
              <a:t>Math/Science Tutoring Center</a:t>
            </a:r>
          </a:p>
          <a:p>
            <a:pPr marL="564904" lvl="1" indent="-282452" algn="just">
              <a:lnSpc>
                <a:spcPts val="4186"/>
              </a:lnSpc>
              <a:buFont typeface="Arial"/>
              <a:buChar char="•"/>
            </a:pPr>
            <a:r>
              <a:rPr lang="en-US" sz="2616">
                <a:solidFill>
                  <a:srgbClr val="000000"/>
                </a:solidFill>
                <a:latin typeface="Poppins"/>
              </a:rPr>
              <a:t>Computing Success Center </a:t>
            </a:r>
          </a:p>
          <a:p>
            <a:pPr marL="564904" lvl="1" indent="-282452" algn="just">
              <a:lnSpc>
                <a:spcPts val="4186"/>
              </a:lnSpc>
              <a:buFont typeface="Arial"/>
              <a:buChar char="•"/>
            </a:pPr>
            <a:r>
              <a:rPr lang="en-US" sz="2616">
                <a:solidFill>
                  <a:srgbClr val="000000"/>
                </a:solidFill>
                <a:latin typeface="Poppins"/>
              </a:rPr>
              <a:t>Academic Advocacy</a:t>
            </a:r>
          </a:p>
          <a:p>
            <a:pPr marL="564904" lvl="1" indent="-282452" algn="just">
              <a:lnSpc>
                <a:spcPts val="4186"/>
              </a:lnSpc>
              <a:buFont typeface="Arial"/>
              <a:buChar char="•"/>
            </a:pPr>
            <a:r>
              <a:rPr lang="en-US" sz="2616">
                <a:solidFill>
                  <a:srgbClr val="000000"/>
                </a:solidFill>
                <a:latin typeface="Poppins"/>
              </a:rPr>
              <a:t>Early Academic Alerts</a:t>
            </a:r>
          </a:p>
          <a:p>
            <a:pPr marL="564904" lvl="1" indent="-282452" algn="just">
              <a:lnSpc>
                <a:spcPts val="4186"/>
              </a:lnSpc>
              <a:buFont typeface="Arial"/>
              <a:buChar char="•"/>
            </a:pPr>
            <a:r>
              <a:rPr lang="en-US" sz="2616">
                <a:solidFill>
                  <a:srgbClr val="000000"/>
                </a:solidFill>
                <a:latin typeface="Poppins"/>
              </a:rPr>
              <a:t>Academic Policy</a:t>
            </a:r>
          </a:p>
          <a:p>
            <a:pPr algn="just">
              <a:lnSpc>
                <a:spcPts val="4186"/>
              </a:lnSpc>
            </a:pPr>
            <a:r>
              <a:rPr lang="en-US" sz="2616">
                <a:solidFill>
                  <a:srgbClr val="000000"/>
                </a:solidFill>
                <a:latin typeface="Poppins"/>
              </a:rPr>
              <a:t>Additional Resources:</a:t>
            </a:r>
          </a:p>
          <a:p>
            <a:pPr marL="564904" lvl="1" indent="-282452" algn="just">
              <a:lnSpc>
                <a:spcPts val="4186"/>
              </a:lnSpc>
              <a:buFont typeface="Arial"/>
              <a:buChar char="•"/>
            </a:pPr>
            <a:r>
              <a:rPr lang="en-US" sz="2616">
                <a:solidFill>
                  <a:srgbClr val="000000"/>
                </a:solidFill>
                <a:latin typeface="Poppins"/>
              </a:rPr>
              <a:t>Student Disability Services (SDS)</a:t>
            </a:r>
          </a:p>
          <a:p>
            <a:pPr marL="564904" lvl="1" indent="-282452" algn="just">
              <a:lnSpc>
                <a:spcPts val="4186"/>
              </a:lnSpc>
              <a:buFont typeface="Arial"/>
              <a:buChar char="•"/>
            </a:pPr>
            <a:r>
              <a:rPr lang="en-US" sz="2616">
                <a:solidFill>
                  <a:srgbClr val="000000"/>
                </a:solidFill>
                <a:latin typeface="Poppins"/>
              </a:rPr>
              <a:t>Office Hours</a:t>
            </a:r>
          </a:p>
          <a:p>
            <a:pPr marL="564904" lvl="1" indent="-282452" algn="just">
              <a:lnSpc>
                <a:spcPts val="4186"/>
              </a:lnSpc>
              <a:buFont typeface="Arial"/>
              <a:buChar char="•"/>
            </a:pPr>
            <a:r>
              <a:rPr lang="en-US" sz="2616">
                <a:solidFill>
                  <a:srgbClr val="000000"/>
                </a:solidFill>
                <a:latin typeface="Poppins"/>
              </a:rPr>
              <a:t>Study Groups</a:t>
            </a:r>
          </a:p>
          <a:p>
            <a:pPr marL="564904" lvl="1" indent="-282452" algn="just">
              <a:lnSpc>
                <a:spcPts val="4186"/>
              </a:lnSpc>
              <a:buFont typeface="Arial"/>
              <a:buChar char="•"/>
            </a:pPr>
            <a:r>
              <a:rPr lang="en-US" sz="2616">
                <a:solidFill>
                  <a:srgbClr val="000000"/>
                </a:solidFill>
                <a:latin typeface="Poppins"/>
              </a:rPr>
              <a:t>Departmental Tutoring</a:t>
            </a:r>
          </a:p>
          <a:p>
            <a:pPr algn="just">
              <a:lnSpc>
                <a:spcPts val="1280"/>
              </a:lnSpc>
            </a:pPr>
            <a:endParaRPr lang="en-US" sz="2616">
              <a:solidFill>
                <a:srgbClr val="000000"/>
              </a:solidFill>
              <a:latin typeface="Poppins"/>
            </a:endParaRPr>
          </a:p>
          <a:p>
            <a:pPr algn="just">
              <a:lnSpc>
                <a:spcPts val="1280"/>
              </a:lnSpc>
            </a:pPr>
            <a:endParaRPr lang="en-US" sz="2616">
              <a:solidFill>
                <a:srgbClr val="000000"/>
              </a:solidFill>
              <a:latin typeface="Poppins"/>
            </a:endParaRPr>
          </a:p>
          <a:p>
            <a:pPr algn="ctr">
              <a:lnSpc>
                <a:spcPts val="4186"/>
              </a:lnSpc>
            </a:pPr>
            <a:r>
              <a:rPr lang="en-US" sz="2616">
                <a:solidFill>
                  <a:srgbClr val="000000"/>
                </a:solidFill>
                <a:latin typeface="Poppins Bold"/>
              </a:rPr>
              <a:t>Which resources will your student need the MOST? </a:t>
            </a:r>
          </a:p>
        </p:txBody>
      </p:sp>
      <p:sp>
        <p:nvSpPr>
          <p:cNvPr id="7" name="Freeform 7"/>
          <p:cNvSpPr/>
          <p:nvPr/>
        </p:nvSpPr>
        <p:spPr>
          <a:xfrm>
            <a:off x="-4064" y="0"/>
            <a:ext cx="18375247" cy="1564604"/>
          </a:xfrm>
          <a:custGeom>
            <a:avLst/>
            <a:gdLst/>
            <a:ahLst/>
            <a:cxnLst/>
            <a:rect l="l" t="t" r="r" b="b"/>
            <a:pathLst>
              <a:path w="18375247" h="1564604">
                <a:moveTo>
                  <a:pt x="0" y="0"/>
                </a:moveTo>
                <a:lnTo>
                  <a:pt x="18375247" y="0"/>
                </a:lnTo>
                <a:lnTo>
                  <a:pt x="18375247" y="1564604"/>
                </a:lnTo>
                <a:lnTo>
                  <a:pt x="0" y="15646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7" b="-227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34649" y="3696015"/>
            <a:ext cx="7211687" cy="4814830"/>
          </a:xfrm>
          <a:custGeom>
            <a:avLst/>
            <a:gdLst/>
            <a:ahLst/>
            <a:cxnLst/>
            <a:rect l="l" t="t" r="r" b="b"/>
            <a:pathLst>
              <a:path w="7211687" h="4814830">
                <a:moveTo>
                  <a:pt x="0" y="0"/>
                </a:moveTo>
                <a:lnTo>
                  <a:pt x="7211687" y="0"/>
                </a:lnTo>
                <a:lnTo>
                  <a:pt x="7211687" y="4814831"/>
                </a:lnTo>
                <a:lnTo>
                  <a:pt x="0" y="48148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642425" y="2662358"/>
            <a:ext cx="8838697" cy="6265491"/>
            <a:chOff x="0" y="0"/>
            <a:chExt cx="11655940" cy="8262552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1592440" cy="8199051"/>
            </a:xfrm>
            <a:custGeom>
              <a:avLst/>
              <a:gdLst/>
              <a:ahLst/>
              <a:cxnLst/>
              <a:rect l="l" t="t" r="r" b="b"/>
              <a:pathLst>
                <a:path w="11592440" h="8199051">
                  <a:moveTo>
                    <a:pt x="11499731" y="8199051"/>
                  </a:moveTo>
                  <a:lnTo>
                    <a:pt x="92710" y="8199051"/>
                  </a:lnTo>
                  <a:cubicBezTo>
                    <a:pt x="41910" y="8199051"/>
                    <a:pt x="0" y="8157142"/>
                    <a:pt x="0" y="81063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498460" y="0"/>
                  </a:lnTo>
                  <a:cubicBezTo>
                    <a:pt x="11549260" y="0"/>
                    <a:pt x="11591171" y="41910"/>
                    <a:pt x="11591171" y="92710"/>
                  </a:cubicBezTo>
                  <a:lnTo>
                    <a:pt x="11591171" y="8105072"/>
                  </a:lnTo>
                  <a:cubicBezTo>
                    <a:pt x="11592440" y="8157142"/>
                    <a:pt x="11550531" y="8199051"/>
                    <a:pt x="11499731" y="8199051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11655940" cy="8262552"/>
            </a:xfrm>
            <a:custGeom>
              <a:avLst/>
              <a:gdLst/>
              <a:ahLst/>
              <a:cxnLst/>
              <a:rect l="l" t="t" r="r" b="b"/>
              <a:pathLst>
                <a:path w="11655940" h="8262552">
                  <a:moveTo>
                    <a:pt x="11531481" y="59690"/>
                  </a:moveTo>
                  <a:cubicBezTo>
                    <a:pt x="11567040" y="59690"/>
                    <a:pt x="11596250" y="88900"/>
                    <a:pt x="11596250" y="124460"/>
                  </a:cubicBezTo>
                  <a:lnTo>
                    <a:pt x="11596250" y="8138092"/>
                  </a:lnTo>
                  <a:cubicBezTo>
                    <a:pt x="11596250" y="8173652"/>
                    <a:pt x="11567040" y="8202862"/>
                    <a:pt x="11531481" y="8202862"/>
                  </a:cubicBezTo>
                  <a:lnTo>
                    <a:pt x="124460" y="8202862"/>
                  </a:lnTo>
                  <a:cubicBezTo>
                    <a:pt x="88900" y="8202862"/>
                    <a:pt x="59690" y="8173652"/>
                    <a:pt x="59690" y="81380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531481" y="59690"/>
                  </a:lnTo>
                  <a:moveTo>
                    <a:pt x="1153148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138092"/>
                  </a:lnTo>
                  <a:cubicBezTo>
                    <a:pt x="0" y="8206672"/>
                    <a:pt x="55880" y="8262552"/>
                    <a:pt x="124460" y="8262552"/>
                  </a:cubicBezTo>
                  <a:lnTo>
                    <a:pt x="11531481" y="8262552"/>
                  </a:lnTo>
                  <a:cubicBezTo>
                    <a:pt x="11600060" y="8262552"/>
                    <a:pt x="11655940" y="8206672"/>
                    <a:pt x="11655940" y="8138092"/>
                  </a:cubicBezTo>
                  <a:lnTo>
                    <a:pt x="11655940" y="124460"/>
                  </a:lnTo>
                  <a:cubicBezTo>
                    <a:pt x="11655940" y="55880"/>
                    <a:pt x="11600060" y="0"/>
                    <a:pt x="1153148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-4064" y="0"/>
            <a:ext cx="18375247" cy="1564604"/>
          </a:xfrm>
          <a:custGeom>
            <a:avLst/>
            <a:gdLst/>
            <a:ahLst/>
            <a:cxnLst/>
            <a:rect l="l" t="t" r="r" b="b"/>
            <a:pathLst>
              <a:path w="18375247" h="1564604">
                <a:moveTo>
                  <a:pt x="0" y="0"/>
                </a:moveTo>
                <a:lnTo>
                  <a:pt x="18375247" y="0"/>
                </a:lnTo>
                <a:lnTo>
                  <a:pt x="18375247" y="1564604"/>
                </a:lnTo>
                <a:lnTo>
                  <a:pt x="0" y="15646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27" b="-22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499088" y="4057208"/>
            <a:ext cx="7125373" cy="3475792"/>
          </a:xfrm>
          <a:custGeom>
            <a:avLst/>
            <a:gdLst/>
            <a:ahLst/>
            <a:cxnLst/>
            <a:rect l="l" t="t" r="r" b="b"/>
            <a:pathLst>
              <a:path w="7125373" h="3475792">
                <a:moveTo>
                  <a:pt x="0" y="0"/>
                </a:moveTo>
                <a:lnTo>
                  <a:pt x="7125372" y="0"/>
                </a:lnTo>
                <a:lnTo>
                  <a:pt x="7125372" y="3475791"/>
                </a:lnTo>
                <a:lnTo>
                  <a:pt x="0" y="34757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43580" y="3328371"/>
            <a:ext cx="6854963" cy="159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83"/>
              </a:lnSpc>
            </a:pPr>
            <a:r>
              <a:rPr lang="en-US" sz="11883">
                <a:solidFill>
                  <a:srgbClr val="000000"/>
                </a:solidFill>
                <a:latin typeface="Bebas Neue Bold"/>
              </a:rPr>
              <a:t>ENGAGEMENT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3002" y="4811310"/>
            <a:ext cx="7976119" cy="4350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39"/>
              </a:lnSpc>
            </a:pPr>
            <a:r>
              <a:rPr lang="en-US" sz="2399" dirty="0">
                <a:solidFill>
                  <a:srgbClr val="000000"/>
                </a:solidFill>
                <a:latin typeface="Poppins"/>
              </a:rPr>
              <a:t>Welcome Week</a:t>
            </a:r>
          </a:p>
          <a:p>
            <a:pPr>
              <a:lnSpc>
                <a:spcPts val="3839"/>
              </a:lnSpc>
            </a:pPr>
            <a:r>
              <a:rPr lang="en-US" sz="2399" dirty="0">
                <a:solidFill>
                  <a:srgbClr val="000000"/>
                </a:solidFill>
                <a:latin typeface="Poppins"/>
              </a:rPr>
              <a:t>Clubs &amp; Orgs</a:t>
            </a:r>
          </a:p>
          <a:p>
            <a:pPr>
              <a:lnSpc>
                <a:spcPts val="3839"/>
              </a:lnSpc>
            </a:pPr>
            <a:r>
              <a:rPr lang="en-US" sz="2399" dirty="0" smtClean="0">
                <a:solidFill>
                  <a:srgbClr val="000000"/>
                </a:solidFill>
                <a:latin typeface="Poppins"/>
              </a:rPr>
              <a:t>Departmental Seminars </a:t>
            </a:r>
          </a:p>
          <a:p>
            <a:pPr>
              <a:lnSpc>
                <a:spcPts val="3839"/>
              </a:lnSpc>
            </a:pPr>
            <a:r>
              <a:rPr lang="en-US" sz="2399" dirty="0" smtClean="0">
                <a:solidFill>
                  <a:srgbClr val="000000"/>
                </a:solidFill>
                <a:latin typeface="Poppins"/>
              </a:rPr>
              <a:t>Residence </a:t>
            </a:r>
            <a:r>
              <a:rPr lang="en-US" sz="2399" dirty="0">
                <a:solidFill>
                  <a:srgbClr val="000000"/>
                </a:solidFill>
                <a:latin typeface="Poppins"/>
              </a:rPr>
              <a:t>Life &amp; OCSS</a:t>
            </a:r>
          </a:p>
          <a:p>
            <a:pPr>
              <a:lnSpc>
                <a:spcPts val="3839"/>
              </a:lnSpc>
            </a:pPr>
            <a:r>
              <a:rPr lang="en-US" sz="2399" dirty="0">
                <a:solidFill>
                  <a:srgbClr val="000000"/>
                </a:solidFill>
                <a:latin typeface="Poppins"/>
              </a:rPr>
              <a:t>Leadership Opportunities</a:t>
            </a:r>
          </a:p>
          <a:p>
            <a:pPr>
              <a:lnSpc>
                <a:spcPts val="3839"/>
              </a:lnSpc>
            </a:pPr>
            <a:r>
              <a:rPr lang="en-US" sz="2399" dirty="0">
                <a:solidFill>
                  <a:srgbClr val="000000"/>
                </a:solidFill>
                <a:latin typeface="Poppins"/>
              </a:rPr>
              <a:t>Athletics &amp; Club/Intramural </a:t>
            </a:r>
            <a:r>
              <a:rPr lang="en-US" sz="2399" dirty="0" smtClean="0">
                <a:solidFill>
                  <a:srgbClr val="000000"/>
                </a:solidFill>
                <a:latin typeface="Poppins"/>
              </a:rPr>
              <a:t>Sports/RAC</a:t>
            </a:r>
          </a:p>
          <a:p>
            <a:pPr>
              <a:lnSpc>
                <a:spcPts val="3839"/>
              </a:lnSpc>
            </a:pPr>
            <a:r>
              <a:rPr lang="en-US" sz="2399" dirty="0" smtClean="0">
                <a:solidFill>
                  <a:srgbClr val="000000"/>
                </a:solidFill>
                <a:latin typeface="Poppins"/>
              </a:rPr>
              <a:t>Retriever Integrated Health (RIH)</a:t>
            </a:r>
            <a:endParaRPr lang="en-US" sz="2399" dirty="0">
              <a:solidFill>
                <a:srgbClr val="000000"/>
              </a:solidFill>
              <a:latin typeface="Poppins"/>
            </a:endParaRPr>
          </a:p>
          <a:p>
            <a:pPr>
              <a:lnSpc>
                <a:spcPts val="3839"/>
              </a:lnSpc>
            </a:pPr>
            <a:endParaRPr lang="en-US" sz="2399" dirty="0">
              <a:solidFill>
                <a:srgbClr val="000000"/>
              </a:solidFill>
              <a:latin typeface="Poppins"/>
            </a:endParaRPr>
          </a:p>
          <a:p>
            <a:pPr>
              <a:lnSpc>
                <a:spcPts val="3839"/>
              </a:lnSpc>
            </a:pPr>
            <a:r>
              <a:rPr lang="en-US" sz="2399" dirty="0">
                <a:solidFill>
                  <a:srgbClr val="000000"/>
                </a:solidFill>
                <a:latin typeface="Poppins Bold"/>
              </a:rPr>
              <a:t>Try Something New - Commit to 2-3 Opportunities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3002" y="1919469"/>
            <a:ext cx="7976119" cy="123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68"/>
              </a:lnSpc>
            </a:pPr>
            <a:r>
              <a:rPr lang="en-US" sz="9600" dirty="0" smtClean="0">
                <a:solidFill>
                  <a:srgbClr val="FFBD59"/>
                </a:solidFill>
                <a:latin typeface="Brittany"/>
              </a:rPr>
              <a:t>Campus</a:t>
            </a:r>
            <a:endParaRPr lang="en-US" sz="9600" dirty="0">
              <a:solidFill>
                <a:srgbClr val="FFBD59"/>
              </a:solidFill>
              <a:latin typeface="Brittan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439</Words>
  <Application>Microsoft Office PowerPoint</Application>
  <PresentationFormat>Custom</PresentationFormat>
  <Paragraphs>124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Poppins Bold</vt:lpstr>
      <vt:lpstr>Bebas Neue Bold</vt:lpstr>
      <vt:lpstr>Poppins</vt:lpstr>
      <vt:lpstr>Bebas Neue</vt:lpstr>
      <vt:lpstr>Brittany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Retriever Roadmap</dc:title>
  <dc:creator>Laila Shishineh</dc:creator>
  <cp:lastModifiedBy>Laila Shishineh</cp:lastModifiedBy>
  <cp:revision>4</cp:revision>
  <dcterms:created xsi:type="dcterms:W3CDTF">2006-08-16T00:00:00Z</dcterms:created>
  <dcterms:modified xsi:type="dcterms:W3CDTF">2024-06-12T18:04:12Z</dcterms:modified>
  <dc:identifier>DAFSOyplrko</dc:identifier>
</cp:coreProperties>
</file>