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6" r:id="rId2"/>
    <p:sldId id="257" r:id="rId3"/>
    <p:sldId id="260" r:id="rId4"/>
    <p:sldId id="258" r:id="rId5"/>
    <p:sldId id="262" r:id="rId6"/>
    <p:sldId id="263" r:id="rId7"/>
  </p:sldIdLst>
  <p:sldSz cx="9144000" cy="6858000" type="screen4x3"/>
  <p:notesSz cx="6858000" cy="9144000"/>
  <p:embeddedFontLst>
    <p:embeddedFont>
      <p:font typeface="Inter" panose="02000503000000020004" pitchFamily="2" charset="0"/>
      <p:regular r:id="rId9"/>
      <p:bold r:id="rId10"/>
    </p:embeddedFont>
    <p:embeddedFont>
      <p:font typeface="Inter Black" panose="02000503000000020004" pitchFamily="2" charset="0"/>
      <p:bold r:id="rId11"/>
    </p:embeddedFont>
    <p:embeddedFont>
      <p:font typeface="Inter SemiBold" panose="02000503000000020004" pitchFamily="2" charset="0"/>
      <p:regular r:id="rId12"/>
      <p:bold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lAy0SuNUnjFVR3mn4k/HqTKitf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789"/>
  </p:normalViewPr>
  <p:slideViewPr>
    <p:cSldViewPr snapToGrid="0">
      <p:cViewPr varScale="1">
        <p:scale>
          <a:sx n="117" d="100"/>
          <a:sy n="117" d="100"/>
        </p:scale>
        <p:origin x="202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microsoft.com/office/2016/11/relationships/changesInfo" Target="changesInfos/changesInfo1.xml"/><Relationship Id="rId5" Type="http://schemas.openxmlformats.org/officeDocument/2006/relationships/slide" Target="slides/slide4.xml"/><Relationship Id="rId23" Type="http://schemas.openxmlformats.org/officeDocument/2006/relationships/tableStyles" Target="tableStyles.xml"/><Relationship Id="rId10" Type="http://schemas.openxmlformats.org/officeDocument/2006/relationships/font" Target="fonts/font2.fntdata"/><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font" Target="fonts/font1.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na King" userId="3701325609_tp_box_2" providerId="OAuth2" clId="{8380E324-D2F0-F249-8171-BA2530C8CE87}"/>
    <pc:docChg chg="modSld sldOrd">
      <pc:chgData name="Gina King" userId="3701325609_tp_box_2" providerId="OAuth2" clId="{8380E324-D2F0-F249-8171-BA2530C8CE87}" dt="2024-06-13T21:00:25.086" v="43" actId="20578"/>
      <pc:docMkLst>
        <pc:docMk/>
      </pc:docMkLst>
      <pc:sldChg chg="ord">
        <pc:chgData name="Gina King" userId="3701325609_tp_box_2" providerId="OAuth2" clId="{8380E324-D2F0-F249-8171-BA2530C8CE87}" dt="2024-06-13T21:00:25.086" v="43" actId="20578"/>
        <pc:sldMkLst>
          <pc:docMk/>
          <pc:sldMk cId="0" sldId="257"/>
        </pc:sldMkLst>
      </pc:sldChg>
      <pc:sldChg chg="modSp mod ord">
        <pc:chgData name="Gina King" userId="3701325609_tp_box_2" providerId="OAuth2" clId="{8380E324-D2F0-F249-8171-BA2530C8CE87}" dt="2024-06-13T20:59:55.768" v="42" actId="20578"/>
        <pc:sldMkLst>
          <pc:docMk/>
          <pc:sldMk cId="0" sldId="260"/>
        </pc:sldMkLst>
        <pc:spChg chg="mod">
          <ac:chgData name="Gina King" userId="3701325609_tp_box_2" providerId="OAuth2" clId="{8380E324-D2F0-F249-8171-BA2530C8CE87}" dt="2024-06-13T20:59:26.237" v="41" actId="20577"/>
          <ac:spMkLst>
            <pc:docMk/>
            <pc:sldMk cId="0" sldId="260"/>
            <ac:spMk id="9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is a session to expose ALL students to the pillars of UNIV curriculum knowing not all students will be able to elect to take those courses in their first year (yet!)</a:t>
            </a:r>
            <a:br>
              <a:rPr lang="en-US" dirty="0"/>
            </a:br>
            <a:r>
              <a:rPr lang="en-US" dirty="0"/>
              <a:t>The tone should be one of relaxed approachability and mentorship/guidance</a:t>
            </a:r>
            <a:endParaRPr dirty="0"/>
          </a:p>
        </p:txBody>
      </p:sp>
      <p:sp>
        <p:nvSpPr>
          <p:cNvPr id="73" name="Google Shape;7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*We want students to see faculty as accessible and here to help them succeed</a:t>
            </a:r>
            <a:br>
              <a:rPr lang="en-US" dirty="0"/>
            </a:br>
            <a:r>
              <a:rPr lang="en-US" dirty="0"/>
              <a:t>*We know you are smart, but we want you to define success in how much you grow in both your academic pursuits, but also those outside of the classroom (relationships, service, world views, etc.)</a:t>
            </a:r>
            <a:br>
              <a:rPr lang="en-US" dirty="0"/>
            </a:br>
            <a:r>
              <a:rPr lang="en-US" dirty="0"/>
              <a:t>*You know yourself the best at this point; as we go through these resources keep your strengths and struggles in mind to see how you may prioritize how you lean in in your first year</a:t>
            </a:r>
            <a:br>
              <a:rPr lang="en-US" dirty="0"/>
            </a:br>
            <a:r>
              <a:rPr lang="en-US" dirty="0"/>
              <a:t>*I will break my </a:t>
            </a:r>
            <a:r>
              <a:rPr lang="en-US" dirty="0" err="1"/>
              <a:t>adivce</a:t>
            </a:r>
            <a:r>
              <a:rPr lang="en-US" dirty="0"/>
              <a:t> down in three key areas; Academic, Involvement, and Personal &amp; Professional Development</a:t>
            </a:r>
            <a:br>
              <a:rPr lang="en-US" dirty="0"/>
            </a:br>
            <a:endParaRPr dirty="0"/>
          </a:p>
        </p:txBody>
      </p:sp>
      <p:sp>
        <p:nvSpPr>
          <p:cNvPr id="79" name="Google Shape;7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33b2b443e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g133b2b443e2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33b2b443e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Academic Success Resources and how to leverage them</a:t>
            </a:r>
            <a:endParaRPr dirty="0"/>
          </a:p>
        </p:txBody>
      </p:sp>
      <p:sp>
        <p:nvSpPr>
          <p:cNvPr id="85" name="Google Shape;85;g133b2b443e2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33b2b443e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g133b2b443e2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0148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33b2b443e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g133b2b443e2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083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9"/>
        <p:cNvGrpSpPr/>
        <p:nvPr/>
      </p:nvGrpSpPr>
      <p:grpSpPr>
        <a:xfrm>
          <a:off x="0" y="0"/>
          <a:ext cx="0" cy="0"/>
          <a:chOff x="0" y="0"/>
          <a:chExt cx="0" cy="0"/>
        </a:xfrm>
      </p:grpSpPr>
      <p:sp>
        <p:nvSpPr>
          <p:cNvPr id="60" name="Google Shape;60;p13"/>
          <p:cNvSpPr txBox="1">
            <a:spLocks noGrp="1"/>
          </p:cNvSpPr>
          <p:nvPr>
            <p:ph type="title"/>
          </p:nvPr>
        </p:nvSpPr>
        <p:spPr>
          <a:xfrm>
            <a:off x="457200" y="106224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3"/>
          <p:cNvSpPr txBox="1">
            <a:spLocks noGrp="1"/>
          </p:cNvSpPr>
          <p:nvPr>
            <p:ph type="body" idx="1"/>
          </p:nvPr>
        </p:nvSpPr>
        <p:spPr>
          <a:xfrm rot="5400000">
            <a:off x="2720860" y="160222"/>
            <a:ext cx="3702281"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4"/>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9" name="Google Shape;69;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5"/>
          <p:cNvSpPr txBox="1">
            <a:spLocks noGrp="1"/>
          </p:cNvSpPr>
          <p:nvPr>
            <p:ph type="title"/>
          </p:nvPr>
        </p:nvSpPr>
        <p:spPr>
          <a:xfrm>
            <a:off x="457200" y="106224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5"/>
          <p:cNvSpPr txBox="1">
            <a:spLocks noGrp="1"/>
          </p:cNvSpPr>
          <p:nvPr>
            <p:ph type="body" idx="1"/>
          </p:nvPr>
        </p:nvSpPr>
        <p:spPr>
          <a:xfrm>
            <a:off x="457200" y="2423882"/>
            <a:ext cx="8229600" cy="3702281"/>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457200" y="106224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3" name="Google Shape;23;p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4" name="Google Shape;24;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457200" y="106224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0" name="Google Shape;30;p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1" name="Google Shape;31;p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2" name="Google Shape;32;p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3" name="Google Shape;33;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57200" y="106224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1"/>
        <p:cNvGrpSpPr/>
        <p:nvPr/>
      </p:nvGrpSpPr>
      <p:grpSpPr>
        <a:xfrm>
          <a:off x="0" y="0"/>
          <a:ext cx="0" cy="0"/>
          <a:chOff x="0" y="0"/>
          <a:chExt cx="0" cy="0"/>
        </a:xfrm>
      </p:grpSpPr>
      <p:sp>
        <p:nvSpPr>
          <p:cNvPr id="42" name="Google Shape;42;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Google Shape;44;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48" name="Google Shape;48;p1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9" name="Google Shape;49;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0" name="Google Shape;50;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1" name="Google Shape;51;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2"/>
        <p:cNvGrpSpPr/>
        <p:nvPr/>
      </p:nvGrpSpPr>
      <p:grpSpPr>
        <a:xfrm>
          <a:off x="0" y="0"/>
          <a:ext cx="0" cy="0"/>
          <a:chOff x="0" y="0"/>
          <a:chExt cx="0" cy="0"/>
        </a:xfrm>
      </p:grpSpPr>
      <p:sp>
        <p:nvSpPr>
          <p:cNvPr id="53" name="Google Shape;53;p1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2"/>
          <p:cNvSpPr>
            <a:spLocks noGrp="1"/>
          </p:cNvSpPr>
          <p:nvPr>
            <p:ph type="pic" idx="2"/>
          </p:nvPr>
        </p:nvSpPr>
        <p:spPr>
          <a:xfrm>
            <a:off x="1792288" y="612775"/>
            <a:ext cx="5486400" cy="4114800"/>
          </a:xfrm>
          <a:prstGeom prst="rect">
            <a:avLst/>
          </a:prstGeom>
          <a:noFill/>
          <a:ln>
            <a:noFill/>
          </a:ln>
        </p:spPr>
      </p:sp>
      <p:sp>
        <p:nvSpPr>
          <p:cNvPr id="55" name="Google Shape;55;p1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6" name="Google Shape;56;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8" name="Google Shape;58;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457200" y="106224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
          <p:cNvSpPr txBox="1">
            <a:spLocks noGrp="1"/>
          </p:cNvSpPr>
          <p:nvPr>
            <p:ph type="body" idx="1"/>
          </p:nvPr>
        </p:nvSpPr>
        <p:spPr>
          <a:xfrm>
            <a:off x="457200" y="2423882"/>
            <a:ext cx="8229600" cy="3702281"/>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3"/>
          <p:cNvSpPr/>
          <p:nvPr/>
        </p:nvSpPr>
        <p:spPr>
          <a:xfrm>
            <a:off x="349250" y="1"/>
            <a:ext cx="8794750" cy="823913"/>
          </a:xfrm>
          <a:prstGeom prst="rect">
            <a:avLst/>
          </a:prstGeom>
          <a:gradFill>
            <a:gsLst>
              <a:gs pos="0">
                <a:srgbClr val="FFFFFF"/>
              </a:gs>
              <a:gs pos="16000">
                <a:srgbClr val="FFFFFF"/>
              </a:gs>
              <a:gs pos="100000">
                <a:srgbClr val="FEB710"/>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 name="Google Shape;9;p3" descr="UMBC-orientation-text-version.png"/>
          <p:cNvPicPr preferRelativeResize="0"/>
          <p:nvPr/>
        </p:nvPicPr>
        <p:blipFill rotWithShape="1">
          <a:blip r:embed="rId13">
            <a:alphaModFix/>
          </a:blip>
          <a:srcRect/>
          <a:stretch/>
        </p:blipFill>
        <p:spPr>
          <a:xfrm>
            <a:off x="128588" y="119064"/>
            <a:ext cx="1592262" cy="665162"/>
          </a:xfrm>
          <a:prstGeom prst="rect">
            <a:avLst/>
          </a:prstGeom>
          <a:noFill/>
          <a:ln>
            <a:noFill/>
          </a:ln>
        </p:spPr>
      </p:pic>
      <p:sp>
        <p:nvSpPr>
          <p:cNvPr id="10" name="Google Shape;10;p3"/>
          <p:cNvSpPr/>
          <p:nvPr/>
        </p:nvSpPr>
        <p:spPr>
          <a:xfrm>
            <a:off x="0" y="6640513"/>
            <a:ext cx="9144000" cy="217487"/>
          </a:xfrm>
          <a:prstGeom prst="rect">
            <a:avLst/>
          </a:prstGeom>
          <a:gradFill>
            <a:gsLst>
              <a:gs pos="0">
                <a:schemeClr val="dk1"/>
              </a:gs>
              <a:gs pos="100000">
                <a:srgbClr val="FFFFFF"/>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lvl="0">
              <a:buSzPts val="4400"/>
            </a:pPr>
            <a:r>
              <a:rPr lang="en-US" b="1" dirty="0"/>
              <a:t>GRIT101/GRIT301</a:t>
            </a:r>
            <a:endParaRPr sz="8000" b="1" dirty="0">
              <a:latin typeface="Inter"/>
              <a:ea typeface="Inter"/>
              <a:cs typeface="Inter"/>
              <a:sym typeface="Inter"/>
            </a:endParaRPr>
          </a:p>
        </p:txBody>
      </p:sp>
      <p:sp>
        <p:nvSpPr>
          <p:cNvPr id="3" name="Subtitle 2">
            <a:extLst>
              <a:ext uri="{FF2B5EF4-FFF2-40B4-BE49-F238E27FC236}">
                <a16:creationId xmlns:a16="http://schemas.microsoft.com/office/drawing/2014/main" id="{DC5F0C68-1C86-5469-5665-7B039C49D7AC}"/>
              </a:ext>
            </a:extLst>
          </p:cNvPr>
          <p:cNvSpPr>
            <a:spLocks noGrp="1"/>
          </p:cNvSpPr>
          <p:nvPr>
            <p:ph type="subTitle" idx="1"/>
          </p:nvPr>
        </p:nvSpPr>
        <p:spPr>
          <a:xfrm>
            <a:off x="1371600" y="3490547"/>
            <a:ext cx="6400800" cy="1415562"/>
          </a:xfrm>
        </p:spPr>
        <p:txBody>
          <a:bodyPr>
            <a:normAutofit/>
          </a:bodyPr>
          <a:lstStyle/>
          <a:p>
            <a:r>
              <a:rPr lang="en-US" sz="3600" b="1" dirty="0"/>
              <a:t>Faculty Connections at an Honors University</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body" idx="1"/>
          </p:nvPr>
        </p:nvSpPr>
        <p:spPr>
          <a:xfrm>
            <a:off x="0" y="826477"/>
            <a:ext cx="9144000" cy="5805948"/>
          </a:xfrm>
          <a:prstGeom prst="rect">
            <a:avLst/>
          </a:prstGeom>
          <a:gradFill>
            <a:gsLst>
              <a:gs pos="0">
                <a:srgbClr val="FFFFFF"/>
              </a:gs>
              <a:gs pos="16000">
                <a:srgbClr val="FFFFFF"/>
              </a:gs>
              <a:gs pos="100000">
                <a:srgbClr val="FEB710"/>
              </a:gs>
            </a:gsLst>
            <a:lin ang="0" scaled="0"/>
          </a:grad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sz="3600" dirty="0">
              <a:solidFill>
                <a:srgbClr val="FEB710"/>
              </a:solidFill>
              <a:latin typeface="Inter SemiBold"/>
              <a:ea typeface="Inter SemiBold"/>
              <a:cs typeface="Inter SemiBold"/>
              <a:sym typeface="Inter SemiBold"/>
            </a:endParaRPr>
          </a:p>
          <a:p>
            <a:pPr marL="914400" lvl="0" indent="0" algn="l" rtl="0">
              <a:spcBef>
                <a:spcPts val="0"/>
              </a:spcBef>
              <a:spcAft>
                <a:spcPts val="0"/>
              </a:spcAft>
              <a:buNone/>
            </a:pPr>
            <a:endParaRPr sz="3000" dirty="0">
              <a:latin typeface="Inter"/>
              <a:ea typeface="Inter"/>
              <a:cs typeface="Inter"/>
              <a:sym typeface="Inter"/>
            </a:endParaRPr>
          </a:p>
          <a:p>
            <a:pPr lvl="0" indent="-419100">
              <a:spcBef>
                <a:spcPts val="0"/>
              </a:spcBef>
              <a:buSzPts val="3000"/>
              <a:buFont typeface="Inter"/>
              <a:buChar char="•"/>
            </a:pPr>
            <a:r>
              <a:rPr lang="en-US" sz="3000" dirty="0">
                <a:latin typeface="Inter"/>
                <a:ea typeface="Inter"/>
                <a:cs typeface="Inter"/>
                <a:sym typeface="Inter"/>
              </a:rPr>
              <a:t>Our Top Priority is Your Success. Everyone here wants you to succeed – we are on YOUR team</a:t>
            </a:r>
          </a:p>
          <a:p>
            <a:pPr lvl="0" indent="-419100">
              <a:spcBef>
                <a:spcPts val="0"/>
              </a:spcBef>
              <a:buSzPts val="3000"/>
              <a:buFont typeface="Inter"/>
              <a:buChar char="•"/>
            </a:pPr>
            <a:r>
              <a:rPr lang="en-US" sz="3000" dirty="0">
                <a:latin typeface="Inter"/>
                <a:ea typeface="Inter"/>
                <a:cs typeface="Inter"/>
                <a:sym typeface="Inter"/>
              </a:rPr>
              <a:t>Definition of success in and out of the classroom</a:t>
            </a:r>
          </a:p>
          <a:p>
            <a:pPr indent="-419100">
              <a:spcBef>
                <a:spcPts val="0"/>
              </a:spcBef>
              <a:buSzPts val="3000"/>
              <a:buFont typeface="Inter"/>
              <a:buChar char="•"/>
            </a:pPr>
            <a:r>
              <a:rPr lang="en-US" sz="3000" dirty="0">
                <a:latin typeface="Inter"/>
                <a:ea typeface="Inter"/>
                <a:cs typeface="Inter"/>
                <a:sym typeface="Inter"/>
              </a:rPr>
              <a:t>Seek experiences that will help you grow and understand yourself and your future plans</a:t>
            </a:r>
          </a:p>
          <a:p>
            <a:pPr lvl="0" indent="-419100">
              <a:spcBef>
                <a:spcPts val="0"/>
              </a:spcBef>
              <a:buSzPts val="3000"/>
              <a:buFont typeface="Inter"/>
              <a:buChar char="•"/>
            </a:pPr>
            <a:endParaRPr lang="en-US" sz="3000" dirty="0">
              <a:latin typeface="Inter"/>
              <a:ea typeface="Inter"/>
              <a:cs typeface="Inter"/>
              <a:sym typeface="Inter"/>
            </a:endParaRPr>
          </a:p>
          <a:p>
            <a:pPr marL="0" lvl="0" indent="457200" algn="l" rtl="0">
              <a:spcBef>
                <a:spcPts val="0"/>
              </a:spcBef>
              <a:spcAft>
                <a:spcPts val="0"/>
              </a:spcAft>
              <a:buClr>
                <a:schemeClr val="dk1"/>
              </a:buClr>
              <a:buSzPts val="3200"/>
              <a:buNone/>
            </a:pPr>
            <a:endParaRPr sz="3000" dirty="0">
              <a:solidFill>
                <a:srgbClr val="FEB710"/>
              </a:solidFill>
              <a:latin typeface="Inter"/>
              <a:ea typeface="Inter"/>
              <a:cs typeface="Inter"/>
              <a:sym typeface="Inter"/>
            </a:endParaRPr>
          </a:p>
          <a:p>
            <a:pPr marL="0" lvl="0" indent="457200" algn="l" rtl="0">
              <a:spcBef>
                <a:spcPts val="0"/>
              </a:spcBef>
              <a:spcAft>
                <a:spcPts val="0"/>
              </a:spcAft>
              <a:buClr>
                <a:schemeClr val="dk1"/>
              </a:buClr>
              <a:buSzPts val="3200"/>
              <a:buNone/>
            </a:pPr>
            <a:endParaRPr sz="3000" dirty="0">
              <a:solidFill>
                <a:srgbClr val="FEB710"/>
              </a:solidFill>
              <a:latin typeface="Inter"/>
              <a:ea typeface="Inter"/>
              <a:cs typeface="Inter"/>
              <a:sym typeface="Inter"/>
            </a:endParaRPr>
          </a:p>
        </p:txBody>
      </p:sp>
      <p:sp>
        <p:nvSpPr>
          <p:cNvPr id="82" name="Google Shape;82;p2"/>
          <p:cNvSpPr txBox="1">
            <a:spLocks noGrp="1"/>
          </p:cNvSpPr>
          <p:nvPr>
            <p:ph type="title"/>
          </p:nvPr>
        </p:nvSpPr>
        <p:spPr>
          <a:xfrm>
            <a:off x="457200" y="609744"/>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sz="4000" dirty="0">
                <a:latin typeface="Inter Black"/>
                <a:ea typeface="Inter Black"/>
                <a:cs typeface="Inter Black"/>
                <a:sym typeface="Inter Black"/>
              </a:rPr>
              <a:t>Setting the Stage for Success</a:t>
            </a:r>
            <a:endParaRPr sz="4000" dirty="0">
              <a:latin typeface="Inter Black"/>
              <a:ea typeface="Inter Black"/>
              <a:cs typeface="Inter Black"/>
              <a:sym typeface="Inter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133b2b443e2_0_15"/>
          <p:cNvSpPr txBox="1">
            <a:spLocks noGrp="1"/>
          </p:cNvSpPr>
          <p:nvPr>
            <p:ph type="body" idx="1"/>
          </p:nvPr>
        </p:nvSpPr>
        <p:spPr>
          <a:xfrm>
            <a:off x="0" y="585925"/>
            <a:ext cx="9144000" cy="6046500"/>
          </a:xfrm>
          <a:prstGeom prst="rect">
            <a:avLst/>
          </a:prstGeom>
          <a:gradFill>
            <a:gsLst>
              <a:gs pos="0">
                <a:srgbClr val="FFFFFF"/>
              </a:gs>
              <a:gs pos="16000">
                <a:srgbClr val="FFFFFF"/>
              </a:gs>
              <a:gs pos="100000">
                <a:srgbClr val="FEB710"/>
              </a:gs>
            </a:gsLst>
            <a:lin ang="0" scaled="0"/>
          </a:grad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sz="3600" dirty="0">
              <a:solidFill>
                <a:srgbClr val="FEB710"/>
              </a:solidFill>
              <a:latin typeface="Inter SemiBold"/>
              <a:ea typeface="Inter SemiBold"/>
              <a:cs typeface="Inter SemiBold"/>
              <a:sym typeface="Inter SemiBold"/>
            </a:endParaRPr>
          </a:p>
          <a:p>
            <a:pPr marL="914400" lvl="0" indent="0" algn="l" rtl="0">
              <a:spcBef>
                <a:spcPts val="0"/>
              </a:spcBef>
              <a:spcAft>
                <a:spcPts val="0"/>
              </a:spcAft>
              <a:buNone/>
            </a:pPr>
            <a:endParaRPr sz="3000" dirty="0">
              <a:latin typeface="Inter"/>
              <a:ea typeface="Inter"/>
              <a:cs typeface="Inter"/>
              <a:sym typeface="Inter"/>
            </a:endParaRPr>
          </a:p>
          <a:p>
            <a:pPr marL="38100" indent="0">
              <a:spcBef>
                <a:spcPts val="0"/>
              </a:spcBef>
              <a:buSzPts val="3000"/>
              <a:buNone/>
            </a:pPr>
            <a:endParaRPr lang="en-US" sz="3000" dirty="0">
              <a:latin typeface="Inter"/>
              <a:ea typeface="Inter"/>
              <a:cs typeface="Inter"/>
              <a:sym typeface="Inter"/>
            </a:endParaRPr>
          </a:p>
          <a:p>
            <a:pPr marL="495300" indent="-457200">
              <a:spcBef>
                <a:spcPts val="0"/>
              </a:spcBef>
              <a:buSzPts val="3000"/>
            </a:pPr>
            <a:r>
              <a:rPr lang="en-US" sz="3000" dirty="0">
                <a:latin typeface="Inter"/>
                <a:ea typeface="Inter"/>
                <a:cs typeface="Inter"/>
                <a:sym typeface="Inter"/>
              </a:rPr>
              <a:t>What behaviors will help you connect with faculty in and out of the classroom</a:t>
            </a:r>
          </a:p>
          <a:p>
            <a:pPr marL="495300" indent="-457200">
              <a:spcBef>
                <a:spcPts val="0"/>
              </a:spcBef>
              <a:buSzPts val="3000"/>
            </a:pPr>
            <a:r>
              <a:rPr lang="en-US" sz="3000" dirty="0">
                <a:latin typeface="Inter"/>
                <a:ea typeface="Inter"/>
                <a:cs typeface="Inter"/>
                <a:sym typeface="Inter"/>
              </a:rPr>
              <a:t>You can find faculty who have shared interests by browsing departmental websites list for your major </a:t>
            </a:r>
          </a:p>
          <a:p>
            <a:pPr marL="495300" indent="-457200">
              <a:spcBef>
                <a:spcPts val="0"/>
              </a:spcBef>
              <a:buSzPts val="3000"/>
            </a:pPr>
            <a:r>
              <a:rPr lang="en-US" sz="3000" dirty="0">
                <a:latin typeface="Inter"/>
                <a:ea typeface="Inter"/>
                <a:cs typeface="Inter"/>
                <a:sym typeface="Inter"/>
              </a:rPr>
              <a:t>Remember, failure is not forever and all of us have experienced it too</a:t>
            </a:r>
          </a:p>
          <a:p>
            <a:pPr marL="495300" indent="-457200">
              <a:spcBef>
                <a:spcPts val="0"/>
              </a:spcBef>
              <a:buSzPts val="3000"/>
            </a:pPr>
            <a:r>
              <a:rPr lang="en-US" sz="3000" dirty="0">
                <a:latin typeface="Inter"/>
                <a:ea typeface="Inter"/>
                <a:cs typeface="Inter"/>
                <a:sym typeface="Inter"/>
              </a:rPr>
              <a:t>At the first sign of trouble, ask for help. Please do not wait until it’s too late.</a:t>
            </a:r>
          </a:p>
          <a:p>
            <a:pPr marL="495300" indent="-457200">
              <a:spcBef>
                <a:spcPts val="0"/>
              </a:spcBef>
              <a:buSzPts val="3000"/>
            </a:pPr>
            <a:endParaRPr sz="3000" dirty="0">
              <a:latin typeface="Inter"/>
              <a:ea typeface="Inter"/>
              <a:cs typeface="Inter"/>
              <a:sym typeface="Inter"/>
            </a:endParaRPr>
          </a:p>
          <a:p>
            <a:pPr marL="0" lvl="0" indent="457200" algn="l" rtl="0">
              <a:spcBef>
                <a:spcPts val="0"/>
              </a:spcBef>
              <a:spcAft>
                <a:spcPts val="0"/>
              </a:spcAft>
              <a:buClr>
                <a:schemeClr val="dk1"/>
              </a:buClr>
              <a:buSzPts val="3200"/>
              <a:buNone/>
            </a:pPr>
            <a:endParaRPr sz="3000" dirty="0">
              <a:solidFill>
                <a:srgbClr val="FEB710"/>
              </a:solidFill>
              <a:latin typeface="Inter"/>
              <a:ea typeface="Inter"/>
              <a:cs typeface="Inter"/>
              <a:sym typeface="Inter"/>
            </a:endParaRPr>
          </a:p>
          <a:p>
            <a:pPr marL="0" lvl="0" indent="457200" algn="l" rtl="0">
              <a:spcBef>
                <a:spcPts val="0"/>
              </a:spcBef>
              <a:spcAft>
                <a:spcPts val="0"/>
              </a:spcAft>
              <a:buClr>
                <a:schemeClr val="dk1"/>
              </a:buClr>
              <a:buSzPts val="3200"/>
              <a:buNone/>
            </a:pPr>
            <a:endParaRPr sz="3000" dirty="0">
              <a:solidFill>
                <a:srgbClr val="FEB710"/>
              </a:solidFill>
              <a:latin typeface="Inter"/>
              <a:ea typeface="Inter"/>
              <a:cs typeface="Inter"/>
              <a:sym typeface="Inter"/>
            </a:endParaRPr>
          </a:p>
        </p:txBody>
      </p:sp>
      <p:sp>
        <p:nvSpPr>
          <p:cNvPr id="100" name="Google Shape;100;g133b2b443e2_0_15"/>
          <p:cNvSpPr txBox="1">
            <a:spLocks noGrp="1"/>
          </p:cNvSpPr>
          <p:nvPr>
            <p:ph type="title"/>
          </p:nvPr>
        </p:nvSpPr>
        <p:spPr>
          <a:xfrm>
            <a:off x="457200" y="585925"/>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sz="5000" dirty="0">
                <a:latin typeface="Inter Black"/>
                <a:ea typeface="Inter Black"/>
                <a:cs typeface="Inter Black"/>
                <a:sym typeface="Inter Black"/>
              </a:rPr>
              <a:t>Building Faculty Relationships</a:t>
            </a:r>
            <a:endParaRPr sz="5000" dirty="0">
              <a:latin typeface="Inter Black"/>
              <a:ea typeface="Inter Black"/>
              <a:cs typeface="Inter Black"/>
              <a:sym typeface="Inter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133b2b443e2_0_5"/>
          <p:cNvSpPr txBox="1">
            <a:spLocks noGrp="1"/>
          </p:cNvSpPr>
          <p:nvPr>
            <p:ph type="body" idx="1"/>
          </p:nvPr>
        </p:nvSpPr>
        <p:spPr>
          <a:xfrm>
            <a:off x="0" y="585925"/>
            <a:ext cx="9144000" cy="6046500"/>
          </a:xfrm>
          <a:prstGeom prst="rect">
            <a:avLst/>
          </a:prstGeom>
          <a:gradFill>
            <a:gsLst>
              <a:gs pos="0">
                <a:srgbClr val="FFFFFF"/>
              </a:gs>
              <a:gs pos="16000">
                <a:srgbClr val="FFFFFF"/>
              </a:gs>
              <a:gs pos="100000">
                <a:srgbClr val="FEB710"/>
              </a:gs>
            </a:gsLst>
            <a:lin ang="0" scaled="0"/>
          </a:grad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sz="3600" dirty="0">
              <a:solidFill>
                <a:srgbClr val="FEB710"/>
              </a:solidFill>
              <a:latin typeface="Inter SemiBold"/>
              <a:ea typeface="Inter SemiBold"/>
              <a:cs typeface="Inter SemiBold"/>
              <a:sym typeface="Inter SemiBold"/>
            </a:endParaRPr>
          </a:p>
          <a:p>
            <a:pPr marL="914400" lvl="0" indent="0" algn="l" rtl="0">
              <a:spcBef>
                <a:spcPts val="0"/>
              </a:spcBef>
              <a:spcAft>
                <a:spcPts val="0"/>
              </a:spcAft>
              <a:buNone/>
            </a:pPr>
            <a:endParaRPr sz="3000" dirty="0">
              <a:latin typeface="Inter"/>
              <a:ea typeface="Inter"/>
              <a:cs typeface="Inter"/>
              <a:sym typeface="Inter"/>
            </a:endParaRPr>
          </a:p>
          <a:p>
            <a:pPr marL="914400" lvl="0" indent="0" algn="l" rtl="0">
              <a:spcBef>
                <a:spcPts val="0"/>
              </a:spcBef>
              <a:spcAft>
                <a:spcPts val="0"/>
              </a:spcAft>
              <a:buNone/>
            </a:pPr>
            <a:endParaRPr sz="3000" dirty="0">
              <a:latin typeface="Inter"/>
              <a:ea typeface="Inter"/>
              <a:cs typeface="Inter"/>
              <a:sym typeface="Inter"/>
            </a:endParaRPr>
          </a:p>
          <a:p>
            <a:pPr marL="495300" lvl="0" indent="-457200" algn="l" rtl="0">
              <a:spcBef>
                <a:spcPts val="0"/>
              </a:spcBef>
              <a:spcAft>
                <a:spcPts val="0"/>
              </a:spcAft>
              <a:buSzPts val="3000"/>
              <a:buFont typeface="Arial" panose="020B0604020202020204" pitchFamily="34" charset="0"/>
              <a:buChar char="•"/>
            </a:pPr>
            <a:r>
              <a:rPr lang="en-US" sz="3000" dirty="0">
                <a:latin typeface="Inter"/>
                <a:ea typeface="Inter"/>
                <a:cs typeface="Inter"/>
                <a:sym typeface="Inter"/>
              </a:rPr>
              <a:t>How to Prioritize Academic Success</a:t>
            </a:r>
            <a:endParaRPr lang="en-US" sz="3000" dirty="0">
              <a:solidFill>
                <a:srgbClr val="FEB710"/>
              </a:solidFill>
              <a:latin typeface="Inter"/>
              <a:ea typeface="Inter"/>
              <a:cs typeface="Inter"/>
              <a:sym typeface="Inter"/>
            </a:endParaRPr>
          </a:p>
          <a:p>
            <a:pPr marL="952500" lvl="1" indent="-457200">
              <a:spcBef>
                <a:spcPts val="0"/>
              </a:spcBef>
              <a:buSzPts val="3000"/>
              <a:buFont typeface="Arial" panose="020B0604020202020204" pitchFamily="34" charset="0"/>
              <a:buChar char="•"/>
            </a:pPr>
            <a:r>
              <a:rPr lang="en-US" sz="2600" dirty="0">
                <a:latin typeface="Inter"/>
                <a:ea typeface="Inter"/>
                <a:cs typeface="Inter"/>
                <a:sym typeface="Inter"/>
              </a:rPr>
              <a:t>Utilize Key </a:t>
            </a:r>
            <a:r>
              <a:rPr lang="en-US" sz="2600" dirty="0">
                <a:solidFill>
                  <a:schemeClr val="tx1"/>
                </a:solidFill>
                <a:latin typeface="Inter"/>
                <a:ea typeface="Inter"/>
                <a:cs typeface="Inter"/>
                <a:sym typeface="Inter"/>
              </a:rPr>
              <a:t>Academic Resources:</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Advising: Course Selection, Academic Difficulty, Connecting Majors &amp; Careers</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Academic Transition Courses: Enroll in a UNIV Seminar for Academic Credit &amp; Support the First Semester</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Academic Success Center: Utilize Tutoring, SI/PASS, Academic Advocates</a:t>
            </a:r>
          </a:p>
          <a:p>
            <a:pPr marL="1409700" lvl="2" indent="-457200">
              <a:spcBef>
                <a:spcPts val="0"/>
              </a:spcBef>
              <a:buSzPts val="3000"/>
              <a:buFont typeface="Arial" panose="020B0604020202020204" pitchFamily="34" charset="0"/>
              <a:buChar char="•"/>
            </a:pPr>
            <a:r>
              <a:rPr lang="en-US" sz="2000" dirty="0">
                <a:latin typeface="Inter"/>
                <a:ea typeface="Inter"/>
                <a:cs typeface="Inter"/>
                <a:sym typeface="Inter"/>
              </a:rPr>
              <a:t>Go to office hours &amp; form study groups </a:t>
            </a:r>
          </a:p>
          <a:p>
            <a:pPr marL="952500" lvl="1" indent="-457200">
              <a:spcBef>
                <a:spcPts val="0"/>
              </a:spcBef>
              <a:buSzPts val="3000"/>
              <a:buFont typeface="Arial" panose="020B0604020202020204" pitchFamily="34" charset="0"/>
              <a:buChar char="•"/>
            </a:pPr>
            <a:r>
              <a:rPr lang="en-US" sz="2600" dirty="0">
                <a:solidFill>
                  <a:schemeClr val="tx1"/>
                </a:solidFill>
                <a:latin typeface="Inter"/>
                <a:ea typeface="Inter"/>
                <a:cs typeface="Inter"/>
                <a:sym typeface="Inter"/>
              </a:rPr>
              <a:t>Connect with your OPA today on resources they’ve used! </a:t>
            </a:r>
            <a:endParaRPr sz="3000" dirty="0">
              <a:solidFill>
                <a:srgbClr val="FEB710"/>
              </a:solidFill>
              <a:latin typeface="Inter"/>
              <a:ea typeface="Inter"/>
              <a:cs typeface="Inter"/>
              <a:sym typeface="Inter"/>
            </a:endParaRPr>
          </a:p>
        </p:txBody>
      </p:sp>
      <p:sp>
        <p:nvSpPr>
          <p:cNvPr id="88" name="Google Shape;88;g133b2b443e2_0_5"/>
          <p:cNvSpPr txBox="1">
            <a:spLocks noGrp="1"/>
          </p:cNvSpPr>
          <p:nvPr>
            <p:ph type="title"/>
          </p:nvPr>
        </p:nvSpPr>
        <p:spPr>
          <a:xfrm>
            <a:off x="457200" y="69766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sz="5000" dirty="0">
                <a:latin typeface="Inter Black"/>
                <a:ea typeface="Inter Black"/>
                <a:cs typeface="Inter Black"/>
                <a:sym typeface="Inter Black"/>
              </a:rPr>
              <a:t>Academic Success Tips</a:t>
            </a:r>
            <a:endParaRPr sz="5000" dirty="0">
              <a:latin typeface="Inter Black"/>
              <a:ea typeface="Inter Black"/>
              <a:cs typeface="Inter Black"/>
              <a:sym typeface="Inter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133b2b443e2_0_5"/>
          <p:cNvSpPr txBox="1">
            <a:spLocks noGrp="1"/>
          </p:cNvSpPr>
          <p:nvPr>
            <p:ph type="body" idx="1"/>
          </p:nvPr>
        </p:nvSpPr>
        <p:spPr>
          <a:xfrm>
            <a:off x="0" y="585925"/>
            <a:ext cx="9144000" cy="6046500"/>
          </a:xfrm>
          <a:prstGeom prst="rect">
            <a:avLst/>
          </a:prstGeom>
          <a:gradFill>
            <a:gsLst>
              <a:gs pos="0">
                <a:srgbClr val="FFFFFF"/>
              </a:gs>
              <a:gs pos="16000">
                <a:srgbClr val="FFFFFF"/>
              </a:gs>
              <a:gs pos="100000">
                <a:srgbClr val="FEB710"/>
              </a:gs>
            </a:gsLst>
            <a:lin ang="0" scaled="0"/>
          </a:grad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sz="3600" dirty="0">
              <a:solidFill>
                <a:srgbClr val="FEB710"/>
              </a:solidFill>
              <a:latin typeface="Inter SemiBold"/>
              <a:ea typeface="Inter SemiBold"/>
              <a:cs typeface="Inter SemiBold"/>
              <a:sym typeface="Inter SemiBold"/>
            </a:endParaRPr>
          </a:p>
          <a:p>
            <a:pPr marL="914400" lvl="0" indent="0" algn="l" rtl="0">
              <a:spcBef>
                <a:spcPts val="0"/>
              </a:spcBef>
              <a:spcAft>
                <a:spcPts val="0"/>
              </a:spcAft>
              <a:buNone/>
            </a:pPr>
            <a:endParaRPr sz="3000" dirty="0">
              <a:latin typeface="Inter"/>
              <a:ea typeface="Inter"/>
              <a:cs typeface="Inter"/>
              <a:sym typeface="Inter"/>
            </a:endParaRPr>
          </a:p>
          <a:p>
            <a:pPr marL="914400" lvl="0" indent="0" algn="l" rtl="0">
              <a:spcBef>
                <a:spcPts val="0"/>
              </a:spcBef>
              <a:spcAft>
                <a:spcPts val="0"/>
              </a:spcAft>
              <a:buNone/>
            </a:pPr>
            <a:endParaRPr sz="3000" dirty="0">
              <a:latin typeface="Inter"/>
              <a:ea typeface="Inter"/>
              <a:cs typeface="Inter"/>
              <a:sym typeface="Inter"/>
            </a:endParaRPr>
          </a:p>
          <a:p>
            <a:pPr marL="495300" lvl="0" indent="-457200" algn="l" rtl="0">
              <a:spcBef>
                <a:spcPts val="0"/>
              </a:spcBef>
              <a:spcAft>
                <a:spcPts val="0"/>
              </a:spcAft>
              <a:buSzPts val="3000"/>
              <a:buFont typeface="Arial" panose="020B0604020202020204" pitchFamily="34" charset="0"/>
              <a:buChar char="•"/>
            </a:pPr>
            <a:r>
              <a:rPr lang="en-US" sz="3000" dirty="0">
                <a:latin typeface="Inter"/>
                <a:ea typeface="Inter"/>
                <a:cs typeface="Inter"/>
                <a:sym typeface="Inter"/>
              </a:rPr>
              <a:t>How to prioritize making connections </a:t>
            </a:r>
          </a:p>
          <a:p>
            <a:pPr marL="952500" lvl="1" indent="-457200">
              <a:spcBef>
                <a:spcPts val="0"/>
              </a:spcBef>
              <a:buSzPts val="3000"/>
              <a:buFont typeface="Arial" panose="020B0604020202020204" pitchFamily="34" charset="0"/>
              <a:buChar char="•"/>
            </a:pPr>
            <a:r>
              <a:rPr lang="en-US" sz="2600" dirty="0">
                <a:solidFill>
                  <a:schemeClr val="tx1"/>
                </a:solidFill>
                <a:latin typeface="Inter"/>
                <a:ea typeface="Inter"/>
                <a:cs typeface="Inter"/>
                <a:sym typeface="Inter"/>
              </a:rPr>
              <a:t>Utilize Key Campus Resources:</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Welcome Week &amp; Involvement Fest</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Campus Life (Student Orgs, SEB, SGA)</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Residential Life or Off-Campus Student Services (OCSS)</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Athletics &amp; Recreation (RAC, Club/Intramural Sports, Group Fitness, Dietician)</a:t>
            </a:r>
          </a:p>
          <a:p>
            <a:pPr marL="952500" lvl="1" indent="-457200">
              <a:spcBef>
                <a:spcPts val="0"/>
              </a:spcBef>
              <a:buSzPts val="3000"/>
              <a:buFont typeface="Arial" panose="020B0604020202020204" pitchFamily="34" charset="0"/>
              <a:buChar char="•"/>
            </a:pPr>
            <a:r>
              <a:rPr lang="en-US" sz="2600" dirty="0">
                <a:solidFill>
                  <a:schemeClr val="tx1"/>
                </a:solidFill>
                <a:latin typeface="Inter"/>
                <a:ea typeface="Inter"/>
                <a:cs typeface="Inter"/>
                <a:sym typeface="Inter"/>
              </a:rPr>
              <a:t>Connect with your OPA today on resources they’ve used! </a:t>
            </a:r>
            <a:endParaRPr lang="en-US" sz="3000" dirty="0">
              <a:solidFill>
                <a:srgbClr val="FEB710"/>
              </a:solidFill>
              <a:latin typeface="Inter"/>
              <a:ea typeface="Inter"/>
              <a:cs typeface="Inter"/>
              <a:sym typeface="Inter"/>
            </a:endParaRPr>
          </a:p>
          <a:p>
            <a:pPr marL="952500" lvl="2" indent="0">
              <a:spcBef>
                <a:spcPts val="0"/>
              </a:spcBef>
              <a:buSzPts val="3000"/>
              <a:buNone/>
            </a:pPr>
            <a:endParaRPr lang="en-US" sz="2200" dirty="0">
              <a:solidFill>
                <a:schemeClr val="tx1"/>
              </a:solidFill>
              <a:latin typeface="Inter"/>
              <a:ea typeface="Inter"/>
              <a:cs typeface="Inter"/>
              <a:sym typeface="Inter"/>
            </a:endParaRPr>
          </a:p>
          <a:p>
            <a:pPr marL="0" lvl="0" indent="457200" algn="l" rtl="0">
              <a:spcBef>
                <a:spcPts val="0"/>
              </a:spcBef>
              <a:spcAft>
                <a:spcPts val="0"/>
              </a:spcAft>
              <a:buClr>
                <a:schemeClr val="dk1"/>
              </a:buClr>
              <a:buSzPts val="3200"/>
              <a:buNone/>
            </a:pPr>
            <a:endParaRPr lang="en-US" sz="3000" dirty="0">
              <a:solidFill>
                <a:srgbClr val="FEB710"/>
              </a:solidFill>
              <a:latin typeface="Inter"/>
              <a:ea typeface="Inter"/>
              <a:cs typeface="Inter"/>
              <a:sym typeface="Inter"/>
            </a:endParaRPr>
          </a:p>
        </p:txBody>
      </p:sp>
      <p:sp>
        <p:nvSpPr>
          <p:cNvPr id="88" name="Google Shape;88;g133b2b443e2_0_5"/>
          <p:cNvSpPr txBox="1">
            <a:spLocks noGrp="1"/>
          </p:cNvSpPr>
          <p:nvPr>
            <p:ph type="title"/>
          </p:nvPr>
        </p:nvSpPr>
        <p:spPr>
          <a:xfrm>
            <a:off x="457200" y="69766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sz="5000" dirty="0">
                <a:latin typeface="Inter Black"/>
                <a:ea typeface="Inter Black"/>
                <a:cs typeface="Inter Black"/>
                <a:sym typeface="Inter Black"/>
              </a:rPr>
              <a:t>Involvement Tips</a:t>
            </a:r>
            <a:endParaRPr sz="5000" dirty="0">
              <a:latin typeface="Inter Black"/>
              <a:ea typeface="Inter Black"/>
              <a:cs typeface="Inter Black"/>
              <a:sym typeface="Inter Black"/>
            </a:endParaRPr>
          </a:p>
        </p:txBody>
      </p:sp>
    </p:spTree>
    <p:extLst>
      <p:ext uri="{BB962C8B-B14F-4D97-AF65-F5344CB8AC3E}">
        <p14:creationId xmlns:p14="http://schemas.microsoft.com/office/powerpoint/2010/main" val="253629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133b2b443e2_0_5"/>
          <p:cNvSpPr txBox="1">
            <a:spLocks noGrp="1"/>
          </p:cNvSpPr>
          <p:nvPr>
            <p:ph type="body" idx="1"/>
          </p:nvPr>
        </p:nvSpPr>
        <p:spPr>
          <a:xfrm>
            <a:off x="0" y="585925"/>
            <a:ext cx="9144000" cy="6046500"/>
          </a:xfrm>
          <a:prstGeom prst="rect">
            <a:avLst/>
          </a:prstGeom>
          <a:gradFill>
            <a:gsLst>
              <a:gs pos="0">
                <a:srgbClr val="FFFFFF"/>
              </a:gs>
              <a:gs pos="16000">
                <a:srgbClr val="FFFFFF"/>
              </a:gs>
              <a:gs pos="100000">
                <a:srgbClr val="FEB710"/>
              </a:gs>
            </a:gsLst>
            <a:lin ang="0" scaled="0"/>
          </a:grad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sz="3600" dirty="0">
              <a:solidFill>
                <a:srgbClr val="FEB710"/>
              </a:solidFill>
              <a:latin typeface="Inter SemiBold"/>
              <a:ea typeface="Inter SemiBold"/>
              <a:cs typeface="Inter SemiBold"/>
              <a:sym typeface="Inter SemiBold"/>
            </a:endParaRPr>
          </a:p>
          <a:p>
            <a:pPr marL="914400" lvl="0" indent="0" algn="l" rtl="0">
              <a:spcBef>
                <a:spcPts val="0"/>
              </a:spcBef>
              <a:spcAft>
                <a:spcPts val="0"/>
              </a:spcAft>
              <a:buNone/>
            </a:pPr>
            <a:endParaRPr sz="3000" dirty="0">
              <a:latin typeface="Inter"/>
              <a:ea typeface="Inter"/>
              <a:cs typeface="Inter"/>
              <a:sym typeface="Inter"/>
            </a:endParaRPr>
          </a:p>
          <a:p>
            <a:pPr marL="38100" lvl="0" indent="0" algn="l" rtl="0">
              <a:spcBef>
                <a:spcPts val="0"/>
              </a:spcBef>
              <a:spcAft>
                <a:spcPts val="0"/>
              </a:spcAft>
              <a:buSzPts val="3000"/>
              <a:buNone/>
            </a:pPr>
            <a:endParaRPr lang="en-US" sz="3000" dirty="0">
              <a:latin typeface="Inter"/>
              <a:ea typeface="Inter"/>
              <a:cs typeface="Inter"/>
              <a:sym typeface="Inter"/>
            </a:endParaRPr>
          </a:p>
          <a:p>
            <a:pPr marL="495300" lvl="0" indent="-457200" algn="l" rtl="0">
              <a:spcBef>
                <a:spcPts val="0"/>
              </a:spcBef>
              <a:spcAft>
                <a:spcPts val="0"/>
              </a:spcAft>
              <a:buSzPts val="3000"/>
              <a:buFont typeface="Arial" panose="020B0604020202020204" pitchFamily="34" charset="0"/>
              <a:buChar char="•"/>
            </a:pPr>
            <a:r>
              <a:rPr lang="en-US" sz="3000" dirty="0">
                <a:latin typeface="Inter"/>
                <a:ea typeface="Inter"/>
                <a:cs typeface="Inter"/>
                <a:sym typeface="Inter"/>
              </a:rPr>
              <a:t>Prioritizing self-exploration to align passions to your future goals</a:t>
            </a:r>
          </a:p>
          <a:p>
            <a:pPr marL="952500" lvl="1" indent="-457200">
              <a:spcBef>
                <a:spcPts val="0"/>
              </a:spcBef>
              <a:buSzPts val="3000"/>
              <a:buFont typeface="Arial" panose="020B0604020202020204" pitchFamily="34" charset="0"/>
              <a:buChar char="•"/>
            </a:pPr>
            <a:r>
              <a:rPr lang="en-US" sz="2600" dirty="0">
                <a:solidFill>
                  <a:schemeClr val="tx1"/>
                </a:solidFill>
                <a:latin typeface="Inter"/>
                <a:ea typeface="Inter"/>
                <a:cs typeface="Inter"/>
                <a:sym typeface="Inter"/>
              </a:rPr>
              <a:t>Utilize Key Campus Resources:</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Retriever Integrated Health (RIH)</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Initiatives for Identity, Inclusion, &amp; Belonging (I3B)</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Career Center (Internships, Jobs, On Campus Employment)</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Shriver Center (Service-Learning) </a:t>
            </a:r>
          </a:p>
          <a:p>
            <a:pPr marL="1409700" lvl="2" indent="-457200">
              <a:spcBef>
                <a:spcPts val="0"/>
              </a:spcBef>
              <a:buSzPts val="3000"/>
              <a:buFont typeface="Arial" panose="020B0604020202020204" pitchFamily="34" charset="0"/>
              <a:buChar char="•"/>
            </a:pPr>
            <a:r>
              <a:rPr lang="en-US" sz="2200" dirty="0">
                <a:solidFill>
                  <a:schemeClr val="tx1"/>
                </a:solidFill>
                <a:latin typeface="Inter"/>
                <a:ea typeface="Inter"/>
                <a:cs typeface="Inter"/>
                <a:sym typeface="Inter"/>
              </a:rPr>
              <a:t>Applied Learning (Research &amp; Prestigious Scholarships, Education Abroad)</a:t>
            </a:r>
          </a:p>
          <a:p>
            <a:pPr marL="952500" lvl="1" indent="-457200">
              <a:spcBef>
                <a:spcPts val="0"/>
              </a:spcBef>
              <a:buSzPts val="3000"/>
              <a:buFont typeface="Arial" panose="020B0604020202020204" pitchFamily="34" charset="0"/>
              <a:buChar char="•"/>
            </a:pPr>
            <a:r>
              <a:rPr lang="en-US" sz="2400">
                <a:solidFill>
                  <a:schemeClr val="tx1"/>
                </a:solidFill>
                <a:latin typeface="Inter"/>
                <a:ea typeface="Inter"/>
                <a:cs typeface="Inter"/>
                <a:sym typeface="Inter"/>
              </a:rPr>
              <a:t>Connect with your OPA today on resources they’ve used! </a:t>
            </a:r>
            <a:endParaRPr lang="en-US" sz="2400">
              <a:latin typeface="Inter"/>
              <a:ea typeface="Inter"/>
              <a:cs typeface="Inter"/>
              <a:sym typeface="Inter"/>
            </a:endParaRPr>
          </a:p>
          <a:p>
            <a:pPr marL="952500" lvl="2" indent="0">
              <a:spcBef>
                <a:spcPts val="0"/>
              </a:spcBef>
              <a:buSzPts val="3000"/>
              <a:buNone/>
            </a:pPr>
            <a:endParaRPr lang="en-US" sz="2200" dirty="0">
              <a:solidFill>
                <a:schemeClr val="tx1"/>
              </a:solidFill>
              <a:latin typeface="Inter"/>
              <a:ea typeface="Inter"/>
              <a:cs typeface="Inter"/>
              <a:sym typeface="Inter"/>
            </a:endParaRPr>
          </a:p>
          <a:p>
            <a:pPr marL="1409700" lvl="2" indent="-457200">
              <a:spcBef>
                <a:spcPts val="0"/>
              </a:spcBef>
              <a:buSzPts val="3000"/>
              <a:buFont typeface="Arial" panose="020B0604020202020204" pitchFamily="34" charset="0"/>
              <a:buChar char="•"/>
            </a:pPr>
            <a:endParaRPr lang="en-US" sz="2200" dirty="0">
              <a:solidFill>
                <a:schemeClr val="tx1"/>
              </a:solidFill>
              <a:latin typeface="Inter"/>
              <a:ea typeface="Inter"/>
              <a:cs typeface="Inter"/>
              <a:sym typeface="Inter"/>
            </a:endParaRPr>
          </a:p>
        </p:txBody>
      </p:sp>
      <p:sp>
        <p:nvSpPr>
          <p:cNvPr id="88" name="Google Shape;88;g133b2b443e2_0_5"/>
          <p:cNvSpPr txBox="1">
            <a:spLocks noGrp="1"/>
          </p:cNvSpPr>
          <p:nvPr>
            <p:ph type="title"/>
          </p:nvPr>
        </p:nvSpPr>
        <p:spPr>
          <a:xfrm>
            <a:off x="457200" y="82955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dirty="0">
                <a:latin typeface="Inter Black"/>
                <a:ea typeface="Inter Black"/>
                <a:cs typeface="Inter Black"/>
                <a:sym typeface="Inter Black"/>
              </a:rPr>
              <a:t>Personal/Professional Development Tips</a:t>
            </a:r>
            <a:endParaRPr dirty="0">
              <a:latin typeface="Inter Black"/>
              <a:ea typeface="Inter Black"/>
              <a:cs typeface="Inter Black"/>
              <a:sym typeface="Inter Black"/>
            </a:endParaRPr>
          </a:p>
        </p:txBody>
      </p:sp>
    </p:spTree>
    <p:extLst>
      <p:ext uri="{BB962C8B-B14F-4D97-AF65-F5344CB8AC3E}">
        <p14:creationId xmlns:p14="http://schemas.microsoft.com/office/powerpoint/2010/main" val="410661555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505</Words>
  <Application>Microsoft Macintosh PowerPoint</Application>
  <PresentationFormat>On-screen Show (4:3)</PresentationFormat>
  <Paragraphs>55</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Inter SemiBold</vt:lpstr>
      <vt:lpstr>Inter Black</vt:lpstr>
      <vt:lpstr>Calibri</vt:lpstr>
      <vt:lpstr>Arial</vt:lpstr>
      <vt:lpstr>Inter</vt:lpstr>
      <vt:lpstr>Office Theme</vt:lpstr>
      <vt:lpstr>GRIT101/GRIT301</vt:lpstr>
      <vt:lpstr>Setting the Stage for Success</vt:lpstr>
      <vt:lpstr>Building Faculty Relationships</vt:lpstr>
      <vt:lpstr>Academic Success Tips</vt:lpstr>
      <vt:lpstr>Involvement Tips</vt:lpstr>
      <vt:lpstr>Personal/Professional Development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 101</dc:title>
  <dc:creator>Jim Lord</dc:creator>
  <cp:lastModifiedBy>Gina King</cp:lastModifiedBy>
  <cp:revision>7</cp:revision>
  <dcterms:created xsi:type="dcterms:W3CDTF">2018-05-23T15:48:22Z</dcterms:created>
  <dcterms:modified xsi:type="dcterms:W3CDTF">2024-06-13T21:00:32Z</dcterms:modified>
</cp:coreProperties>
</file>