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1" r:id="rId5"/>
    <p:sldId id="259" r:id="rId6"/>
    <p:sldId id="289" r:id="rId7"/>
    <p:sldId id="260" r:id="rId8"/>
    <p:sldId id="262" r:id="rId9"/>
    <p:sldId id="286" r:id="rId10"/>
    <p:sldId id="268" r:id="rId11"/>
    <p:sldId id="269" r:id="rId12"/>
    <p:sldId id="264" r:id="rId13"/>
    <p:sldId id="265" r:id="rId14"/>
    <p:sldId id="266" r:id="rId15"/>
    <p:sldId id="267" r:id="rId16"/>
    <p:sldId id="271" r:id="rId17"/>
    <p:sldId id="272" r:id="rId18"/>
    <p:sldId id="270" r:id="rId19"/>
    <p:sldId id="274" r:id="rId20"/>
    <p:sldId id="273" r:id="rId21"/>
    <p:sldId id="275" r:id="rId22"/>
    <p:sldId id="276" r:id="rId23"/>
    <p:sldId id="278" r:id="rId24"/>
    <p:sldId id="277" r:id="rId25"/>
    <p:sldId id="280" r:id="rId26"/>
    <p:sldId id="279" r:id="rId27"/>
    <p:sldId id="288" r:id="rId28"/>
    <p:sldId id="281" r:id="rId29"/>
    <p:sldId id="282" r:id="rId30"/>
    <p:sldId id="283" r:id="rId31"/>
    <p:sldId id="284" r:id="rId32"/>
    <p:sldId id="290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4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2C99D-FAA7-4624-B9DE-1EC742209CD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6ADE2E0-25EA-47F6-B566-78CB86A44224}">
      <dgm:prSet/>
      <dgm:spPr/>
      <dgm:t>
        <a:bodyPr/>
        <a:lstStyle/>
        <a:p>
          <a:r>
            <a:rPr lang="en-US"/>
            <a:t>Discuss profile sharing with your student </a:t>
          </a:r>
          <a:r>
            <a:rPr lang="en-US" i="1"/>
            <a:t>prior to</a:t>
          </a:r>
          <a:r>
            <a:rPr lang="en-US"/>
            <a:t> the start of the academic year.</a:t>
          </a:r>
        </a:p>
      </dgm:t>
    </dgm:pt>
    <dgm:pt modelId="{3FEB4F14-9F28-4B1C-9531-EEDAA7C04D90}" type="parTrans" cxnId="{BFE14304-9D39-4F84-9377-A77028F43F4F}">
      <dgm:prSet/>
      <dgm:spPr/>
      <dgm:t>
        <a:bodyPr/>
        <a:lstStyle/>
        <a:p>
          <a:endParaRPr lang="en-US"/>
        </a:p>
      </dgm:t>
    </dgm:pt>
    <dgm:pt modelId="{89977BCE-F10E-42AB-B248-FC53C49F2234}" type="sibTrans" cxnId="{BFE14304-9D39-4F84-9377-A77028F43F4F}">
      <dgm:prSet/>
      <dgm:spPr/>
      <dgm:t>
        <a:bodyPr/>
        <a:lstStyle/>
        <a:p>
          <a:endParaRPr lang="en-US"/>
        </a:p>
      </dgm:t>
    </dgm:pt>
    <dgm:pt modelId="{CC089936-011A-470B-816B-F570BCEB4E62}">
      <dgm:prSet/>
      <dgm:spPr/>
      <dgm:t>
        <a:bodyPr/>
        <a:lstStyle/>
        <a:p>
          <a:r>
            <a:rPr lang="en-US"/>
            <a:t>Monitor activity frequently (weekly) during first year.</a:t>
          </a:r>
        </a:p>
      </dgm:t>
    </dgm:pt>
    <dgm:pt modelId="{8B74FA53-4BB6-4D1D-A83A-5352E81FD5B5}" type="parTrans" cxnId="{DC4FCBEC-275C-4664-89CB-C211854E821C}">
      <dgm:prSet/>
      <dgm:spPr/>
      <dgm:t>
        <a:bodyPr/>
        <a:lstStyle/>
        <a:p>
          <a:endParaRPr lang="en-US"/>
        </a:p>
      </dgm:t>
    </dgm:pt>
    <dgm:pt modelId="{2ACB19AA-D7D3-4625-9D22-6D58079E502A}" type="sibTrans" cxnId="{DC4FCBEC-275C-4664-89CB-C211854E821C}">
      <dgm:prSet/>
      <dgm:spPr/>
      <dgm:t>
        <a:bodyPr/>
        <a:lstStyle/>
        <a:p>
          <a:endParaRPr lang="en-US"/>
        </a:p>
      </dgm:t>
    </dgm:pt>
    <dgm:pt modelId="{D80600A6-8DE4-476B-892F-0987EBDC32F4}">
      <dgm:prSet/>
      <dgm:spPr/>
      <dgm:t>
        <a:bodyPr/>
        <a:lstStyle/>
        <a:p>
          <a:r>
            <a:rPr lang="en-US"/>
            <a:t>Avoid using information in a punitive manner.</a:t>
          </a:r>
        </a:p>
      </dgm:t>
    </dgm:pt>
    <dgm:pt modelId="{704C1BEE-B8DE-40D3-A942-9AE90144B540}" type="parTrans" cxnId="{A637496C-EF9A-4A10-AFF6-60C1C7994D39}">
      <dgm:prSet/>
      <dgm:spPr/>
      <dgm:t>
        <a:bodyPr/>
        <a:lstStyle/>
        <a:p>
          <a:endParaRPr lang="en-US"/>
        </a:p>
      </dgm:t>
    </dgm:pt>
    <dgm:pt modelId="{5F1F2F66-3050-4A86-A095-5FC0BF128B15}" type="sibTrans" cxnId="{A637496C-EF9A-4A10-AFF6-60C1C7994D39}">
      <dgm:prSet/>
      <dgm:spPr/>
      <dgm:t>
        <a:bodyPr/>
        <a:lstStyle/>
        <a:p>
          <a:endParaRPr lang="en-US"/>
        </a:p>
      </dgm:t>
    </dgm:pt>
    <dgm:pt modelId="{0BBC59ED-FC93-4CD9-B9EC-9895BFC33A94}">
      <dgm:prSet/>
      <dgm:spPr/>
      <dgm:t>
        <a:bodyPr/>
        <a:lstStyle/>
        <a:p>
          <a:r>
            <a:rPr lang="en-US"/>
            <a:t>Do ask student “How can I/we be supportive?”</a:t>
          </a:r>
        </a:p>
      </dgm:t>
    </dgm:pt>
    <dgm:pt modelId="{B1C775C3-C1E4-43E8-A032-04D47E3EABA4}" type="parTrans" cxnId="{206BF8A3-DBBF-49E6-ABB6-F50B93E6E341}">
      <dgm:prSet/>
      <dgm:spPr/>
      <dgm:t>
        <a:bodyPr/>
        <a:lstStyle/>
        <a:p>
          <a:endParaRPr lang="en-US"/>
        </a:p>
      </dgm:t>
    </dgm:pt>
    <dgm:pt modelId="{1DAC2409-5DD9-4035-9E87-5EA7C813E90E}" type="sibTrans" cxnId="{206BF8A3-DBBF-49E6-ABB6-F50B93E6E341}">
      <dgm:prSet/>
      <dgm:spPr/>
      <dgm:t>
        <a:bodyPr/>
        <a:lstStyle/>
        <a:p>
          <a:endParaRPr lang="en-US"/>
        </a:p>
      </dgm:t>
    </dgm:pt>
    <dgm:pt modelId="{BC3DD470-2695-405E-B7DC-471A47BF8FCF}">
      <dgm:prSet/>
      <dgm:spPr/>
      <dgm:t>
        <a:bodyPr/>
        <a:lstStyle/>
        <a:p>
          <a:r>
            <a:rPr lang="en-US"/>
            <a:t>Remind student about resources (faculty, academic advisor, tutoring, etc.)  available to them.</a:t>
          </a:r>
        </a:p>
      </dgm:t>
    </dgm:pt>
    <dgm:pt modelId="{F04BDA2C-B764-4B31-B6E8-4AFDA5362F1C}" type="parTrans" cxnId="{16CF2DBD-57A6-4D95-97F9-752A70FCA843}">
      <dgm:prSet/>
      <dgm:spPr/>
      <dgm:t>
        <a:bodyPr/>
        <a:lstStyle/>
        <a:p>
          <a:endParaRPr lang="en-US"/>
        </a:p>
      </dgm:t>
    </dgm:pt>
    <dgm:pt modelId="{F9C5DFB1-54A4-4D02-8774-25892507352D}" type="sibTrans" cxnId="{16CF2DBD-57A6-4D95-97F9-752A70FCA843}">
      <dgm:prSet/>
      <dgm:spPr/>
      <dgm:t>
        <a:bodyPr/>
        <a:lstStyle/>
        <a:p>
          <a:endParaRPr lang="en-US"/>
        </a:p>
      </dgm:t>
    </dgm:pt>
    <dgm:pt modelId="{C621449F-40D2-4DDC-887C-1D58F87276E6}">
      <dgm:prSet/>
      <dgm:spPr/>
      <dgm:t>
        <a:bodyPr/>
        <a:lstStyle/>
        <a:p>
          <a:r>
            <a:rPr lang="en-US"/>
            <a:t>Call us if you need assistance.  We’re happy to help. </a:t>
          </a:r>
        </a:p>
      </dgm:t>
    </dgm:pt>
    <dgm:pt modelId="{B7EF5AAD-8B77-4DBB-9A19-5B093C99D54B}" type="parTrans" cxnId="{4F5EDBD6-3D6E-4795-8FFF-52390DFAF2F5}">
      <dgm:prSet/>
      <dgm:spPr/>
      <dgm:t>
        <a:bodyPr/>
        <a:lstStyle/>
        <a:p>
          <a:endParaRPr lang="en-US"/>
        </a:p>
      </dgm:t>
    </dgm:pt>
    <dgm:pt modelId="{965BDDFD-65D3-4313-BAA7-0EF0CF7FADE1}" type="sibTrans" cxnId="{4F5EDBD6-3D6E-4795-8FFF-52390DFAF2F5}">
      <dgm:prSet/>
      <dgm:spPr/>
      <dgm:t>
        <a:bodyPr/>
        <a:lstStyle/>
        <a:p>
          <a:endParaRPr lang="en-US"/>
        </a:p>
      </dgm:t>
    </dgm:pt>
    <dgm:pt modelId="{DD328CC9-5355-4555-B089-F3E4828EC05B}" type="pres">
      <dgm:prSet presAssocID="{1F42C99D-FAA7-4624-B9DE-1EC742209CDD}" presName="root" presStyleCnt="0">
        <dgm:presLayoutVars>
          <dgm:dir/>
          <dgm:resizeHandles val="exact"/>
        </dgm:presLayoutVars>
      </dgm:prSet>
      <dgm:spPr/>
    </dgm:pt>
    <dgm:pt modelId="{481C3939-F375-45BF-B9D7-F1B0FBE3B8A0}" type="pres">
      <dgm:prSet presAssocID="{96ADE2E0-25EA-47F6-B566-78CB86A44224}" presName="compNode" presStyleCnt="0"/>
      <dgm:spPr/>
    </dgm:pt>
    <dgm:pt modelId="{7057FC48-72E1-45FC-BC7F-4B30D7429303}" type="pres">
      <dgm:prSet presAssocID="{96ADE2E0-25EA-47F6-B566-78CB86A44224}" presName="bgRect" presStyleLbl="bgShp" presStyleIdx="0" presStyleCnt="6"/>
      <dgm:spPr/>
    </dgm:pt>
    <dgm:pt modelId="{1FED97A4-CE81-43BC-B3EF-2A661225145A}" type="pres">
      <dgm:prSet presAssocID="{96ADE2E0-25EA-47F6-B566-78CB86A4422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8BF0E4D-5BBB-45FC-9A30-43415DAE1EE9}" type="pres">
      <dgm:prSet presAssocID="{96ADE2E0-25EA-47F6-B566-78CB86A44224}" presName="spaceRect" presStyleCnt="0"/>
      <dgm:spPr/>
    </dgm:pt>
    <dgm:pt modelId="{26A20DCF-0B1F-4845-BBF1-2011FE6FBE96}" type="pres">
      <dgm:prSet presAssocID="{96ADE2E0-25EA-47F6-B566-78CB86A44224}" presName="parTx" presStyleLbl="revTx" presStyleIdx="0" presStyleCnt="6">
        <dgm:presLayoutVars>
          <dgm:chMax val="0"/>
          <dgm:chPref val="0"/>
        </dgm:presLayoutVars>
      </dgm:prSet>
      <dgm:spPr/>
    </dgm:pt>
    <dgm:pt modelId="{37237C2A-D260-48AA-AD07-0DE4BC007349}" type="pres">
      <dgm:prSet presAssocID="{89977BCE-F10E-42AB-B248-FC53C49F2234}" presName="sibTrans" presStyleCnt="0"/>
      <dgm:spPr/>
    </dgm:pt>
    <dgm:pt modelId="{97E5238A-6F61-40BB-8663-88C760EF8F31}" type="pres">
      <dgm:prSet presAssocID="{CC089936-011A-470B-816B-F570BCEB4E62}" presName="compNode" presStyleCnt="0"/>
      <dgm:spPr/>
    </dgm:pt>
    <dgm:pt modelId="{815E7AD6-5B6B-4046-A48B-B8B1C722B78C}" type="pres">
      <dgm:prSet presAssocID="{CC089936-011A-470B-816B-F570BCEB4E62}" presName="bgRect" presStyleLbl="bgShp" presStyleIdx="1" presStyleCnt="6"/>
      <dgm:spPr/>
    </dgm:pt>
    <dgm:pt modelId="{7D2694A4-ACA5-4C73-994D-40FE8A0F3390}" type="pres">
      <dgm:prSet presAssocID="{CC089936-011A-470B-816B-F570BCEB4E6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7185F80-D94C-44EA-A866-7EEFAFE630A8}" type="pres">
      <dgm:prSet presAssocID="{CC089936-011A-470B-816B-F570BCEB4E62}" presName="spaceRect" presStyleCnt="0"/>
      <dgm:spPr/>
    </dgm:pt>
    <dgm:pt modelId="{1F6422B2-9F56-4746-95C4-6643969C002A}" type="pres">
      <dgm:prSet presAssocID="{CC089936-011A-470B-816B-F570BCEB4E62}" presName="parTx" presStyleLbl="revTx" presStyleIdx="1" presStyleCnt="6">
        <dgm:presLayoutVars>
          <dgm:chMax val="0"/>
          <dgm:chPref val="0"/>
        </dgm:presLayoutVars>
      </dgm:prSet>
      <dgm:spPr/>
    </dgm:pt>
    <dgm:pt modelId="{9781A39D-A6E1-496E-A282-97713F8AD917}" type="pres">
      <dgm:prSet presAssocID="{2ACB19AA-D7D3-4625-9D22-6D58079E502A}" presName="sibTrans" presStyleCnt="0"/>
      <dgm:spPr/>
    </dgm:pt>
    <dgm:pt modelId="{CDEBCCF1-C117-49E0-88CD-CB6752362D51}" type="pres">
      <dgm:prSet presAssocID="{D80600A6-8DE4-476B-892F-0987EBDC32F4}" presName="compNode" presStyleCnt="0"/>
      <dgm:spPr/>
    </dgm:pt>
    <dgm:pt modelId="{BDFFA6F4-F3B1-43AA-962C-E22FE8F80761}" type="pres">
      <dgm:prSet presAssocID="{D80600A6-8DE4-476B-892F-0987EBDC32F4}" presName="bgRect" presStyleLbl="bgShp" presStyleIdx="2" presStyleCnt="6"/>
      <dgm:spPr/>
    </dgm:pt>
    <dgm:pt modelId="{59ED4F3B-3AB6-460F-9635-146C2B50E8B5}" type="pres">
      <dgm:prSet presAssocID="{D80600A6-8DE4-476B-892F-0987EBDC32F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0F915E8F-B945-4B4D-9B81-083A183AD1B6}" type="pres">
      <dgm:prSet presAssocID="{D80600A6-8DE4-476B-892F-0987EBDC32F4}" presName="spaceRect" presStyleCnt="0"/>
      <dgm:spPr/>
    </dgm:pt>
    <dgm:pt modelId="{1E004508-2240-4B7D-914A-F630FF74D13C}" type="pres">
      <dgm:prSet presAssocID="{D80600A6-8DE4-476B-892F-0987EBDC32F4}" presName="parTx" presStyleLbl="revTx" presStyleIdx="2" presStyleCnt="6">
        <dgm:presLayoutVars>
          <dgm:chMax val="0"/>
          <dgm:chPref val="0"/>
        </dgm:presLayoutVars>
      </dgm:prSet>
      <dgm:spPr/>
    </dgm:pt>
    <dgm:pt modelId="{82ED2665-3615-4B72-9FF7-5032A9B5675E}" type="pres">
      <dgm:prSet presAssocID="{5F1F2F66-3050-4A86-A095-5FC0BF128B15}" presName="sibTrans" presStyleCnt="0"/>
      <dgm:spPr/>
    </dgm:pt>
    <dgm:pt modelId="{8629A14A-2F23-453F-97AC-1812E834AB4D}" type="pres">
      <dgm:prSet presAssocID="{0BBC59ED-FC93-4CD9-B9EC-9895BFC33A94}" presName="compNode" presStyleCnt="0"/>
      <dgm:spPr/>
    </dgm:pt>
    <dgm:pt modelId="{E2A9648A-C94D-4B01-A4C5-273A3C2B2419}" type="pres">
      <dgm:prSet presAssocID="{0BBC59ED-FC93-4CD9-B9EC-9895BFC33A94}" presName="bgRect" presStyleLbl="bgShp" presStyleIdx="3" presStyleCnt="6"/>
      <dgm:spPr/>
    </dgm:pt>
    <dgm:pt modelId="{0F24AA6A-9039-4136-B042-257F0868EAF1}" type="pres">
      <dgm:prSet presAssocID="{0BBC59ED-FC93-4CD9-B9EC-9895BFC33A9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73F5917-9731-41C3-BA17-54A2688B029B}" type="pres">
      <dgm:prSet presAssocID="{0BBC59ED-FC93-4CD9-B9EC-9895BFC33A94}" presName="spaceRect" presStyleCnt="0"/>
      <dgm:spPr/>
    </dgm:pt>
    <dgm:pt modelId="{E1D308C6-62B6-4265-B529-35DF8A60D725}" type="pres">
      <dgm:prSet presAssocID="{0BBC59ED-FC93-4CD9-B9EC-9895BFC33A94}" presName="parTx" presStyleLbl="revTx" presStyleIdx="3" presStyleCnt="6">
        <dgm:presLayoutVars>
          <dgm:chMax val="0"/>
          <dgm:chPref val="0"/>
        </dgm:presLayoutVars>
      </dgm:prSet>
      <dgm:spPr/>
    </dgm:pt>
    <dgm:pt modelId="{C131FD1D-F6F2-4EFE-9119-95C2F581E4DC}" type="pres">
      <dgm:prSet presAssocID="{1DAC2409-5DD9-4035-9E87-5EA7C813E90E}" presName="sibTrans" presStyleCnt="0"/>
      <dgm:spPr/>
    </dgm:pt>
    <dgm:pt modelId="{D25A0D42-5E13-43F8-BD94-A80EC85C3F64}" type="pres">
      <dgm:prSet presAssocID="{BC3DD470-2695-405E-B7DC-471A47BF8FCF}" presName="compNode" presStyleCnt="0"/>
      <dgm:spPr/>
    </dgm:pt>
    <dgm:pt modelId="{0F12F1A7-7BF9-44C1-8225-A0AE76D2686F}" type="pres">
      <dgm:prSet presAssocID="{BC3DD470-2695-405E-B7DC-471A47BF8FCF}" presName="bgRect" presStyleLbl="bgShp" presStyleIdx="4" presStyleCnt="6"/>
      <dgm:spPr/>
    </dgm:pt>
    <dgm:pt modelId="{246FB4ED-F17E-4C38-BE36-0791D0325CBF}" type="pres">
      <dgm:prSet presAssocID="{BC3DD470-2695-405E-B7DC-471A47BF8FC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3AC2A46-A6BC-47A0-ADFE-2C4A86F9B2AA}" type="pres">
      <dgm:prSet presAssocID="{BC3DD470-2695-405E-B7DC-471A47BF8FCF}" presName="spaceRect" presStyleCnt="0"/>
      <dgm:spPr/>
    </dgm:pt>
    <dgm:pt modelId="{C331E3AE-9834-4358-B673-45712896FD2E}" type="pres">
      <dgm:prSet presAssocID="{BC3DD470-2695-405E-B7DC-471A47BF8FCF}" presName="parTx" presStyleLbl="revTx" presStyleIdx="4" presStyleCnt="6">
        <dgm:presLayoutVars>
          <dgm:chMax val="0"/>
          <dgm:chPref val="0"/>
        </dgm:presLayoutVars>
      </dgm:prSet>
      <dgm:spPr/>
    </dgm:pt>
    <dgm:pt modelId="{328C5E8F-A7BE-4244-8304-DB4F78B72356}" type="pres">
      <dgm:prSet presAssocID="{F9C5DFB1-54A4-4D02-8774-25892507352D}" presName="sibTrans" presStyleCnt="0"/>
      <dgm:spPr/>
    </dgm:pt>
    <dgm:pt modelId="{98F95B86-5762-40C5-8502-008C06143C77}" type="pres">
      <dgm:prSet presAssocID="{C621449F-40D2-4DDC-887C-1D58F87276E6}" presName="compNode" presStyleCnt="0"/>
      <dgm:spPr/>
    </dgm:pt>
    <dgm:pt modelId="{A0591AB7-A608-4C28-9803-FAA1C31022C4}" type="pres">
      <dgm:prSet presAssocID="{C621449F-40D2-4DDC-887C-1D58F87276E6}" presName="bgRect" presStyleLbl="bgShp" presStyleIdx="5" presStyleCnt="6"/>
      <dgm:spPr/>
    </dgm:pt>
    <dgm:pt modelId="{050D8B4E-4085-40CE-AC44-6D7E353A80AF}" type="pres">
      <dgm:prSet presAssocID="{C621449F-40D2-4DDC-887C-1D58F87276E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6AA88D6D-3428-4E9B-A809-8F9229CAF260}" type="pres">
      <dgm:prSet presAssocID="{C621449F-40D2-4DDC-887C-1D58F87276E6}" presName="spaceRect" presStyleCnt="0"/>
      <dgm:spPr/>
    </dgm:pt>
    <dgm:pt modelId="{755E5929-82DB-4616-B5D3-9720C0DA1B46}" type="pres">
      <dgm:prSet presAssocID="{C621449F-40D2-4DDC-887C-1D58F87276E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FE14304-9D39-4F84-9377-A77028F43F4F}" srcId="{1F42C99D-FAA7-4624-B9DE-1EC742209CDD}" destId="{96ADE2E0-25EA-47F6-B566-78CB86A44224}" srcOrd="0" destOrd="0" parTransId="{3FEB4F14-9F28-4B1C-9531-EEDAA7C04D90}" sibTransId="{89977BCE-F10E-42AB-B248-FC53C49F2234}"/>
    <dgm:cxn modelId="{24D0D43A-4ECF-489C-B483-5C5A9F5C6C64}" type="presOf" srcId="{BC3DD470-2695-405E-B7DC-471A47BF8FCF}" destId="{C331E3AE-9834-4358-B673-45712896FD2E}" srcOrd="0" destOrd="0" presId="urn:microsoft.com/office/officeart/2018/2/layout/IconVerticalSolidList"/>
    <dgm:cxn modelId="{CCF73146-D410-49BB-87F1-C7622263CE34}" type="presOf" srcId="{96ADE2E0-25EA-47F6-B566-78CB86A44224}" destId="{26A20DCF-0B1F-4845-BBF1-2011FE6FBE96}" srcOrd="0" destOrd="0" presId="urn:microsoft.com/office/officeart/2018/2/layout/IconVerticalSolidList"/>
    <dgm:cxn modelId="{A637496C-EF9A-4A10-AFF6-60C1C7994D39}" srcId="{1F42C99D-FAA7-4624-B9DE-1EC742209CDD}" destId="{D80600A6-8DE4-476B-892F-0987EBDC32F4}" srcOrd="2" destOrd="0" parTransId="{704C1BEE-B8DE-40D3-A942-9AE90144B540}" sibTransId="{5F1F2F66-3050-4A86-A095-5FC0BF128B15}"/>
    <dgm:cxn modelId="{4223A482-DBB0-4517-8C67-156AB43B734E}" type="presOf" srcId="{0BBC59ED-FC93-4CD9-B9EC-9895BFC33A94}" destId="{E1D308C6-62B6-4265-B529-35DF8A60D725}" srcOrd="0" destOrd="0" presId="urn:microsoft.com/office/officeart/2018/2/layout/IconVerticalSolidList"/>
    <dgm:cxn modelId="{9E492E96-AF9A-4FDD-A5FD-6FD63D16AE60}" type="presOf" srcId="{C621449F-40D2-4DDC-887C-1D58F87276E6}" destId="{755E5929-82DB-4616-B5D3-9720C0DA1B46}" srcOrd="0" destOrd="0" presId="urn:microsoft.com/office/officeart/2018/2/layout/IconVerticalSolidList"/>
    <dgm:cxn modelId="{206BF8A3-DBBF-49E6-ABB6-F50B93E6E341}" srcId="{1F42C99D-FAA7-4624-B9DE-1EC742209CDD}" destId="{0BBC59ED-FC93-4CD9-B9EC-9895BFC33A94}" srcOrd="3" destOrd="0" parTransId="{B1C775C3-C1E4-43E8-A032-04D47E3EABA4}" sibTransId="{1DAC2409-5DD9-4035-9E87-5EA7C813E90E}"/>
    <dgm:cxn modelId="{CF5607B7-CD23-4911-AD8E-80E63F8E03FF}" type="presOf" srcId="{D80600A6-8DE4-476B-892F-0987EBDC32F4}" destId="{1E004508-2240-4B7D-914A-F630FF74D13C}" srcOrd="0" destOrd="0" presId="urn:microsoft.com/office/officeart/2018/2/layout/IconVerticalSolidList"/>
    <dgm:cxn modelId="{9355F8BA-12BE-444E-8CAB-F2209995230E}" type="presOf" srcId="{CC089936-011A-470B-816B-F570BCEB4E62}" destId="{1F6422B2-9F56-4746-95C4-6643969C002A}" srcOrd="0" destOrd="0" presId="urn:microsoft.com/office/officeart/2018/2/layout/IconVerticalSolidList"/>
    <dgm:cxn modelId="{16CF2DBD-57A6-4D95-97F9-752A70FCA843}" srcId="{1F42C99D-FAA7-4624-B9DE-1EC742209CDD}" destId="{BC3DD470-2695-405E-B7DC-471A47BF8FCF}" srcOrd="4" destOrd="0" parTransId="{F04BDA2C-B764-4B31-B6E8-4AFDA5362F1C}" sibTransId="{F9C5DFB1-54A4-4D02-8774-25892507352D}"/>
    <dgm:cxn modelId="{4F5EDBD6-3D6E-4795-8FFF-52390DFAF2F5}" srcId="{1F42C99D-FAA7-4624-B9DE-1EC742209CDD}" destId="{C621449F-40D2-4DDC-887C-1D58F87276E6}" srcOrd="5" destOrd="0" parTransId="{B7EF5AAD-8B77-4DBB-9A19-5B093C99D54B}" sibTransId="{965BDDFD-65D3-4313-BAA7-0EF0CF7FADE1}"/>
    <dgm:cxn modelId="{DC4FCBEC-275C-4664-89CB-C211854E821C}" srcId="{1F42C99D-FAA7-4624-B9DE-1EC742209CDD}" destId="{CC089936-011A-470B-816B-F570BCEB4E62}" srcOrd="1" destOrd="0" parTransId="{8B74FA53-4BB6-4D1D-A83A-5352E81FD5B5}" sibTransId="{2ACB19AA-D7D3-4625-9D22-6D58079E502A}"/>
    <dgm:cxn modelId="{4E3D50F4-CB75-4606-9C96-A02A46AF35F5}" type="presOf" srcId="{1F42C99D-FAA7-4624-B9DE-1EC742209CDD}" destId="{DD328CC9-5355-4555-B089-F3E4828EC05B}" srcOrd="0" destOrd="0" presId="urn:microsoft.com/office/officeart/2018/2/layout/IconVerticalSolidList"/>
    <dgm:cxn modelId="{334453F1-64B4-401C-9558-0B01F2522F38}" type="presParOf" srcId="{DD328CC9-5355-4555-B089-F3E4828EC05B}" destId="{481C3939-F375-45BF-B9D7-F1B0FBE3B8A0}" srcOrd="0" destOrd="0" presId="urn:microsoft.com/office/officeart/2018/2/layout/IconVerticalSolidList"/>
    <dgm:cxn modelId="{389DCD57-0AA5-4CBE-8FF3-6E7C7AAD5D45}" type="presParOf" srcId="{481C3939-F375-45BF-B9D7-F1B0FBE3B8A0}" destId="{7057FC48-72E1-45FC-BC7F-4B30D7429303}" srcOrd="0" destOrd="0" presId="urn:microsoft.com/office/officeart/2018/2/layout/IconVerticalSolidList"/>
    <dgm:cxn modelId="{F32AA413-991A-4DDA-A781-A76C35CC7E05}" type="presParOf" srcId="{481C3939-F375-45BF-B9D7-F1B0FBE3B8A0}" destId="{1FED97A4-CE81-43BC-B3EF-2A661225145A}" srcOrd="1" destOrd="0" presId="urn:microsoft.com/office/officeart/2018/2/layout/IconVerticalSolidList"/>
    <dgm:cxn modelId="{72E994E5-10BE-4B4D-9A96-43F0959536AE}" type="presParOf" srcId="{481C3939-F375-45BF-B9D7-F1B0FBE3B8A0}" destId="{18BF0E4D-5BBB-45FC-9A30-43415DAE1EE9}" srcOrd="2" destOrd="0" presId="urn:microsoft.com/office/officeart/2018/2/layout/IconVerticalSolidList"/>
    <dgm:cxn modelId="{DCAD6263-1A3C-40A0-832C-A85FD33DB821}" type="presParOf" srcId="{481C3939-F375-45BF-B9D7-F1B0FBE3B8A0}" destId="{26A20DCF-0B1F-4845-BBF1-2011FE6FBE96}" srcOrd="3" destOrd="0" presId="urn:microsoft.com/office/officeart/2018/2/layout/IconVerticalSolidList"/>
    <dgm:cxn modelId="{B89486D0-029F-48A3-B75B-CF7E324CF19C}" type="presParOf" srcId="{DD328CC9-5355-4555-B089-F3E4828EC05B}" destId="{37237C2A-D260-48AA-AD07-0DE4BC007349}" srcOrd="1" destOrd="0" presId="urn:microsoft.com/office/officeart/2018/2/layout/IconVerticalSolidList"/>
    <dgm:cxn modelId="{D07E88AF-1C40-4FEC-82CB-5F358350F947}" type="presParOf" srcId="{DD328CC9-5355-4555-B089-F3E4828EC05B}" destId="{97E5238A-6F61-40BB-8663-88C760EF8F31}" srcOrd="2" destOrd="0" presId="urn:microsoft.com/office/officeart/2018/2/layout/IconVerticalSolidList"/>
    <dgm:cxn modelId="{0DD6D506-5735-4F19-94B6-306B4459E525}" type="presParOf" srcId="{97E5238A-6F61-40BB-8663-88C760EF8F31}" destId="{815E7AD6-5B6B-4046-A48B-B8B1C722B78C}" srcOrd="0" destOrd="0" presId="urn:microsoft.com/office/officeart/2018/2/layout/IconVerticalSolidList"/>
    <dgm:cxn modelId="{1E97356D-D13E-491B-AC4C-C8E5E4C18F4E}" type="presParOf" srcId="{97E5238A-6F61-40BB-8663-88C760EF8F31}" destId="{7D2694A4-ACA5-4C73-994D-40FE8A0F3390}" srcOrd="1" destOrd="0" presId="urn:microsoft.com/office/officeart/2018/2/layout/IconVerticalSolidList"/>
    <dgm:cxn modelId="{968D8033-B727-425C-AC2B-144601C1B8D9}" type="presParOf" srcId="{97E5238A-6F61-40BB-8663-88C760EF8F31}" destId="{87185F80-D94C-44EA-A866-7EEFAFE630A8}" srcOrd="2" destOrd="0" presId="urn:microsoft.com/office/officeart/2018/2/layout/IconVerticalSolidList"/>
    <dgm:cxn modelId="{6B13EA4A-8E68-4200-A3D6-D9D4B4A6229E}" type="presParOf" srcId="{97E5238A-6F61-40BB-8663-88C760EF8F31}" destId="{1F6422B2-9F56-4746-95C4-6643969C002A}" srcOrd="3" destOrd="0" presId="urn:microsoft.com/office/officeart/2018/2/layout/IconVerticalSolidList"/>
    <dgm:cxn modelId="{22DF6742-52A8-4D9C-AC84-F21C656565CA}" type="presParOf" srcId="{DD328CC9-5355-4555-B089-F3E4828EC05B}" destId="{9781A39D-A6E1-496E-A282-97713F8AD917}" srcOrd="3" destOrd="0" presId="urn:microsoft.com/office/officeart/2018/2/layout/IconVerticalSolidList"/>
    <dgm:cxn modelId="{8ECE1272-78FD-406E-BE79-655237D21B01}" type="presParOf" srcId="{DD328CC9-5355-4555-B089-F3E4828EC05B}" destId="{CDEBCCF1-C117-49E0-88CD-CB6752362D51}" srcOrd="4" destOrd="0" presId="urn:microsoft.com/office/officeart/2018/2/layout/IconVerticalSolidList"/>
    <dgm:cxn modelId="{23A67233-601E-452C-B684-9EB9B5E9D597}" type="presParOf" srcId="{CDEBCCF1-C117-49E0-88CD-CB6752362D51}" destId="{BDFFA6F4-F3B1-43AA-962C-E22FE8F80761}" srcOrd="0" destOrd="0" presId="urn:microsoft.com/office/officeart/2018/2/layout/IconVerticalSolidList"/>
    <dgm:cxn modelId="{27B49E54-6C86-4CD3-ADA2-859471F25DD4}" type="presParOf" srcId="{CDEBCCF1-C117-49E0-88CD-CB6752362D51}" destId="{59ED4F3B-3AB6-460F-9635-146C2B50E8B5}" srcOrd="1" destOrd="0" presId="urn:microsoft.com/office/officeart/2018/2/layout/IconVerticalSolidList"/>
    <dgm:cxn modelId="{72524A70-6963-4C24-AFEE-042DF64A32E2}" type="presParOf" srcId="{CDEBCCF1-C117-49E0-88CD-CB6752362D51}" destId="{0F915E8F-B945-4B4D-9B81-083A183AD1B6}" srcOrd="2" destOrd="0" presId="urn:microsoft.com/office/officeart/2018/2/layout/IconVerticalSolidList"/>
    <dgm:cxn modelId="{D80E40CC-42FD-41A0-911F-12B3AAAD358B}" type="presParOf" srcId="{CDEBCCF1-C117-49E0-88CD-CB6752362D51}" destId="{1E004508-2240-4B7D-914A-F630FF74D13C}" srcOrd="3" destOrd="0" presId="urn:microsoft.com/office/officeart/2018/2/layout/IconVerticalSolidList"/>
    <dgm:cxn modelId="{25A465E8-FB28-44FD-AC6D-DFE57ACD0B5F}" type="presParOf" srcId="{DD328CC9-5355-4555-B089-F3E4828EC05B}" destId="{82ED2665-3615-4B72-9FF7-5032A9B5675E}" srcOrd="5" destOrd="0" presId="urn:microsoft.com/office/officeart/2018/2/layout/IconVerticalSolidList"/>
    <dgm:cxn modelId="{1D694E3D-27EF-405D-AC6E-DF6627F6E5FB}" type="presParOf" srcId="{DD328CC9-5355-4555-B089-F3E4828EC05B}" destId="{8629A14A-2F23-453F-97AC-1812E834AB4D}" srcOrd="6" destOrd="0" presId="urn:microsoft.com/office/officeart/2018/2/layout/IconVerticalSolidList"/>
    <dgm:cxn modelId="{F5DB6376-ED90-43BE-A80E-B1D19DC2B47C}" type="presParOf" srcId="{8629A14A-2F23-453F-97AC-1812E834AB4D}" destId="{E2A9648A-C94D-4B01-A4C5-273A3C2B2419}" srcOrd="0" destOrd="0" presId="urn:microsoft.com/office/officeart/2018/2/layout/IconVerticalSolidList"/>
    <dgm:cxn modelId="{A406B36A-A084-4BC5-B2F2-618152AEE2A3}" type="presParOf" srcId="{8629A14A-2F23-453F-97AC-1812E834AB4D}" destId="{0F24AA6A-9039-4136-B042-257F0868EAF1}" srcOrd="1" destOrd="0" presId="urn:microsoft.com/office/officeart/2018/2/layout/IconVerticalSolidList"/>
    <dgm:cxn modelId="{28192675-38A7-4C7F-8CB4-B5C055FD5E8E}" type="presParOf" srcId="{8629A14A-2F23-453F-97AC-1812E834AB4D}" destId="{A73F5917-9731-41C3-BA17-54A2688B029B}" srcOrd="2" destOrd="0" presId="urn:microsoft.com/office/officeart/2018/2/layout/IconVerticalSolidList"/>
    <dgm:cxn modelId="{79B2DAF1-F4FA-48DD-8C09-6732392BA78F}" type="presParOf" srcId="{8629A14A-2F23-453F-97AC-1812E834AB4D}" destId="{E1D308C6-62B6-4265-B529-35DF8A60D725}" srcOrd="3" destOrd="0" presId="urn:microsoft.com/office/officeart/2018/2/layout/IconVerticalSolidList"/>
    <dgm:cxn modelId="{31048535-F102-4DAC-839D-E6C52786DF7E}" type="presParOf" srcId="{DD328CC9-5355-4555-B089-F3E4828EC05B}" destId="{C131FD1D-F6F2-4EFE-9119-95C2F581E4DC}" srcOrd="7" destOrd="0" presId="urn:microsoft.com/office/officeart/2018/2/layout/IconVerticalSolidList"/>
    <dgm:cxn modelId="{E6F8497C-BC77-4D19-AD40-705509600ACD}" type="presParOf" srcId="{DD328CC9-5355-4555-B089-F3E4828EC05B}" destId="{D25A0D42-5E13-43F8-BD94-A80EC85C3F64}" srcOrd="8" destOrd="0" presId="urn:microsoft.com/office/officeart/2018/2/layout/IconVerticalSolidList"/>
    <dgm:cxn modelId="{B7898F1B-6815-4F58-AF19-BBD19A9D8D7F}" type="presParOf" srcId="{D25A0D42-5E13-43F8-BD94-A80EC85C3F64}" destId="{0F12F1A7-7BF9-44C1-8225-A0AE76D2686F}" srcOrd="0" destOrd="0" presId="urn:microsoft.com/office/officeart/2018/2/layout/IconVerticalSolidList"/>
    <dgm:cxn modelId="{E81AB4F7-9D2E-46B0-B733-E4E413AE808B}" type="presParOf" srcId="{D25A0D42-5E13-43F8-BD94-A80EC85C3F64}" destId="{246FB4ED-F17E-4C38-BE36-0791D0325CBF}" srcOrd="1" destOrd="0" presId="urn:microsoft.com/office/officeart/2018/2/layout/IconVerticalSolidList"/>
    <dgm:cxn modelId="{04957669-A413-4B8C-A2F0-BEB706287B4B}" type="presParOf" srcId="{D25A0D42-5E13-43F8-BD94-A80EC85C3F64}" destId="{53AC2A46-A6BC-47A0-ADFE-2C4A86F9B2AA}" srcOrd="2" destOrd="0" presId="urn:microsoft.com/office/officeart/2018/2/layout/IconVerticalSolidList"/>
    <dgm:cxn modelId="{09189746-810A-49A1-A73F-0736A95EE3E1}" type="presParOf" srcId="{D25A0D42-5E13-43F8-BD94-A80EC85C3F64}" destId="{C331E3AE-9834-4358-B673-45712896FD2E}" srcOrd="3" destOrd="0" presId="urn:microsoft.com/office/officeart/2018/2/layout/IconVerticalSolidList"/>
    <dgm:cxn modelId="{24FCDD90-0853-49F7-A6B0-6DC087023CA1}" type="presParOf" srcId="{DD328CC9-5355-4555-B089-F3E4828EC05B}" destId="{328C5E8F-A7BE-4244-8304-DB4F78B72356}" srcOrd="9" destOrd="0" presId="urn:microsoft.com/office/officeart/2018/2/layout/IconVerticalSolidList"/>
    <dgm:cxn modelId="{198C8508-351A-4CE3-9303-C0790BB36137}" type="presParOf" srcId="{DD328CC9-5355-4555-B089-F3E4828EC05B}" destId="{98F95B86-5762-40C5-8502-008C06143C77}" srcOrd="10" destOrd="0" presId="urn:microsoft.com/office/officeart/2018/2/layout/IconVerticalSolidList"/>
    <dgm:cxn modelId="{2C90449D-06AD-4718-A8AD-C5F3406D901F}" type="presParOf" srcId="{98F95B86-5762-40C5-8502-008C06143C77}" destId="{A0591AB7-A608-4C28-9803-FAA1C31022C4}" srcOrd="0" destOrd="0" presId="urn:microsoft.com/office/officeart/2018/2/layout/IconVerticalSolidList"/>
    <dgm:cxn modelId="{7CF4820B-CFA4-4524-B81B-606167EBAC17}" type="presParOf" srcId="{98F95B86-5762-40C5-8502-008C06143C77}" destId="{050D8B4E-4085-40CE-AC44-6D7E353A80AF}" srcOrd="1" destOrd="0" presId="urn:microsoft.com/office/officeart/2018/2/layout/IconVerticalSolidList"/>
    <dgm:cxn modelId="{17CB1935-25BC-44E3-9088-695B8D3B36CF}" type="presParOf" srcId="{98F95B86-5762-40C5-8502-008C06143C77}" destId="{6AA88D6D-3428-4E9B-A809-8F9229CAF260}" srcOrd="2" destOrd="0" presId="urn:microsoft.com/office/officeart/2018/2/layout/IconVerticalSolidList"/>
    <dgm:cxn modelId="{0AE286F9-A374-4772-9B87-11F76874AC1A}" type="presParOf" srcId="{98F95B86-5762-40C5-8502-008C06143C77}" destId="{755E5929-82DB-4616-B5D3-9720C0DA1B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7FC48-72E1-45FC-BC7F-4B30D7429303}">
      <dsp:nvSpPr>
        <dsp:cNvPr id="0" name=""/>
        <dsp:cNvSpPr/>
      </dsp:nvSpPr>
      <dsp:spPr>
        <a:xfrm>
          <a:off x="0" y="1357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D97A4-CE81-43BC-B3EF-2A661225145A}">
      <dsp:nvSpPr>
        <dsp:cNvPr id="0" name=""/>
        <dsp:cNvSpPr/>
      </dsp:nvSpPr>
      <dsp:spPr>
        <a:xfrm>
          <a:off x="174980" y="131508"/>
          <a:ext cx="318146" cy="3181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20DCF-0B1F-4845-BBF1-2011FE6FBE96}">
      <dsp:nvSpPr>
        <dsp:cNvPr id="0" name=""/>
        <dsp:cNvSpPr/>
      </dsp:nvSpPr>
      <dsp:spPr>
        <a:xfrm>
          <a:off x="668106" y="1357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profile sharing with your student </a:t>
          </a:r>
          <a:r>
            <a:rPr lang="en-US" sz="1600" i="1" kern="1200"/>
            <a:t>prior to</a:t>
          </a:r>
          <a:r>
            <a:rPr lang="en-US" sz="1600" kern="1200"/>
            <a:t> the start of the academic year.</a:t>
          </a:r>
        </a:p>
      </dsp:txBody>
      <dsp:txXfrm>
        <a:off x="668106" y="1357"/>
        <a:ext cx="7561493" cy="578447"/>
      </dsp:txXfrm>
    </dsp:sp>
    <dsp:sp modelId="{815E7AD6-5B6B-4046-A48B-B8B1C722B78C}">
      <dsp:nvSpPr>
        <dsp:cNvPr id="0" name=""/>
        <dsp:cNvSpPr/>
      </dsp:nvSpPr>
      <dsp:spPr>
        <a:xfrm>
          <a:off x="0" y="724416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694A4-ACA5-4C73-994D-40FE8A0F3390}">
      <dsp:nvSpPr>
        <dsp:cNvPr id="0" name=""/>
        <dsp:cNvSpPr/>
      </dsp:nvSpPr>
      <dsp:spPr>
        <a:xfrm>
          <a:off x="174980" y="854567"/>
          <a:ext cx="318146" cy="3181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422B2-9F56-4746-95C4-6643969C002A}">
      <dsp:nvSpPr>
        <dsp:cNvPr id="0" name=""/>
        <dsp:cNvSpPr/>
      </dsp:nvSpPr>
      <dsp:spPr>
        <a:xfrm>
          <a:off x="668106" y="724416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Monitor activity frequently (weekly) during first year.</a:t>
          </a:r>
        </a:p>
      </dsp:txBody>
      <dsp:txXfrm>
        <a:off x="668106" y="724416"/>
        <a:ext cx="7561493" cy="578447"/>
      </dsp:txXfrm>
    </dsp:sp>
    <dsp:sp modelId="{BDFFA6F4-F3B1-43AA-962C-E22FE8F80761}">
      <dsp:nvSpPr>
        <dsp:cNvPr id="0" name=""/>
        <dsp:cNvSpPr/>
      </dsp:nvSpPr>
      <dsp:spPr>
        <a:xfrm>
          <a:off x="0" y="1447476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D4F3B-3AB6-460F-9635-146C2B50E8B5}">
      <dsp:nvSpPr>
        <dsp:cNvPr id="0" name=""/>
        <dsp:cNvSpPr/>
      </dsp:nvSpPr>
      <dsp:spPr>
        <a:xfrm>
          <a:off x="174980" y="1577626"/>
          <a:ext cx="318146" cy="3181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04508-2240-4B7D-914A-F630FF74D13C}">
      <dsp:nvSpPr>
        <dsp:cNvPr id="0" name=""/>
        <dsp:cNvSpPr/>
      </dsp:nvSpPr>
      <dsp:spPr>
        <a:xfrm>
          <a:off x="668106" y="1447476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Avoid using information in a punitive manner.</a:t>
          </a:r>
        </a:p>
      </dsp:txBody>
      <dsp:txXfrm>
        <a:off x="668106" y="1447476"/>
        <a:ext cx="7561493" cy="578447"/>
      </dsp:txXfrm>
    </dsp:sp>
    <dsp:sp modelId="{E2A9648A-C94D-4B01-A4C5-273A3C2B2419}">
      <dsp:nvSpPr>
        <dsp:cNvPr id="0" name=""/>
        <dsp:cNvSpPr/>
      </dsp:nvSpPr>
      <dsp:spPr>
        <a:xfrm>
          <a:off x="0" y="2170535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4AA6A-9039-4136-B042-257F0868EAF1}">
      <dsp:nvSpPr>
        <dsp:cNvPr id="0" name=""/>
        <dsp:cNvSpPr/>
      </dsp:nvSpPr>
      <dsp:spPr>
        <a:xfrm>
          <a:off x="174980" y="2300686"/>
          <a:ext cx="318146" cy="3181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308C6-62B6-4265-B529-35DF8A60D725}">
      <dsp:nvSpPr>
        <dsp:cNvPr id="0" name=""/>
        <dsp:cNvSpPr/>
      </dsp:nvSpPr>
      <dsp:spPr>
        <a:xfrm>
          <a:off x="668106" y="2170535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Do ask student “How can I/we be supportive?”</a:t>
          </a:r>
        </a:p>
      </dsp:txBody>
      <dsp:txXfrm>
        <a:off x="668106" y="2170535"/>
        <a:ext cx="7561493" cy="578447"/>
      </dsp:txXfrm>
    </dsp:sp>
    <dsp:sp modelId="{0F12F1A7-7BF9-44C1-8225-A0AE76D2686F}">
      <dsp:nvSpPr>
        <dsp:cNvPr id="0" name=""/>
        <dsp:cNvSpPr/>
      </dsp:nvSpPr>
      <dsp:spPr>
        <a:xfrm>
          <a:off x="0" y="2893594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FB4ED-F17E-4C38-BE36-0791D0325CBF}">
      <dsp:nvSpPr>
        <dsp:cNvPr id="0" name=""/>
        <dsp:cNvSpPr/>
      </dsp:nvSpPr>
      <dsp:spPr>
        <a:xfrm>
          <a:off x="174980" y="3023745"/>
          <a:ext cx="318146" cy="3181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1E3AE-9834-4358-B673-45712896FD2E}">
      <dsp:nvSpPr>
        <dsp:cNvPr id="0" name=""/>
        <dsp:cNvSpPr/>
      </dsp:nvSpPr>
      <dsp:spPr>
        <a:xfrm>
          <a:off x="668106" y="2893594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Remind student about resources (faculty, academic advisor, tutoring, etc.)  available to them.</a:t>
          </a:r>
        </a:p>
      </dsp:txBody>
      <dsp:txXfrm>
        <a:off x="668106" y="2893594"/>
        <a:ext cx="7561493" cy="578447"/>
      </dsp:txXfrm>
    </dsp:sp>
    <dsp:sp modelId="{A0591AB7-A608-4C28-9803-FAA1C31022C4}">
      <dsp:nvSpPr>
        <dsp:cNvPr id="0" name=""/>
        <dsp:cNvSpPr/>
      </dsp:nvSpPr>
      <dsp:spPr>
        <a:xfrm>
          <a:off x="0" y="3616654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D8B4E-4085-40CE-AC44-6D7E353A80AF}">
      <dsp:nvSpPr>
        <dsp:cNvPr id="0" name=""/>
        <dsp:cNvSpPr/>
      </dsp:nvSpPr>
      <dsp:spPr>
        <a:xfrm>
          <a:off x="174980" y="3746804"/>
          <a:ext cx="318146" cy="3181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E5929-82DB-4616-B5D3-9720C0DA1B46}">
      <dsp:nvSpPr>
        <dsp:cNvPr id="0" name=""/>
        <dsp:cNvSpPr/>
      </dsp:nvSpPr>
      <dsp:spPr>
        <a:xfrm>
          <a:off x="668106" y="3616654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Call us if you need assistance.  We’re happy to help. </a:t>
          </a:r>
        </a:p>
      </dsp:txBody>
      <dsp:txXfrm>
        <a:off x="668106" y="3616654"/>
        <a:ext cx="7561493" cy="578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7B46F0-BE49-9F48-A738-400C44E737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42C1C-1833-0747-A9FE-269C9A84B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8EF47-520D-C845-ACC5-FAD3298C5B61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DA5ED-312B-A645-9B00-3447D51700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A864-402C-DF43-A183-D56D90BB74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F723C-78A7-4442-B251-BC8EDE66C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CF74-8322-CB4C-9F8E-2ED4DA39BC95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0BF2D-2368-234D-B28B-37AD712BE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7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3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0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7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98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0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0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1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4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8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9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5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6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39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4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9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6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0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3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3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6117"/>
            <a:ext cx="3008313" cy="1081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6118"/>
            <a:ext cx="5111750" cy="54479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8168"/>
            <a:ext cx="3008313" cy="43663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9704"/>
            <a:ext cx="8229600" cy="4196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D96B-75CA-1841-90D5-B18FC898F67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2563" y="6356350"/>
            <a:ext cx="1094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" y="86177"/>
            <a:ext cx="1749252" cy="402989"/>
          </a:xfrm>
          <a:prstGeom prst="rect">
            <a:avLst/>
          </a:prstGeom>
        </p:spPr>
      </p:pic>
      <p:pic>
        <p:nvPicPr>
          <p:cNvPr id="9" name="Picture 8" descr="corner-elemen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18" y="5615558"/>
            <a:ext cx="122408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35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y.umbc.edu/groups/official-dates/events.ics?tag=undergraduate-stude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R8fFsG_OfA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615" y="1391871"/>
            <a:ext cx="7772400" cy="1470025"/>
          </a:xfrm>
        </p:spPr>
        <p:txBody>
          <a:bodyPr/>
          <a:lstStyle/>
          <a:p>
            <a:r>
              <a:rPr lang="en-US" dirty="0"/>
              <a:t>Connecting Students, Families and UMBC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86200"/>
            <a:ext cx="7907214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Family Orientation</a:t>
            </a:r>
          </a:p>
          <a:p>
            <a:r>
              <a:rPr lang="en-US" sz="2400" dirty="0"/>
              <a:t>Summer 2024</a:t>
            </a:r>
          </a:p>
          <a:p>
            <a:endParaRPr lang="en-US" sz="2400" dirty="0"/>
          </a:p>
          <a:p>
            <a:r>
              <a:rPr lang="en-US" sz="2400" dirty="0"/>
              <a:t>Yvette </a:t>
            </a:r>
            <a:r>
              <a:rPr lang="en-US" sz="2400" dirty="0" err="1"/>
              <a:t>Mozie</a:t>
            </a:r>
            <a:r>
              <a:rPr lang="en-US" sz="2400" dirty="0"/>
              <a:t>-Ross, PhD</a:t>
            </a:r>
          </a:p>
          <a:p>
            <a:r>
              <a:rPr lang="en-US" sz="2400" dirty="0"/>
              <a:t>Vice Provost for Enrollment Management and Planning</a:t>
            </a:r>
          </a:p>
        </p:txBody>
      </p:sp>
    </p:spTree>
    <p:extLst>
      <p:ext uri="{BB962C8B-B14F-4D97-AF65-F5344CB8AC3E}">
        <p14:creationId xmlns:p14="http://schemas.microsoft.com/office/powerpoint/2010/main" val="302691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A52-9F86-E945-8E83-B1DF6954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C9BE5-9A08-8B4B-8AAB-2FC5C0BE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Have conversations with your student about your expectations for sharing information </a:t>
            </a:r>
            <a:r>
              <a:rPr lang="en-US" sz="2800" i="1" dirty="0"/>
              <a:t>prior</a:t>
            </a:r>
            <a:r>
              <a:rPr lang="en-US" sz="2800" dirty="0"/>
              <a:t> to the start of the academic year.  (Side Note: Waiting to have this important conversation during mid-terms or finals is usually not very effective.)</a:t>
            </a:r>
          </a:p>
          <a:p>
            <a:r>
              <a:rPr lang="en-US" sz="2800" dirty="0"/>
              <a:t>Discuss in a relaxing setting i.e. vacation, dining out, etc.</a:t>
            </a:r>
          </a:p>
          <a:p>
            <a:r>
              <a:rPr lang="en-US" sz="2800" dirty="0"/>
              <a:t>Be clear and unapologetic.  This is a non-negotiable.</a:t>
            </a:r>
          </a:p>
          <a:p>
            <a:r>
              <a:rPr lang="en-US" sz="2800" dirty="0"/>
              <a:t>Remind students along the way of expectations.  </a:t>
            </a:r>
          </a:p>
        </p:txBody>
      </p:sp>
    </p:spTree>
    <p:extLst>
      <p:ext uri="{BB962C8B-B14F-4D97-AF65-F5344CB8AC3E}">
        <p14:creationId xmlns:p14="http://schemas.microsoft.com/office/powerpoint/2010/main" val="260784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#2</a:t>
            </a:r>
            <a:endParaRPr lang="en-US"/>
          </a:p>
          <a:p>
            <a:pPr marL="0" indent="0">
              <a:buNone/>
            </a:pPr>
            <a:r>
              <a:rPr lang="en-US" dirty="0"/>
              <a:t>Know where to go for what.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6BC0-21C2-E949-A037-6DED33F4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Calendar and Handbook</a:t>
            </a:r>
          </a:p>
        </p:txBody>
      </p:sp>
      <p:pic>
        <p:nvPicPr>
          <p:cNvPr id="11" name="Content Placeholder 10" descr="A collage of people in graduation gowns and hats&#10;&#10;Description automatically generated">
            <a:extLst>
              <a:ext uri="{FF2B5EF4-FFF2-40B4-BE49-F238E27FC236}">
                <a16:creationId xmlns:a16="http://schemas.microsoft.com/office/drawing/2014/main" id="{AD7CAC06-07B5-FAE8-8D48-05E4F430A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1970" y="1930400"/>
            <a:ext cx="5620059" cy="4195763"/>
          </a:xfrm>
        </p:spPr>
      </p:pic>
    </p:spTree>
    <p:extLst>
      <p:ext uri="{BB962C8B-B14F-4D97-AF65-F5344CB8AC3E}">
        <p14:creationId xmlns:p14="http://schemas.microsoft.com/office/powerpoint/2010/main" val="26874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48E3-2D19-8043-8E82-80FB1B27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CC166-261C-B44D-A428-F0D1E5ED0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Read from front to back </a:t>
            </a:r>
            <a:r>
              <a:rPr lang="en-US" i="1" dirty="0"/>
              <a:t>prior</a:t>
            </a:r>
            <a:r>
              <a:rPr lang="en-US" dirty="0"/>
              <a:t> to start of classes.</a:t>
            </a:r>
          </a:p>
          <a:p>
            <a:r>
              <a:rPr lang="en-US" dirty="0"/>
              <a:t>Transfer important dates, deadlines, email addresses and telephone numbers to your personal organizational devices.  </a:t>
            </a:r>
          </a:p>
          <a:p>
            <a:r>
              <a:rPr lang="en-US" dirty="0"/>
              <a:t>To add dates to your personal Calendar, subscribe to this URL:</a:t>
            </a:r>
          </a:p>
          <a:p>
            <a:pPr lvl="1"/>
            <a:r>
              <a:rPr lang="en-US" dirty="0">
                <a:hlinkClick r:id="rId3"/>
              </a:rPr>
              <a:t>http://my.umbc.edu/groups/official-dates/events.ics?tag=undergraduate-student</a:t>
            </a:r>
            <a:endParaRPr lang="en-US" dirty="0"/>
          </a:p>
          <a:p>
            <a:r>
              <a:rPr lang="en-US" dirty="0"/>
              <a:t>Be prepared to have timely and strategic conversations with your students.  </a:t>
            </a:r>
          </a:p>
        </p:txBody>
      </p:sp>
    </p:spTree>
    <p:extLst>
      <p:ext uri="{BB962C8B-B14F-4D97-AF65-F5344CB8AC3E}">
        <p14:creationId xmlns:p14="http://schemas.microsoft.com/office/powerpoint/2010/main" val="321253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A75F-DB04-EF48-B3EB-F60E3A0D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Helpful Information…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64EC3-251E-5C43-A28D-1F99FA893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704"/>
            <a:ext cx="8229600" cy="41964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Sept 11  	Schedule Adjustment Deadline. 						Last Day to Add a Class.									Last Day to Drop a Class w/o a grade 				of 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Nov. 6		Last Day to Withdraw from an 							Individual Course w/ a grade of W. </a:t>
            </a:r>
          </a:p>
        </p:txBody>
      </p:sp>
    </p:spTree>
    <p:extLst>
      <p:ext uri="{BB962C8B-B14F-4D97-AF65-F5344CB8AC3E}">
        <p14:creationId xmlns:p14="http://schemas.microsoft.com/office/powerpoint/2010/main" val="86960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100"/>
              <a:t>How You Might Use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5 days </a:t>
            </a:r>
            <a:r>
              <a:rPr lang="en-US" sz="2000" i="1" dirty="0"/>
              <a:t>prior</a:t>
            </a:r>
            <a:r>
              <a:rPr lang="en-US" sz="2000" dirty="0"/>
              <a:t> to Sept. 11, ask your student: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Have you attended each of your classes?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Have you reviewed the syllabus for each of your classes?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Do you need to make an adjustment to your schedule?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Remind student that the last day to adjust their schedule (add or drop a class without a grade of W) is Sept. 11.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10" name="Content Placeholder 9" descr="A person and a child walking&#10;&#10;Description automatically generated">
            <a:extLst>
              <a:ext uri="{FF2B5EF4-FFF2-40B4-BE49-F238E27FC236}">
                <a16:creationId xmlns:a16="http://schemas.microsoft.com/office/drawing/2014/main" id="{E29D1D9E-20D7-3884-AEE1-194491367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049517"/>
            <a:ext cx="4367048" cy="2911365"/>
          </a:xfrm>
        </p:spPr>
      </p:pic>
    </p:spTree>
    <p:extLst>
      <p:ext uri="{BB962C8B-B14F-4D97-AF65-F5344CB8AC3E}">
        <p14:creationId xmlns:p14="http://schemas.microsoft.com/office/powerpoint/2010/main" val="2562623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100"/>
              <a:t>How You Might Use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/>
              <a:t>Two weeks </a:t>
            </a:r>
            <a:r>
              <a:rPr lang="en-US" sz="1800" i="1"/>
              <a:t>prior</a:t>
            </a:r>
            <a:r>
              <a:rPr lang="en-US" sz="1800"/>
              <a:t> to Nov. 6, ask your student: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/>
              <a:t>Have you received any feedback in the way of graded homework assignment, paper, test, etc. that gives you an indication of how you’re doing?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/>
              <a:t>Have you received an Early Academic Alert?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/>
              <a:t>Do you need to consider withdrawing from the course?  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/>
              <a:t>Remind student the last day to withdraw from an individual course (with a grade of W) OR change grade method from Regular to Satisfactory/Unsatisfactory (NEW for Fall 2023) is Nov. 8. </a:t>
            </a:r>
          </a:p>
          <a:p>
            <a:pPr marL="514350" indent="-457200">
              <a:lnSpc>
                <a:spcPct val="90000"/>
              </a:lnSpc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endParaRPr lang="en-US" sz="1800"/>
          </a:p>
        </p:txBody>
      </p:sp>
      <p:pic>
        <p:nvPicPr>
          <p:cNvPr id="10" name="Content Placeholder 9" descr="A person talking to another person on a couch&#10;&#10;Description automatically generated">
            <a:extLst>
              <a:ext uri="{FF2B5EF4-FFF2-40B4-BE49-F238E27FC236}">
                <a16:creationId xmlns:a16="http://schemas.microsoft.com/office/drawing/2014/main" id="{41577AC9-C5C3-28F4-094A-4B46F4B4B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2" y="2165131"/>
            <a:ext cx="4172605" cy="3210203"/>
          </a:xfrm>
        </p:spPr>
      </p:pic>
    </p:spTree>
    <p:extLst>
      <p:ext uri="{BB962C8B-B14F-4D97-AF65-F5344CB8AC3E}">
        <p14:creationId xmlns:p14="http://schemas.microsoft.com/office/powerpoint/2010/main" val="132690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#3</a:t>
            </a:r>
            <a:endParaRPr lang="en-US"/>
          </a:p>
          <a:p>
            <a:pPr marL="0" indent="0">
              <a:buNone/>
            </a:pPr>
            <a:r>
              <a:rPr lang="en-US" dirty="0"/>
              <a:t>Know how things work.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8E76-6B25-0546-995E-9C32B6E5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myUMBC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7D82-A5A0-C949-921C-DFDE9A0D4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Portal for all campus transactions and communications related to:</a:t>
            </a:r>
          </a:p>
          <a:p>
            <a:r>
              <a:rPr lang="en-US" dirty="0"/>
              <a:t>Academic matters</a:t>
            </a:r>
          </a:p>
          <a:p>
            <a:r>
              <a:rPr lang="en-US" dirty="0"/>
              <a:t>Business and administrative matters</a:t>
            </a:r>
          </a:p>
          <a:p>
            <a:r>
              <a:rPr lang="en-US" dirty="0"/>
              <a:t>Social, co-curricular, community matters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6A9A802-BF5D-1E5D-E491-05BD842749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7"/>
            <a:ext cx="4038600" cy="3028949"/>
          </a:xfrm>
          <a:noFill/>
        </p:spPr>
      </p:pic>
    </p:spTree>
    <p:extLst>
      <p:ext uri="{BB962C8B-B14F-4D97-AF65-F5344CB8AC3E}">
        <p14:creationId xmlns:p14="http://schemas.microsoft.com/office/powerpoint/2010/main" val="1355539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5F787-C67C-8941-8E04-FA6E86A0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9483-DD02-344F-891B-522BA4C5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6D2B5-E8D7-9E45-9AE2-9EA48C40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5889"/>
            <a:ext cx="8229600" cy="4196459"/>
          </a:xfrm>
        </p:spPr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Our Philosophy</a:t>
            </a:r>
          </a:p>
          <a:p>
            <a:r>
              <a:rPr lang="en-US" sz="2800" dirty="0"/>
              <a:t>Higher Ed Context</a:t>
            </a:r>
          </a:p>
          <a:p>
            <a:r>
              <a:rPr lang="en-US" sz="2800" dirty="0"/>
              <a:t>Strategies for Enhancing Communication</a:t>
            </a:r>
          </a:p>
          <a:p>
            <a:r>
              <a:rPr lang="en-US" sz="2800" dirty="0" err="1"/>
              <a:t>myUMBC</a:t>
            </a:r>
            <a:r>
              <a:rPr lang="en-US" sz="2800" dirty="0"/>
              <a:t> Profile Sharing</a:t>
            </a:r>
          </a:p>
          <a:p>
            <a:r>
              <a:rPr lang="en-US" sz="28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1276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8452E-0D0A-FB49-85EC-257BF9A8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2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797A9-26FC-B844-9670-A5679B93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07" y="-1172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10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CAEA9-1CD1-D045-8628-BE6E6AE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0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E3ECF-38B5-4745-9AB3-EF9BE291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9B131-6043-6B42-9D2C-67DB6C0F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CA61B-76DF-F644-8BB7-EA0317B1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47" y="1109877"/>
            <a:ext cx="4911968" cy="47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83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212A9-79A0-504E-BE27-31F34AB1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2" y="767862"/>
            <a:ext cx="5322276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1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83F45-BA90-3C49-B78A-285D29957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" y="0"/>
            <a:ext cx="913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21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AD0E-D0F7-014E-B71E-198C35AF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Introducing...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579F-5D4A-F34C-9F6A-98029E975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Profile Sharing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2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51AFC3-AE0F-AF43-9AB6-B9C7F3BD3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7876" y="1072055"/>
            <a:ext cx="6568965" cy="5054109"/>
          </a:xfrm>
          <a:noFill/>
        </p:spPr>
      </p:pic>
    </p:spTree>
    <p:extLst>
      <p:ext uri="{BB962C8B-B14F-4D97-AF65-F5344CB8AC3E}">
        <p14:creationId xmlns:p14="http://schemas.microsoft.com/office/powerpoint/2010/main" val="105921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4E2A5D-7385-664F-A6C0-4E765FB1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Presenter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D16355-588A-B247-A28B-133A55D9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704"/>
            <a:ext cx="4220308" cy="419645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Yvette </a:t>
            </a:r>
            <a:r>
              <a:rPr lang="en-US" sz="2400" dirty="0" err="1"/>
              <a:t>Mozie</a:t>
            </a:r>
            <a:r>
              <a:rPr lang="en-US" sz="2400" dirty="0"/>
              <a:t>-Ross, Vice Provost for Enrollment Management and Planning</a:t>
            </a:r>
          </a:p>
          <a:p>
            <a:r>
              <a:rPr lang="en-US" sz="2400" dirty="0"/>
              <a:t>Supporting Students from Recruitment to Graduation</a:t>
            </a:r>
          </a:p>
          <a:p>
            <a:r>
              <a:rPr lang="en-US" sz="2400" dirty="0"/>
              <a:t>30+ Years of Service to UMBC and Higher Ed</a:t>
            </a:r>
          </a:p>
          <a:p>
            <a:r>
              <a:rPr lang="en-US" sz="2400" dirty="0"/>
              <a:t>Doctorate in Education Policy and Leadership (Higher Ed Administration)</a:t>
            </a:r>
          </a:p>
          <a:p>
            <a:r>
              <a:rPr lang="en-US" sz="2400" dirty="0"/>
              <a:t>UMBC Alumna</a:t>
            </a:r>
          </a:p>
          <a:p>
            <a:r>
              <a:rPr lang="en-US" sz="2400" dirty="0"/>
              <a:t>Parent of a UMBC Student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7F9E-3898-AB4F-B67F-1AFD0CAA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027" y="1929704"/>
            <a:ext cx="3113650" cy="38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C056-8CDB-884E-AF57-ED2DE60E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6DB8-10CC-4F4A-BAA4-AA8FFC96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Tips…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8B8483-333E-29CB-E4C0-47914D8ED3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69939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7957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C56F-DBFB-2E44-8893-C985B1A6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5118B-9395-4F47-BF0F-3B9619AF22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716783"/>
            <a:ext cx="82296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cs typeface="Calibri"/>
              </a:rPr>
              <a:t>For more info on Profile Sharing, watch this video…. </a:t>
            </a:r>
            <a:r>
              <a:rPr lang="en-US" sz="2800" dirty="0">
                <a:hlinkClick r:id="rId2"/>
              </a:rPr>
              <a:t>https://youtu.be/NR8fFsG_OfA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111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A302-77D9-884D-A7DE-DB7D0F8E9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CB4B39-4B52-1A68-A1D8-CB0FACB6C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0BDF-099A-A343-98DD-DD92BBCB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D476F-47AE-6045-8FB1-28DBE87BD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Student success….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It takes an entire community.</a:t>
            </a:r>
          </a:p>
          <a:p>
            <a:pPr marL="0" indent="0" algn="ctr">
              <a:buNone/>
            </a:pPr>
            <a:r>
              <a:rPr lang="en-US" dirty="0"/>
              <a:t>Family is an integral part of our community.</a:t>
            </a:r>
          </a:p>
          <a:p>
            <a:pPr marL="0" indent="0" algn="ctr">
              <a:buNone/>
            </a:pPr>
            <a:r>
              <a:rPr lang="en-US" dirty="0"/>
              <a:t>Communication is essential to fostering a supportive, nurturing and inclusive community.</a:t>
            </a:r>
          </a:p>
        </p:txBody>
      </p:sp>
    </p:spTree>
    <p:extLst>
      <p:ext uri="{BB962C8B-B14F-4D97-AF65-F5344CB8AC3E}">
        <p14:creationId xmlns:p14="http://schemas.microsoft.com/office/powerpoint/2010/main" val="238726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57C6-5966-AB44-80AF-897D3D06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0E8BE-D594-4548-BD17-3C92322DB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4971"/>
            <a:ext cx="8356294" cy="4799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we know for sure…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Your </a:t>
            </a:r>
            <a:r>
              <a:rPr lang="en-US" dirty="0"/>
              <a:t>student’s success thus far has, at least in part, to do with your unwavering support and guidance along the 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get them to the next major milestone, completion of their undergraduate degree, your </a:t>
            </a:r>
            <a:r>
              <a:rPr lang="en-US" i="1" dirty="0"/>
              <a:t>continued</a:t>
            </a:r>
            <a:r>
              <a:rPr lang="en-US" dirty="0"/>
              <a:t> support and guidance will be critical.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6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04494-66DA-E247-9946-10E1C4E5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9" y="2500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that conversation may feel a bit different than what you have been accustomed to.</a:t>
            </a:r>
          </a:p>
        </p:txBody>
      </p:sp>
    </p:spTree>
    <p:extLst>
      <p:ext uri="{BB962C8B-B14F-4D97-AF65-F5344CB8AC3E}">
        <p14:creationId xmlns:p14="http://schemas.microsoft.com/office/powerpoint/2010/main" val="349939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E851-DDCE-1347-B528-CCE38245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Higher Education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3A0B-BD60-F54B-BA32-7934B04C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929704"/>
            <a:ext cx="8625526" cy="4196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Family Educational Rights and Privacy Act (FERPA):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Student has a right to access their educational record and, if deemed necessary, take corrective action.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Institution has an obligation to limit disclosure of student’s personal identifiable information to third parties without prior written consent from the student.</a:t>
            </a:r>
          </a:p>
        </p:txBody>
      </p:sp>
    </p:spTree>
    <p:extLst>
      <p:ext uri="{BB962C8B-B14F-4D97-AF65-F5344CB8AC3E}">
        <p14:creationId xmlns:p14="http://schemas.microsoft.com/office/powerpoint/2010/main" val="117445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3" y="25767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Strategies for Enhancing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95280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66BC-8CE9-084A-B6AF-4E536C011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A6101-2D32-5946-909B-6560C612D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#1</a:t>
            </a:r>
            <a:endParaRPr lang="en-US"/>
          </a:p>
          <a:p>
            <a:pPr marL="0" indent="0">
              <a:buNone/>
            </a:pPr>
            <a:r>
              <a:rPr lang="en-US" dirty="0"/>
              <a:t>Be clear about your expectations.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56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{2B31243A-87AB-2642-98FA-26600A45828C}tf10001071</Template>
  <TotalTime>5136</TotalTime>
  <Words>852</Words>
  <Application>Microsoft Macintosh PowerPoint</Application>
  <PresentationFormat>On-screen Show (4:3)</PresentationFormat>
  <Paragraphs>123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Connecting Students, Families and UMBC</vt:lpstr>
      <vt:lpstr>Session Overview</vt:lpstr>
      <vt:lpstr>Your Presenter</vt:lpstr>
      <vt:lpstr>Our Philosophy</vt:lpstr>
      <vt:lpstr>Importance of Family</vt:lpstr>
      <vt:lpstr>But that conversation may feel a bit different than what you have been accustomed to.</vt:lpstr>
      <vt:lpstr>Higher Education Context</vt:lpstr>
      <vt:lpstr>Strategies for Enhancing Communication</vt:lpstr>
      <vt:lpstr>Strategies for Enhancing Communication</vt:lpstr>
      <vt:lpstr>Recommendations…</vt:lpstr>
      <vt:lpstr>Strategies for Enhancing Communication</vt:lpstr>
      <vt:lpstr>Family Calendar and Handbook</vt:lpstr>
      <vt:lpstr>Recommendations…</vt:lpstr>
      <vt:lpstr>Examples of Helpful Information…</vt:lpstr>
      <vt:lpstr>How You Might Use this Information</vt:lpstr>
      <vt:lpstr>How You Might Use this Information</vt:lpstr>
      <vt:lpstr>Strategies for Enhancing Communication</vt:lpstr>
      <vt:lpstr>myUMBC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Introducing...</vt:lpstr>
      <vt:lpstr>PowerPoint Presentation</vt:lpstr>
      <vt:lpstr>PowerPoint Presentation</vt:lpstr>
      <vt:lpstr>Tips…</vt:lpstr>
      <vt:lpstr>PowerPoint Presentation</vt:lpstr>
      <vt:lpstr>Questions?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Yvette Mozie-Ross</cp:lastModifiedBy>
  <cp:revision>91</cp:revision>
  <cp:lastPrinted>2021-07-30T17:59:18Z</cp:lastPrinted>
  <dcterms:created xsi:type="dcterms:W3CDTF">2019-12-12T13:31:42Z</dcterms:created>
  <dcterms:modified xsi:type="dcterms:W3CDTF">2024-06-11T00:49:16Z</dcterms:modified>
</cp:coreProperties>
</file>