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Scal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064C97-3C79-4179-B6CB-C3B67A09855B}">
  <a:tblStyle styleId="{A6064C97-3C79-4179-B6CB-C3B67A09855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9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30T20:32:05.897" idx="1">
    <p:pos x="6000" y="0"/>
    <p:text>@douglasc@umbc.edu and @ciwuagwu@umbc.edu thanks for working on this!  I updated slides 9 &amp; 10 and I will add an 11 slide about waitlist
_Assigned to douglasc@umbc.edu_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PD3Art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a:t>
            </a:r>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1"/>
              <a:t>Choosing to live on campus shows that you value living and engaging with other people. Within Residential Life we seek to co-create exceptional and innovative living-learning environments for our campus community as we foster the relational wellbeing of students.</a:t>
            </a:r>
            <a:endParaRPr sz="1800" b="1"/>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8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d64ade5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d64ade5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dd64ade5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78645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b58b670c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Community Staff </a:t>
            </a:r>
            <a:endParaRPr/>
          </a:p>
          <a:p>
            <a:pPr marL="457200" lvl="0" indent="-317500" algn="l" rtl="0">
              <a:spcBef>
                <a:spcPts val="0"/>
              </a:spcBef>
              <a:spcAft>
                <a:spcPts val="0"/>
              </a:spcAft>
              <a:buSzPts val="1400"/>
              <a:buChar char="●"/>
            </a:pPr>
            <a:r>
              <a:rPr lang="en-US"/>
              <a:t>Resident Assistant</a:t>
            </a:r>
            <a:endParaRPr/>
          </a:p>
          <a:p>
            <a:pPr marL="914400" lvl="1" indent="-317500" algn="l" rtl="0">
              <a:spcBef>
                <a:spcPts val="0"/>
              </a:spcBef>
              <a:spcAft>
                <a:spcPts val="0"/>
              </a:spcAft>
              <a:buSzPts val="1400"/>
              <a:buChar char="○"/>
            </a:pPr>
            <a:r>
              <a:rPr lang="en-US"/>
              <a:t>Intentional Conversations</a:t>
            </a:r>
            <a:endParaRPr/>
          </a:p>
          <a:p>
            <a:pPr marL="914400" lvl="1" indent="-317500" algn="l" rtl="0">
              <a:spcBef>
                <a:spcPts val="0"/>
              </a:spcBef>
              <a:spcAft>
                <a:spcPts val="0"/>
              </a:spcAft>
              <a:buSzPts val="1400"/>
              <a:buChar char="○"/>
            </a:pPr>
            <a:r>
              <a:rPr lang="en-US"/>
              <a:t>Community Building</a:t>
            </a:r>
            <a:endParaRPr/>
          </a:p>
          <a:p>
            <a:pPr marL="457200" lvl="0" indent="-317500" algn="l" rtl="0">
              <a:spcBef>
                <a:spcPts val="0"/>
              </a:spcBef>
              <a:spcAft>
                <a:spcPts val="0"/>
              </a:spcAft>
              <a:buSzPts val="1400"/>
              <a:buChar char="●"/>
            </a:pPr>
            <a:r>
              <a:rPr lang="en-US"/>
              <a:t>Desk Assistants</a:t>
            </a:r>
            <a:endParaRPr/>
          </a:p>
          <a:p>
            <a:pPr marL="914400" lvl="1" indent="-317500" algn="l" rtl="0">
              <a:spcBef>
                <a:spcPts val="0"/>
              </a:spcBef>
              <a:spcAft>
                <a:spcPts val="0"/>
              </a:spcAft>
              <a:buSzPts val="1400"/>
              <a:buChar char="○"/>
            </a:pPr>
            <a:r>
              <a:rPr lang="en-US"/>
              <a:t>Upholding Community Security (UMBC ID Checks, Guest &amp; Visitation)</a:t>
            </a:r>
            <a:endParaRPr/>
          </a:p>
          <a:p>
            <a:pPr marL="457200" lvl="0" indent="-317500" algn="l" rtl="0">
              <a:spcBef>
                <a:spcPts val="0"/>
              </a:spcBef>
              <a:spcAft>
                <a:spcPts val="0"/>
              </a:spcAft>
              <a:buSzPts val="1400"/>
              <a:buChar char="●"/>
            </a:pPr>
            <a:r>
              <a:rPr lang="en-US"/>
              <a:t>Maintenance Assistants</a:t>
            </a:r>
            <a:endParaRPr/>
          </a:p>
          <a:p>
            <a:pPr marL="457200" lvl="0" indent="-317500" algn="l" rtl="0">
              <a:spcBef>
                <a:spcPts val="0"/>
              </a:spcBef>
              <a:spcAft>
                <a:spcPts val="0"/>
              </a:spcAft>
              <a:buSzPts val="1400"/>
              <a:buChar char="●"/>
            </a:pPr>
            <a:r>
              <a:rPr lang="en-US"/>
              <a:t>Community Directors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02" name="Google Shape;102;g2db58b670c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31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d8ffc7d2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d8ffc7d2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dd8ffc7d2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58153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b58b670c1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db58b670c1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46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d8ffc7d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dd8ffc7d2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dd8ffc7d2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62797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b58b670c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db58b670c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22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d64ade56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d64ade56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2dd64ade56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839460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d64ade561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d64ade56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dd64ade561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70152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website is a great resource for finding information on types of aid, timelines, and forms. The Cost tab houses our Cost Calculator tool that helps you estimate out of pocket expenses before charges are posted for your student!</a:t>
            </a:r>
            <a:endParaRPr/>
          </a:p>
        </p:txBody>
      </p:sp>
      <p:sp>
        <p:nvSpPr>
          <p:cNvPr id="152" name="Google Shape;1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July 15th - when students are informed of their living assignment and roommate</a:t>
            </a:r>
            <a:endParaRPr/>
          </a:p>
        </p:txBody>
      </p:sp>
      <p:sp>
        <p:nvSpPr>
          <p:cNvPr id="172" name="Google Shape;1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21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190c6ce44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190c6ce4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e190c6ce4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144359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office is open Monday-Friday from 8:30am-4:30pm and is comprised of three separate units: Merit Scholarships, Financial Smarts, and Financial Aid. </a:t>
            </a:r>
            <a:endParaRPr/>
          </a:p>
          <a:p>
            <a:pPr marL="0" lvl="0" indent="0" algn="l" rtl="0">
              <a:lnSpc>
                <a:spcPct val="100000"/>
              </a:lnSpc>
              <a:spcBef>
                <a:spcPts val="0"/>
              </a:spcBef>
              <a:spcAft>
                <a:spcPts val="0"/>
              </a:spcAft>
              <a:buSzPts val="1400"/>
              <a:buNone/>
            </a:pPr>
            <a:r>
              <a:rPr lang="en-US"/>
              <a:t>Students are assigned financial aid counselors based on the first letter of their last name. Contact information for our offices and information on students counselors can be found on our contact page. </a:t>
            </a:r>
            <a:endParaRPr/>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275e14b58_5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e275e14b58_5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OFAS rep</a:t>
            </a:r>
            <a:endParaRPr/>
          </a:p>
          <a:p>
            <a:pPr marL="0" lvl="0" indent="0" algn="l" rtl="0">
              <a:spcBef>
                <a:spcPts val="0"/>
              </a:spcBef>
              <a:spcAft>
                <a:spcPts val="0"/>
              </a:spcAft>
              <a:buNone/>
            </a:pPr>
            <a:endParaRPr/>
          </a:p>
          <a:p>
            <a:pPr marL="0" lvl="0" indent="0" algn="l" rtl="0">
              <a:spcBef>
                <a:spcPts val="0"/>
              </a:spcBef>
              <a:spcAft>
                <a:spcPts val="0"/>
              </a:spcAft>
              <a:buNone/>
            </a:pPr>
            <a:r>
              <a:rPr lang="en-US"/>
              <a:t>FinancialSmarts helps provide students with the tools they need to make informed financial decisions. From skills like budgeting, saving, investing, and taxes to life goals like auto loans, home ownership or retirement, FinancialSmarts can help your student with life-long financial success.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partner with your student to help them understand and successfully navigate finances here at UMBC and beyond. </a:t>
            </a:r>
            <a:endParaRPr/>
          </a:p>
        </p:txBody>
      </p:sp>
      <p:sp>
        <p:nvSpPr>
          <p:cNvPr id="170" name="Google Shape;170;g2e275e14b58_5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e5b13998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e5b13998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de5b13998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FAFSA page?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Reminder that next semester registration opens shortly and they will want to make sure accts are in good standing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Info about Managing my student acct page? </a:t>
            </a:r>
            <a:endParaRPr/>
          </a:p>
        </p:txBody>
      </p:sp>
      <p:sp>
        <p:nvSpPr>
          <p:cNvPr id="190" name="Google Shape;1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275e14b58_3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e275e14b58_3_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Financial Aid Rep</a:t>
            </a:r>
            <a:endParaRPr/>
          </a:p>
        </p:txBody>
      </p:sp>
      <p:sp>
        <p:nvSpPr>
          <p:cNvPr id="202" name="Google Shape;202;g2e275e14b58_3_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275e14b58_7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e275e14b58_7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e275e14b58_7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Aid begins disbursing for students who are enrolled full time (12 or more credits) as early as August 21st. Students who are enrolled part time (less than 12 credits) will have aid begin disbursing as of September 19th.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disbursement date is </a:t>
            </a:r>
            <a:r>
              <a:rPr lang="en-US" i="1"/>
              <a:t>after</a:t>
            </a:r>
            <a:r>
              <a:rPr lang="en-US"/>
              <a:t> the billing due date for Fall 2023, however, students </a:t>
            </a:r>
            <a:r>
              <a:rPr lang="en-US" b="1"/>
              <a:t>will not</a:t>
            </a:r>
            <a:r>
              <a:rPr lang="en-US"/>
              <a:t> receive late fees if their pending financial aid equals or exceeds the balance due. </a:t>
            </a:r>
            <a:endParaRPr/>
          </a:p>
        </p:txBody>
      </p:sp>
      <p:sp>
        <p:nvSpPr>
          <p:cNvPr id="218" name="Google Shape;21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body" idx="1"/>
          </p:nvPr>
        </p:nvSpPr>
        <p:spPr>
          <a:xfrm rot="5400000">
            <a:off x="2720860" y="160222"/>
            <a:ext cx="3702281"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A6FF2C6-D165-4A58-B1D5-F8F60EE712D2}"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53557-A9AD-44FF-9302-B065458C3E05}" type="slidenum">
              <a:rPr lang="en-US" smtClean="0"/>
              <a:t>‹#›</a:t>
            </a:fld>
            <a:endParaRPr lang="en-US"/>
          </a:p>
        </p:txBody>
      </p:sp>
    </p:spTree>
    <p:extLst>
      <p:ext uri="{BB962C8B-B14F-4D97-AF65-F5344CB8AC3E}">
        <p14:creationId xmlns:p14="http://schemas.microsoft.com/office/powerpoint/2010/main" val="325510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6"/>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8" name="Google Shape;9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 name="Google Shape;104;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5" name="Google Shape;105;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6" name="Google Shape;106;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7" name="Google Shape;10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8" name="Google Shape;118;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9" name="Google Shape;11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2"/>
          <p:cNvSpPr>
            <a:spLocks noGrp="1"/>
          </p:cNvSpPr>
          <p:nvPr>
            <p:ph type="pic" idx="2"/>
          </p:nvPr>
        </p:nvSpPr>
        <p:spPr>
          <a:xfrm>
            <a:off x="1792288" y="612775"/>
            <a:ext cx="5486400" cy="4114800"/>
          </a:xfrm>
          <a:prstGeom prst="rect">
            <a:avLst/>
          </a:prstGeom>
          <a:noFill/>
          <a:ln>
            <a:noFill/>
          </a:ln>
        </p:spPr>
      </p:sp>
      <p:sp>
        <p:nvSpPr>
          <p:cNvPr id="125" name="Google Shape;125;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6" name="Google Shape;12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3"/>
          <p:cNvSpPr txBox="1">
            <a:spLocks noGrp="1"/>
          </p:cNvSpPr>
          <p:nvPr>
            <p:ph type="body" idx="1"/>
          </p:nvPr>
        </p:nvSpPr>
        <p:spPr>
          <a:xfrm rot="5400000">
            <a:off x="2720860" y="160222"/>
            <a:ext cx="3702281"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2" name="Google Shape;5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3" name="Google Shape;5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a:spLocks noGrp="1"/>
          </p:cNvSpPr>
          <p:nvPr>
            <p:ph type="pic" idx="2"/>
          </p:nvPr>
        </p:nvSpPr>
        <p:spPr>
          <a:xfrm>
            <a:off x="1792288" y="612775"/>
            <a:ext cx="5486400" cy="4114800"/>
          </a:xfrm>
          <a:prstGeom prst="rect">
            <a:avLst/>
          </a:prstGeom>
          <a:noFill/>
          <a:ln>
            <a:noFill/>
          </a:ln>
        </p:spPr>
      </p:sp>
      <p:sp>
        <p:nvSpPr>
          <p:cNvPr id="59" name="Google Shape;5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0" name="Google Shape;6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1" descr="UMBC-orientation-text-version.png"/>
          <p:cNvPicPr preferRelativeResize="0"/>
          <p:nvPr/>
        </p:nvPicPr>
        <p:blipFill rotWithShape="1">
          <a:blip r:embed="rId14">
            <a:alphaModFix/>
          </a:blip>
          <a:srcRect/>
          <a:stretch/>
        </p:blipFill>
        <p:spPr>
          <a:xfrm>
            <a:off x="128588" y="119064"/>
            <a:ext cx="1592262" cy="665162"/>
          </a:xfrm>
          <a:prstGeom prst="rect">
            <a:avLst/>
          </a:prstGeom>
          <a:noFill/>
          <a:ln>
            <a:noFill/>
          </a:ln>
        </p:spPr>
      </p:pic>
      <p:sp>
        <p:nvSpPr>
          <p:cNvPr id="14" name="Google Shape;14;p1"/>
          <p:cNvSpPr/>
          <p:nvPr/>
        </p:nvSpPr>
        <p:spPr>
          <a:xfrm>
            <a:off x="0" y="6640513"/>
            <a:ext cx="9144000" cy="217487"/>
          </a:xfrm>
          <a:prstGeom prst="rect">
            <a:avLst/>
          </a:prstGeom>
          <a:gradFill>
            <a:gsLst>
              <a:gs pos="0">
                <a:schemeClr val="dk1"/>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3"/>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9" name="Google Shape;79;p13" descr="UMBC-orientation-text-version.png"/>
          <p:cNvPicPr preferRelativeResize="0"/>
          <p:nvPr/>
        </p:nvPicPr>
        <p:blipFill rotWithShape="1">
          <a:blip r:embed="rId13">
            <a:alphaModFix/>
          </a:blip>
          <a:srcRect/>
          <a:stretch/>
        </p:blipFill>
        <p:spPr>
          <a:xfrm>
            <a:off x="128588" y="119064"/>
            <a:ext cx="1592262" cy="665162"/>
          </a:xfrm>
          <a:prstGeom prst="rect">
            <a:avLst/>
          </a:prstGeom>
          <a:noFill/>
          <a:ln>
            <a:noFill/>
          </a:ln>
        </p:spPr>
      </p:pic>
      <p:sp>
        <p:nvSpPr>
          <p:cNvPr id="80" name="Google Shape;80;p13"/>
          <p:cNvSpPr/>
          <p:nvPr/>
        </p:nvSpPr>
        <p:spPr>
          <a:xfrm>
            <a:off x="0" y="6640513"/>
            <a:ext cx="9144000" cy="217487"/>
          </a:xfrm>
          <a:prstGeom prst="rect">
            <a:avLst/>
          </a:prstGeom>
          <a:gradFill>
            <a:gsLst>
              <a:gs pos="0">
                <a:schemeClr val="dk1"/>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hyperlink" Target="mailto:410-455-2551/parking@umbc.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tif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tiff"/><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tiff"/><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379141" y="1137424"/>
            <a:ext cx="832996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rgbClr val="000000"/>
                </a:solidFill>
                <a:latin typeface="Calibri"/>
                <a:ea typeface="Calibri"/>
                <a:cs typeface="Calibri"/>
                <a:sym typeface="Calibri"/>
              </a:rPr>
              <a:t>Office of Financial Aid and Scholarships</a:t>
            </a:r>
            <a:endParaRPr sz="1800" b="0" i="0" u="none" strike="noStrike" cap="none">
              <a:solidFill>
                <a:schemeClr val="dk1"/>
              </a:solidFill>
              <a:latin typeface="Calibri"/>
              <a:ea typeface="Calibri"/>
              <a:cs typeface="Calibri"/>
              <a:sym typeface="Calibri"/>
            </a:endParaRPr>
          </a:p>
        </p:txBody>
      </p:sp>
      <p:sp>
        <p:nvSpPr>
          <p:cNvPr id="147" name="Google Shape;147;p25"/>
          <p:cNvSpPr txBox="1"/>
          <p:nvPr/>
        </p:nvSpPr>
        <p:spPr>
          <a:xfrm>
            <a:off x="239750" y="2698595"/>
            <a:ext cx="8608742" cy="33239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Lower level of the Library, pondside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Monday-Friday, 8:30am-4:30pm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Financial Aid: 410-455-2387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Merit Scholarships: 410-455-3813</a:t>
            </a:r>
            <a:endParaRPr sz="1400" b="0" i="0" u="none" strike="noStrike" cap="none">
              <a:solidFill>
                <a:srgbClr val="000000"/>
              </a:solidFill>
              <a:latin typeface="Arial"/>
              <a:ea typeface="Arial"/>
              <a:cs typeface="Arial"/>
              <a:sym typeface="Arial"/>
            </a:endParaRPr>
          </a:p>
        </p:txBody>
      </p:sp>
      <p:pic>
        <p:nvPicPr>
          <p:cNvPr id="148" name="Google Shape;148;p25" descr="OFAS Contact Page Qr code&#10;&#10;Description automatically generated"/>
          <p:cNvPicPr preferRelativeResize="0"/>
          <p:nvPr/>
        </p:nvPicPr>
        <p:blipFill rotWithShape="1">
          <a:blip r:embed="rId3">
            <a:alphaModFix/>
          </a:blip>
          <a:srcRect/>
          <a:stretch/>
        </p:blipFill>
        <p:spPr>
          <a:xfrm>
            <a:off x="7220667" y="4703162"/>
            <a:ext cx="1683583" cy="16835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0" name="Google Shape;230;p34"/>
          <p:cNvGrpSpPr/>
          <p:nvPr/>
        </p:nvGrpSpPr>
        <p:grpSpPr>
          <a:xfrm>
            <a:off x="846047" y="2732003"/>
            <a:ext cx="2512885" cy="3001675"/>
            <a:chOff x="5439883" y="2005566"/>
            <a:chExt cx="2857500" cy="3352329"/>
          </a:xfrm>
        </p:grpSpPr>
        <p:pic>
          <p:nvPicPr>
            <p:cNvPr id="231" name="Google Shape;231;p34" descr="Finaid Qr code&#10;&#10;Description automatically generated"/>
            <p:cNvPicPr preferRelativeResize="0"/>
            <p:nvPr/>
          </p:nvPicPr>
          <p:blipFill rotWithShape="1">
            <a:blip r:embed="rId3">
              <a:alphaModFix/>
            </a:blip>
            <a:srcRect/>
            <a:stretch/>
          </p:blipFill>
          <p:spPr>
            <a:xfrm>
              <a:off x="5439883" y="2005566"/>
              <a:ext cx="2857500" cy="2857500"/>
            </a:xfrm>
            <a:prstGeom prst="rect">
              <a:avLst/>
            </a:prstGeom>
            <a:noFill/>
            <a:ln>
              <a:noFill/>
            </a:ln>
          </p:spPr>
        </p:pic>
        <p:sp>
          <p:nvSpPr>
            <p:cNvPr id="232" name="Google Shape;232;p34"/>
            <p:cNvSpPr txBox="1"/>
            <p:nvPr/>
          </p:nvSpPr>
          <p:spPr>
            <a:xfrm>
              <a:off x="5921643" y="4635795"/>
              <a:ext cx="1893900" cy="72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Financial Aid FAQs</a:t>
              </a:r>
              <a:endParaRPr sz="1400" b="0" i="0" u="none" strike="noStrike" cap="none">
                <a:solidFill>
                  <a:srgbClr val="000000"/>
                </a:solidFill>
                <a:latin typeface="Arial"/>
                <a:ea typeface="Arial"/>
                <a:cs typeface="Arial"/>
                <a:sym typeface="Arial"/>
              </a:endParaRPr>
            </a:p>
          </p:txBody>
        </p:sp>
      </p:grpSp>
      <p:sp>
        <p:nvSpPr>
          <p:cNvPr id="233" name="Google Shape;233;p34"/>
          <p:cNvSpPr/>
          <p:nvPr/>
        </p:nvSpPr>
        <p:spPr>
          <a:xfrm>
            <a:off x="2301956" y="1008141"/>
            <a:ext cx="45402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Calibri"/>
                <a:ea typeface="Calibri"/>
                <a:cs typeface="Calibri"/>
                <a:sym typeface="Calibri"/>
              </a:rPr>
              <a:t>Questions</a:t>
            </a:r>
            <a:endParaRPr sz="6000" b="0" i="0" u="none" strike="noStrike" cap="none">
              <a:solidFill>
                <a:srgbClr val="000000"/>
              </a:solidFill>
              <a:latin typeface="Calibri"/>
              <a:ea typeface="Calibri"/>
              <a:cs typeface="Calibri"/>
              <a:sym typeface="Calibri"/>
            </a:endParaRPr>
          </a:p>
        </p:txBody>
      </p:sp>
      <p:pic>
        <p:nvPicPr>
          <p:cNvPr id="234" name="Google Shape;234;p34" descr="Shape&#10;&#10;Description automatically generated"/>
          <p:cNvPicPr preferRelativeResize="0"/>
          <p:nvPr/>
        </p:nvPicPr>
        <p:blipFill rotWithShape="1">
          <a:blip r:embed="rId4">
            <a:alphaModFix/>
          </a:blip>
          <a:srcRect/>
          <a:stretch/>
        </p:blipFill>
        <p:spPr>
          <a:xfrm>
            <a:off x="5457946" y="2508015"/>
            <a:ext cx="3033819" cy="27601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00445" y="1937708"/>
            <a:ext cx="8957250" cy="276969"/>
          </a:xfrm>
          <a:prstGeom prst="rect">
            <a:avLst/>
          </a:prstGeom>
          <a:solidFill>
            <a:schemeClr val="accent4"/>
          </a:solidFill>
          <a:ln>
            <a:noFill/>
          </a:ln>
        </p:spPr>
        <p:txBody>
          <a:bodyPr spcFirstLastPara="1" wrap="square" lIns="68569" tIns="34275" rIns="68569" bIns="34275" anchor="t" anchorCtr="0">
            <a:spAutoFit/>
          </a:bodyPr>
          <a:lstStyle/>
          <a:p>
            <a:endParaRPr sz="1350">
              <a:solidFill>
                <a:schemeClr val="dk1"/>
              </a:solidFill>
              <a:latin typeface="Calibri"/>
              <a:ea typeface="Calibri"/>
              <a:cs typeface="Calibri"/>
              <a:sym typeface="Calibri"/>
            </a:endParaRPr>
          </a:p>
        </p:txBody>
      </p:sp>
      <p:sp>
        <p:nvSpPr>
          <p:cNvPr id="89" name="Google Shape;89;p1"/>
          <p:cNvSpPr txBox="1"/>
          <p:nvPr/>
        </p:nvSpPr>
        <p:spPr>
          <a:xfrm>
            <a:off x="100444" y="2658900"/>
            <a:ext cx="8957250" cy="1661963"/>
          </a:xfrm>
          <a:prstGeom prst="rect">
            <a:avLst/>
          </a:prstGeom>
          <a:noFill/>
          <a:ln>
            <a:noFill/>
          </a:ln>
        </p:spPr>
        <p:txBody>
          <a:bodyPr spcFirstLastPara="1" wrap="square" lIns="68569" tIns="34275" rIns="68569" bIns="34275" anchor="t" anchorCtr="0">
            <a:spAutoFit/>
          </a:bodyPr>
          <a:lstStyle/>
          <a:p>
            <a:pPr algn="ctr"/>
            <a:r>
              <a:rPr lang="en-US" sz="5175" b="1">
                <a:solidFill>
                  <a:schemeClr val="dk1"/>
                </a:solidFill>
              </a:rPr>
              <a:t>Adulting 101_Reslife Section (Summer 2024)</a:t>
            </a:r>
            <a:endParaRPr sz="5175" b="1">
              <a:solidFill>
                <a:schemeClr val="dk1"/>
              </a:solidFill>
            </a:endParaRPr>
          </a:p>
        </p:txBody>
      </p:sp>
      <p:pic>
        <p:nvPicPr>
          <p:cNvPr id="90" name="Google Shape;90;p1"/>
          <p:cNvPicPr preferRelativeResize="0"/>
          <p:nvPr/>
        </p:nvPicPr>
        <p:blipFill rotWithShape="1">
          <a:blip r:embed="rId3">
            <a:alphaModFix/>
          </a:blip>
          <a:srcRect/>
          <a:stretch/>
        </p:blipFill>
        <p:spPr>
          <a:xfrm>
            <a:off x="176842" y="1031842"/>
            <a:ext cx="2094884" cy="595919"/>
          </a:xfrm>
          <a:prstGeom prst="rect">
            <a:avLst/>
          </a:prstGeom>
          <a:noFill/>
          <a:ln>
            <a:noFill/>
          </a:ln>
        </p:spPr>
      </p:pic>
      <p:cxnSp>
        <p:nvCxnSpPr>
          <p:cNvPr id="91" name="Google Shape;91;p1"/>
          <p:cNvCxnSpPr/>
          <p:nvPr/>
        </p:nvCxnSpPr>
        <p:spPr>
          <a:xfrm>
            <a:off x="100446" y="1775964"/>
            <a:ext cx="8912002" cy="13541"/>
          </a:xfrm>
          <a:prstGeom prst="straightConnector1">
            <a:avLst/>
          </a:prstGeom>
          <a:noFill/>
          <a:ln w="76200" cap="flat" cmpd="sng">
            <a:solidFill>
              <a:schemeClr val="dk1"/>
            </a:solidFill>
            <a:prstDash val="solid"/>
            <a:miter lim="800000"/>
            <a:headEnd type="none" w="sm" len="sm"/>
            <a:tailEnd type="none" w="sm" len="sm"/>
          </a:ln>
        </p:spPr>
      </p:cxnSp>
      <p:sp>
        <p:nvSpPr>
          <p:cNvPr id="92" name="Google Shape;92;p1"/>
          <p:cNvSpPr txBox="1"/>
          <p:nvPr/>
        </p:nvSpPr>
        <p:spPr>
          <a:xfrm>
            <a:off x="6860614" y="5446112"/>
            <a:ext cx="2329133" cy="300052"/>
          </a:xfrm>
          <a:prstGeom prst="rect">
            <a:avLst/>
          </a:prstGeom>
          <a:noFill/>
          <a:ln>
            <a:noFill/>
          </a:ln>
        </p:spPr>
        <p:txBody>
          <a:bodyPr spcFirstLastPara="1" wrap="square" lIns="68569" tIns="34275" rIns="68569" bIns="34275" anchor="t" anchorCtr="0">
            <a:spAutoFit/>
          </a:bodyPr>
          <a:lstStyle/>
          <a:p>
            <a:r>
              <a:rPr lang="en-US" sz="1500" b="1">
                <a:solidFill>
                  <a:schemeClr val="dk1"/>
                </a:solidFill>
              </a:rPr>
              <a:t>orientation.umbc.edu</a:t>
            </a:r>
            <a:endParaRPr sz="1500" b="1">
              <a:solidFill>
                <a:schemeClr val="dk1"/>
              </a:solidFill>
            </a:endParaRPr>
          </a:p>
        </p:txBody>
      </p:sp>
    </p:spTree>
    <p:extLst>
      <p:ext uri="{BB962C8B-B14F-4D97-AF65-F5344CB8AC3E}">
        <p14:creationId xmlns:p14="http://schemas.microsoft.com/office/powerpoint/2010/main" val="383482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dd64ade561_0_0"/>
          <p:cNvSpPr txBox="1">
            <a:spLocks noGrp="1"/>
          </p:cNvSpPr>
          <p:nvPr>
            <p:ph type="title"/>
          </p:nvPr>
        </p:nvSpPr>
        <p:spPr>
          <a:xfrm>
            <a:off x="629841" y="1131094"/>
            <a:ext cx="7886700" cy="994275"/>
          </a:xfrm>
          <a:prstGeom prst="rect">
            <a:avLst/>
          </a:prstGeom>
        </p:spPr>
        <p:txBody>
          <a:bodyPr spcFirstLastPara="1" wrap="square" lIns="68569" tIns="34275" rIns="68569" bIns="34275" anchor="ctr" anchorCtr="0">
            <a:noAutofit/>
          </a:bodyPr>
          <a:lstStyle/>
          <a:p>
            <a:pPr algn="l"/>
            <a:r>
              <a:rPr lang="en-US" sz="6750" b="1">
                <a:solidFill>
                  <a:srgbClr val="434343"/>
                </a:solidFill>
              </a:rPr>
              <a:t>What Reslife Values:</a:t>
            </a:r>
            <a:endParaRPr sz="6750" b="1">
              <a:solidFill>
                <a:srgbClr val="434343"/>
              </a:solidFill>
            </a:endParaRPr>
          </a:p>
        </p:txBody>
      </p:sp>
      <p:sp>
        <p:nvSpPr>
          <p:cNvPr id="99" name="Google Shape;99;g2dd64ade561_0_0"/>
          <p:cNvSpPr txBox="1">
            <a:spLocks noGrp="1"/>
          </p:cNvSpPr>
          <p:nvPr>
            <p:ph type="body" idx="2"/>
          </p:nvPr>
        </p:nvSpPr>
        <p:spPr>
          <a:xfrm>
            <a:off x="629850" y="2347350"/>
            <a:ext cx="7886700" cy="3076875"/>
          </a:xfrm>
          <a:prstGeom prst="rect">
            <a:avLst/>
          </a:prstGeom>
        </p:spPr>
        <p:txBody>
          <a:bodyPr spcFirstLastPara="1" wrap="square" lIns="68569" tIns="34275" rIns="68569" bIns="34275" anchor="ctr" anchorCtr="0">
            <a:noAutofit/>
          </a:bodyPr>
          <a:lstStyle/>
          <a:p>
            <a:pPr marL="342900" indent="-342900" algn="ctr">
              <a:lnSpc>
                <a:spcPct val="150000"/>
              </a:lnSpc>
              <a:spcBef>
                <a:spcPts val="750"/>
              </a:spcBef>
              <a:buClr>
                <a:srgbClr val="FF0000"/>
              </a:buClr>
              <a:buSzPts val="3600"/>
              <a:buChar char="⊳"/>
            </a:pPr>
            <a:r>
              <a:rPr lang="en-US" sz="2700">
                <a:solidFill>
                  <a:srgbClr val="FF0000"/>
                </a:solidFill>
              </a:rPr>
              <a:t>Clean &amp; Safe Facilities</a:t>
            </a:r>
            <a:endParaRPr sz="2700">
              <a:solidFill>
                <a:srgbClr val="FF0000"/>
              </a:solidFill>
            </a:endParaRPr>
          </a:p>
          <a:p>
            <a:pPr marL="342900" indent="-342900" algn="ctr">
              <a:lnSpc>
                <a:spcPct val="150000"/>
              </a:lnSpc>
              <a:spcBef>
                <a:spcPts val="0"/>
              </a:spcBef>
              <a:buClr>
                <a:srgbClr val="FF0000"/>
              </a:buClr>
              <a:buSzPts val="3600"/>
              <a:buChar char="⊳"/>
            </a:pPr>
            <a:r>
              <a:rPr lang="en-US" sz="2700">
                <a:solidFill>
                  <a:srgbClr val="FF0000"/>
                </a:solidFill>
              </a:rPr>
              <a:t>Quality Customer Service</a:t>
            </a:r>
            <a:endParaRPr sz="2700">
              <a:solidFill>
                <a:srgbClr val="FF0000"/>
              </a:solidFill>
            </a:endParaRPr>
          </a:p>
          <a:p>
            <a:pPr marL="342900" indent="-342900" algn="ctr">
              <a:lnSpc>
                <a:spcPct val="150000"/>
              </a:lnSpc>
              <a:spcBef>
                <a:spcPts val="0"/>
              </a:spcBef>
              <a:buClr>
                <a:srgbClr val="FF0000"/>
              </a:buClr>
              <a:buSzPts val="3600"/>
              <a:buChar char="⊳"/>
            </a:pPr>
            <a:r>
              <a:rPr lang="en-US" sz="2700">
                <a:solidFill>
                  <a:srgbClr val="FF0000"/>
                </a:solidFill>
              </a:rPr>
              <a:t>Developing and Empowering Students</a:t>
            </a:r>
            <a:endParaRPr sz="2700">
              <a:solidFill>
                <a:srgbClr val="FF0000"/>
              </a:solidFill>
            </a:endParaRPr>
          </a:p>
          <a:p>
            <a:pPr marL="342900" indent="-342900" algn="ctr">
              <a:lnSpc>
                <a:spcPct val="150000"/>
              </a:lnSpc>
              <a:spcBef>
                <a:spcPts val="0"/>
              </a:spcBef>
              <a:buClr>
                <a:srgbClr val="FF0000"/>
              </a:buClr>
              <a:buSzPts val="3600"/>
              <a:buChar char="⊳"/>
            </a:pPr>
            <a:r>
              <a:rPr lang="en-US" sz="2700">
                <a:solidFill>
                  <a:srgbClr val="FF0000"/>
                </a:solidFill>
              </a:rPr>
              <a:t>Promoting Education</a:t>
            </a:r>
            <a:endParaRPr sz="2700">
              <a:solidFill>
                <a:srgbClr val="FF0000"/>
              </a:solidFill>
            </a:endParaRPr>
          </a:p>
          <a:p>
            <a:pPr marL="342900" indent="-342900" algn="ctr">
              <a:lnSpc>
                <a:spcPct val="150000"/>
              </a:lnSpc>
              <a:spcBef>
                <a:spcPts val="0"/>
              </a:spcBef>
              <a:buClr>
                <a:srgbClr val="FF0000"/>
              </a:buClr>
              <a:buSzPts val="3600"/>
              <a:buChar char="⊳"/>
            </a:pPr>
            <a:r>
              <a:rPr lang="en-US" sz="2700">
                <a:solidFill>
                  <a:srgbClr val="FF0000"/>
                </a:solidFill>
              </a:rPr>
              <a:t>Fostering Respectfully Diverse Communities</a:t>
            </a:r>
            <a:endParaRPr sz="2700">
              <a:solidFill>
                <a:srgbClr val="FF0000"/>
              </a:solidFill>
            </a:endParaRPr>
          </a:p>
          <a:p>
            <a:pPr marL="342900" indent="-342900" algn="ctr">
              <a:lnSpc>
                <a:spcPct val="150000"/>
              </a:lnSpc>
              <a:spcBef>
                <a:spcPts val="0"/>
              </a:spcBef>
              <a:buClr>
                <a:srgbClr val="FF0000"/>
              </a:buClr>
              <a:buSzPts val="3600"/>
              <a:buChar char="⊳"/>
            </a:pPr>
            <a:r>
              <a:rPr lang="en-US" sz="2700">
                <a:solidFill>
                  <a:srgbClr val="FF0000"/>
                </a:solidFill>
              </a:rPr>
              <a:t>Restorative Practices </a:t>
            </a:r>
            <a:endParaRPr sz="2700">
              <a:solidFill>
                <a:srgbClr val="FF0000"/>
              </a:solidFill>
            </a:endParaRPr>
          </a:p>
        </p:txBody>
      </p:sp>
    </p:spTree>
    <p:extLst>
      <p:ext uri="{BB962C8B-B14F-4D97-AF65-F5344CB8AC3E}">
        <p14:creationId xmlns:p14="http://schemas.microsoft.com/office/powerpoint/2010/main" val="3181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db58b670c1_0_7"/>
          <p:cNvSpPr txBox="1"/>
          <p:nvPr/>
        </p:nvSpPr>
        <p:spPr>
          <a:xfrm>
            <a:off x="71168" y="1028935"/>
            <a:ext cx="5160150" cy="438551"/>
          </a:xfrm>
          <a:prstGeom prst="rect">
            <a:avLst/>
          </a:prstGeom>
          <a:noFill/>
          <a:ln>
            <a:noFill/>
          </a:ln>
        </p:spPr>
        <p:txBody>
          <a:bodyPr spcFirstLastPara="1" wrap="square" lIns="68569" tIns="34275" rIns="68569" bIns="34275" anchor="t" anchorCtr="0">
            <a:spAutoFit/>
          </a:bodyPr>
          <a:lstStyle/>
          <a:p>
            <a:r>
              <a:rPr lang="en-US" sz="1500">
                <a:solidFill>
                  <a:schemeClr val="accent4"/>
                </a:solidFill>
              </a:rPr>
              <a:t> </a:t>
            </a:r>
            <a:r>
              <a:rPr lang="en-US" sz="2400" b="1">
                <a:solidFill>
                  <a:srgbClr val="7030A0"/>
                </a:solidFill>
              </a:rPr>
              <a:t>Residential Life Principle #1: </a:t>
            </a:r>
            <a:endParaRPr sz="1050"/>
          </a:p>
        </p:txBody>
      </p:sp>
      <p:pic>
        <p:nvPicPr>
          <p:cNvPr id="105" name="Google Shape;105;g2db58b670c1_0_7" descr="Image result for powtoons characters"/>
          <p:cNvPicPr preferRelativeResize="0"/>
          <p:nvPr/>
        </p:nvPicPr>
        <p:blipFill rotWithShape="1">
          <a:blip r:embed="rId3">
            <a:alphaModFix/>
          </a:blip>
          <a:srcRect/>
          <a:stretch/>
        </p:blipFill>
        <p:spPr>
          <a:xfrm>
            <a:off x="1684944" y="2720000"/>
            <a:ext cx="2048677" cy="2376918"/>
          </a:xfrm>
          <a:prstGeom prst="rect">
            <a:avLst/>
          </a:prstGeom>
          <a:noFill/>
          <a:ln>
            <a:noFill/>
          </a:ln>
        </p:spPr>
      </p:pic>
      <p:sp>
        <p:nvSpPr>
          <p:cNvPr id="106" name="Google Shape;106;g2db58b670c1_0_7"/>
          <p:cNvSpPr txBox="1"/>
          <p:nvPr/>
        </p:nvSpPr>
        <p:spPr>
          <a:xfrm>
            <a:off x="71175" y="1471575"/>
            <a:ext cx="8025300" cy="623217"/>
          </a:xfrm>
          <a:prstGeom prst="rect">
            <a:avLst/>
          </a:prstGeom>
          <a:noFill/>
          <a:ln>
            <a:noFill/>
          </a:ln>
        </p:spPr>
        <p:txBody>
          <a:bodyPr spcFirstLastPara="1" wrap="square" lIns="68569" tIns="34275" rIns="68569" bIns="34275" anchor="t" anchorCtr="0">
            <a:spAutoFit/>
          </a:bodyPr>
          <a:lstStyle/>
          <a:p>
            <a:r>
              <a:rPr lang="en-US" sz="3600">
                <a:solidFill>
                  <a:srgbClr val="7030A0"/>
                </a:solidFill>
              </a:rPr>
              <a:t>Prioritize connection before content</a:t>
            </a:r>
            <a:endParaRPr sz="1050"/>
          </a:p>
        </p:txBody>
      </p:sp>
      <p:sp>
        <p:nvSpPr>
          <p:cNvPr id="107" name="Google Shape;107;g2db58b670c1_0_7"/>
          <p:cNvSpPr txBox="1"/>
          <p:nvPr/>
        </p:nvSpPr>
        <p:spPr>
          <a:xfrm>
            <a:off x="4440046" y="4575238"/>
            <a:ext cx="1052775" cy="276969"/>
          </a:xfrm>
          <a:prstGeom prst="rect">
            <a:avLst/>
          </a:prstGeom>
          <a:solidFill>
            <a:schemeClr val="lt1"/>
          </a:solidFill>
          <a:ln>
            <a:noFill/>
          </a:ln>
        </p:spPr>
        <p:txBody>
          <a:bodyPr spcFirstLastPara="1" wrap="square" lIns="68569" tIns="34275" rIns="68569" bIns="34275" anchor="t" anchorCtr="0">
            <a:spAutoFit/>
          </a:bodyPr>
          <a:lstStyle/>
          <a:p>
            <a:endParaRPr sz="1350">
              <a:solidFill>
                <a:schemeClr val="dk1"/>
              </a:solidFill>
              <a:latin typeface="Calibri"/>
              <a:ea typeface="Calibri"/>
              <a:cs typeface="Calibri"/>
              <a:sym typeface="Calibri"/>
            </a:endParaRPr>
          </a:p>
        </p:txBody>
      </p:sp>
      <p:pic>
        <p:nvPicPr>
          <p:cNvPr id="108" name="Google Shape;108;g2db58b670c1_0_7" descr="Image result for powtoons girl characters"/>
          <p:cNvPicPr preferRelativeResize="0"/>
          <p:nvPr/>
        </p:nvPicPr>
        <p:blipFill rotWithShape="1">
          <a:blip r:embed="rId4">
            <a:alphaModFix/>
          </a:blip>
          <a:srcRect/>
          <a:stretch/>
        </p:blipFill>
        <p:spPr>
          <a:xfrm>
            <a:off x="208999" y="3093359"/>
            <a:ext cx="1768058" cy="2007380"/>
          </a:xfrm>
          <a:prstGeom prst="rect">
            <a:avLst/>
          </a:prstGeom>
          <a:noFill/>
          <a:ln>
            <a:noFill/>
          </a:ln>
        </p:spPr>
      </p:pic>
      <p:pic>
        <p:nvPicPr>
          <p:cNvPr id="109" name="Google Shape;109;g2db58b670c1_0_7" descr="Image result for UMBC logo png"/>
          <p:cNvPicPr preferRelativeResize="0"/>
          <p:nvPr/>
        </p:nvPicPr>
        <p:blipFill rotWithShape="1">
          <a:blip r:embed="rId5">
            <a:alphaModFix/>
          </a:blip>
          <a:srcRect/>
          <a:stretch/>
        </p:blipFill>
        <p:spPr>
          <a:xfrm>
            <a:off x="2514882" y="4394148"/>
            <a:ext cx="388799" cy="199594"/>
          </a:xfrm>
          <a:prstGeom prst="rect">
            <a:avLst/>
          </a:prstGeom>
          <a:noFill/>
          <a:ln>
            <a:noFill/>
          </a:ln>
        </p:spPr>
      </p:pic>
      <p:sp>
        <p:nvSpPr>
          <p:cNvPr id="110" name="Google Shape;110;g2db58b670c1_0_7"/>
          <p:cNvSpPr txBox="1"/>
          <p:nvPr/>
        </p:nvSpPr>
        <p:spPr>
          <a:xfrm>
            <a:off x="4517006" y="2438531"/>
            <a:ext cx="4306275" cy="3081583"/>
          </a:xfrm>
          <a:prstGeom prst="rect">
            <a:avLst/>
          </a:prstGeom>
          <a:noFill/>
          <a:ln>
            <a:noFill/>
          </a:ln>
        </p:spPr>
        <p:txBody>
          <a:bodyPr spcFirstLastPara="1" wrap="square" lIns="68569" tIns="34275" rIns="68569" bIns="34275" anchor="t" anchorCtr="0">
            <a:spAutoFit/>
          </a:bodyPr>
          <a:lstStyle/>
          <a:p>
            <a:pPr>
              <a:lnSpc>
                <a:spcPct val="150000"/>
              </a:lnSpc>
            </a:pPr>
            <a:r>
              <a:rPr lang="en-US" sz="2250">
                <a:solidFill>
                  <a:srgbClr val="666666"/>
                </a:solidFill>
              </a:rPr>
              <a:t>Community Staff </a:t>
            </a:r>
            <a:endParaRPr sz="225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Resident Assistant</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Intentional Conversations</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Community Building</a:t>
            </a:r>
            <a:endParaRPr sz="180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Desk Assistants</a:t>
            </a:r>
            <a:endParaRPr sz="180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Maintenance Assistants</a:t>
            </a:r>
            <a:endParaRPr sz="180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Community Directors </a:t>
            </a:r>
            <a:endParaRPr sz="1800">
              <a:solidFill>
                <a:srgbClr val="666666"/>
              </a:solidFill>
            </a:endParaRPr>
          </a:p>
        </p:txBody>
      </p:sp>
    </p:spTree>
    <p:extLst>
      <p:ext uri="{BB962C8B-B14F-4D97-AF65-F5344CB8AC3E}">
        <p14:creationId xmlns:p14="http://schemas.microsoft.com/office/powerpoint/2010/main" val="184927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dd8ffc7d26_0_7"/>
          <p:cNvSpPr txBox="1"/>
          <p:nvPr/>
        </p:nvSpPr>
        <p:spPr>
          <a:xfrm>
            <a:off x="7" y="857250"/>
            <a:ext cx="9144000" cy="438551"/>
          </a:xfrm>
          <a:prstGeom prst="rect">
            <a:avLst/>
          </a:prstGeom>
          <a:noFill/>
          <a:ln>
            <a:noFill/>
          </a:ln>
        </p:spPr>
        <p:txBody>
          <a:bodyPr spcFirstLastPara="1" wrap="square" lIns="68569" tIns="34275" rIns="68569" bIns="34275" anchor="t" anchorCtr="0">
            <a:spAutoFit/>
          </a:bodyPr>
          <a:lstStyle/>
          <a:p>
            <a:r>
              <a:rPr lang="en-US" sz="1500">
                <a:solidFill>
                  <a:schemeClr val="accent4"/>
                </a:solidFill>
              </a:rPr>
              <a:t> </a:t>
            </a:r>
            <a:r>
              <a:rPr lang="en-US" sz="2400" b="1">
                <a:solidFill>
                  <a:srgbClr val="006699"/>
                </a:solidFill>
              </a:rPr>
              <a:t> Residential Life Principle #2:</a:t>
            </a:r>
            <a:endParaRPr sz="2400" b="1">
              <a:solidFill>
                <a:srgbClr val="006699"/>
              </a:solidFill>
            </a:endParaRPr>
          </a:p>
        </p:txBody>
      </p:sp>
      <p:sp>
        <p:nvSpPr>
          <p:cNvPr id="117" name="Google Shape;117;g2dd8ffc7d26_0_7"/>
          <p:cNvSpPr txBox="1"/>
          <p:nvPr/>
        </p:nvSpPr>
        <p:spPr>
          <a:xfrm>
            <a:off x="200456" y="1296000"/>
            <a:ext cx="7083675" cy="623217"/>
          </a:xfrm>
          <a:prstGeom prst="rect">
            <a:avLst/>
          </a:prstGeom>
          <a:noFill/>
          <a:ln>
            <a:noFill/>
          </a:ln>
        </p:spPr>
        <p:txBody>
          <a:bodyPr spcFirstLastPara="1" wrap="square" lIns="68569" tIns="34275" rIns="68569" bIns="34275" anchor="t" anchorCtr="0">
            <a:spAutoFit/>
          </a:bodyPr>
          <a:lstStyle/>
          <a:p>
            <a:r>
              <a:rPr lang="en-US" sz="3600">
                <a:solidFill>
                  <a:srgbClr val="006699"/>
                </a:solidFill>
              </a:rPr>
              <a:t>Lead “with”, not “for” or “to” others</a:t>
            </a:r>
            <a:endParaRPr sz="3600">
              <a:solidFill>
                <a:srgbClr val="006699"/>
              </a:solidFill>
            </a:endParaRPr>
          </a:p>
        </p:txBody>
      </p:sp>
      <p:sp>
        <p:nvSpPr>
          <p:cNvPr id="118" name="Google Shape;118;g2dd8ffc7d26_0_7"/>
          <p:cNvSpPr txBox="1"/>
          <p:nvPr/>
        </p:nvSpPr>
        <p:spPr>
          <a:xfrm>
            <a:off x="275719" y="2167838"/>
            <a:ext cx="5053275" cy="2146711"/>
          </a:xfrm>
          <a:prstGeom prst="rect">
            <a:avLst/>
          </a:prstGeom>
          <a:noFill/>
          <a:ln>
            <a:noFill/>
          </a:ln>
        </p:spPr>
        <p:txBody>
          <a:bodyPr spcFirstLastPara="1" wrap="square" lIns="68569" tIns="34275" rIns="68569" bIns="34275" anchor="t" anchorCtr="0">
            <a:spAutoFit/>
          </a:bodyPr>
          <a:lstStyle/>
          <a:p>
            <a:pPr marL="342900" indent="-285750">
              <a:lnSpc>
                <a:spcPct val="150000"/>
              </a:lnSpc>
              <a:buClr>
                <a:srgbClr val="666666"/>
              </a:buClr>
              <a:buSzPts val="2400"/>
              <a:buFont typeface="Arial"/>
              <a:buChar char="●"/>
            </a:pPr>
            <a:r>
              <a:rPr lang="en-US" sz="1800">
                <a:solidFill>
                  <a:srgbClr val="666666"/>
                </a:solidFill>
              </a:rPr>
              <a:t>Room Condition Report</a:t>
            </a:r>
            <a:endParaRPr sz="180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FIXIT</a:t>
            </a:r>
            <a:endParaRPr sz="1800">
              <a:solidFill>
                <a:srgbClr val="666666"/>
              </a:solidFill>
            </a:endParaRPr>
          </a:p>
          <a:p>
            <a:pPr marL="342900" indent="-285750">
              <a:lnSpc>
                <a:spcPct val="150000"/>
              </a:lnSpc>
              <a:buClr>
                <a:srgbClr val="666666"/>
              </a:buClr>
              <a:buSzPts val="2400"/>
              <a:buFont typeface="Arial"/>
              <a:buChar char="●"/>
            </a:pPr>
            <a:r>
              <a:rPr lang="en-US" sz="1800">
                <a:solidFill>
                  <a:srgbClr val="666666"/>
                </a:solidFill>
              </a:rPr>
              <a:t>Communal Resources </a:t>
            </a:r>
            <a:endParaRPr sz="1800">
              <a:solidFill>
                <a:srgbClr val="666666"/>
              </a:solidFill>
            </a:endParaRPr>
          </a:p>
          <a:p>
            <a:pPr marL="342900">
              <a:lnSpc>
                <a:spcPct val="150000"/>
              </a:lnSpc>
            </a:pPr>
            <a:r>
              <a:rPr lang="en-US" sz="1800">
                <a:solidFill>
                  <a:srgbClr val="666666"/>
                </a:solidFill>
              </a:rPr>
              <a:t>(Laundry, Equipment Sign-out, Study Spaces, Common Furniture)</a:t>
            </a:r>
            <a:endParaRPr sz="1800">
              <a:solidFill>
                <a:srgbClr val="666666"/>
              </a:solidFill>
            </a:endParaRPr>
          </a:p>
        </p:txBody>
      </p:sp>
      <p:pic>
        <p:nvPicPr>
          <p:cNvPr id="119" name="Google Shape;119;g2dd8ffc7d26_0_7" title="File:Human Connection.png - Wikimedia Commons"/>
          <p:cNvPicPr preferRelativeResize="0"/>
          <p:nvPr/>
        </p:nvPicPr>
        <p:blipFill>
          <a:blip r:embed="rId3">
            <a:alphaModFix/>
          </a:blip>
          <a:stretch>
            <a:fillRect/>
          </a:stretch>
        </p:blipFill>
        <p:spPr>
          <a:xfrm>
            <a:off x="5328994" y="3181275"/>
            <a:ext cx="3409238" cy="2558794"/>
          </a:xfrm>
          <a:prstGeom prst="rect">
            <a:avLst/>
          </a:prstGeom>
          <a:noFill/>
          <a:ln>
            <a:noFill/>
          </a:ln>
        </p:spPr>
      </p:pic>
    </p:spTree>
    <p:extLst>
      <p:ext uri="{BB962C8B-B14F-4D97-AF65-F5344CB8AC3E}">
        <p14:creationId xmlns:p14="http://schemas.microsoft.com/office/powerpoint/2010/main" val="266213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db58b670c1_0_21"/>
          <p:cNvSpPr txBox="1"/>
          <p:nvPr/>
        </p:nvSpPr>
        <p:spPr>
          <a:xfrm>
            <a:off x="97047" y="1056665"/>
            <a:ext cx="5003100" cy="761717"/>
          </a:xfrm>
          <a:prstGeom prst="rect">
            <a:avLst/>
          </a:prstGeom>
          <a:noFill/>
          <a:ln>
            <a:noFill/>
          </a:ln>
        </p:spPr>
        <p:txBody>
          <a:bodyPr spcFirstLastPara="1" wrap="square" lIns="68569" tIns="34275" rIns="68569" bIns="34275" anchor="t" anchorCtr="0">
            <a:spAutoFit/>
          </a:bodyPr>
          <a:lstStyle/>
          <a:p>
            <a:r>
              <a:rPr lang="en-US" sz="1500">
                <a:solidFill>
                  <a:schemeClr val="accent4"/>
                </a:solidFill>
              </a:rPr>
              <a:t> </a:t>
            </a:r>
            <a:r>
              <a:rPr lang="en-US" sz="2400" b="1">
                <a:solidFill>
                  <a:srgbClr val="FF0000"/>
                </a:solidFill>
              </a:rPr>
              <a:t>Residential Life Principle #3: </a:t>
            </a:r>
            <a:endParaRPr sz="1050"/>
          </a:p>
          <a:p>
            <a:endParaRPr sz="2100" b="1">
              <a:solidFill>
                <a:schemeClr val="accent4"/>
              </a:solidFill>
            </a:endParaRPr>
          </a:p>
        </p:txBody>
      </p:sp>
      <p:sp>
        <p:nvSpPr>
          <p:cNvPr id="125" name="Google Shape;125;g2db58b670c1_0_21"/>
          <p:cNvSpPr txBox="1"/>
          <p:nvPr/>
        </p:nvSpPr>
        <p:spPr>
          <a:xfrm>
            <a:off x="142336" y="1437538"/>
            <a:ext cx="8604900" cy="2100545"/>
          </a:xfrm>
          <a:prstGeom prst="rect">
            <a:avLst/>
          </a:prstGeom>
          <a:noFill/>
          <a:ln>
            <a:noFill/>
          </a:ln>
        </p:spPr>
        <p:txBody>
          <a:bodyPr spcFirstLastPara="1" wrap="square" lIns="68569" tIns="34275" rIns="68569" bIns="34275" anchor="t" anchorCtr="0">
            <a:spAutoFit/>
          </a:bodyPr>
          <a:lstStyle/>
          <a:p>
            <a:pPr>
              <a:buClr>
                <a:schemeClr val="dk1"/>
              </a:buClr>
              <a:buSzPts val="1100"/>
            </a:pPr>
            <a:r>
              <a:rPr lang="en-US" sz="3300">
                <a:solidFill>
                  <a:srgbClr val="FF0000"/>
                </a:solidFill>
              </a:rPr>
              <a:t>Promote responsibility by balancing high accountability and high support</a:t>
            </a:r>
            <a:endParaRPr sz="3300">
              <a:solidFill>
                <a:srgbClr val="FF0000"/>
              </a:solidFill>
            </a:endParaRPr>
          </a:p>
          <a:p>
            <a:pPr>
              <a:buClr>
                <a:schemeClr val="dk1"/>
              </a:buClr>
              <a:buSzPts val="1100"/>
            </a:pPr>
            <a:endParaRPr sz="3300">
              <a:solidFill>
                <a:srgbClr val="FF0000"/>
              </a:solidFill>
            </a:endParaRPr>
          </a:p>
          <a:p>
            <a:endParaRPr sz="3300">
              <a:solidFill>
                <a:srgbClr val="FF0000"/>
              </a:solidFill>
            </a:endParaRPr>
          </a:p>
        </p:txBody>
      </p:sp>
      <p:pic>
        <p:nvPicPr>
          <p:cNvPr id="126" name="Google Shape;126;g2db58b670c1_0_21"/>
          <p:cNvPicPr preferRelativeResize="0"/>
          <p:nvPr/>
        </p:nvPicPr>
        <p:blipFill rotWithShape="1">
          <a:blip r:embed="rId3">
            <a:alphaModFix/>
          </a:blip>
          <a:srcRect/>
          <a:stretch/>
        </p:blipFill>
        <p:spPr>
          <a:xfrm>
            <a:off x="6255592" y="2669982"/>
            <a:ext cx="1325995" cy="1518035"/>
          </a:xfrm>
          <a:prstGeom prst="rect">
            <a:avLst/>
          </a:prstGeom>
          <a:noFill/>
          <a:ln>
            <a:noFill/>
          </a:ln>
        </p:spPr>
      </p:pic>
      <p:pic>
        <p:nvPicPr>
          <p:cNvPr id="127" name="Google Shape;127;g2db58b670c1_0_21"/>
          <p:cNvPicPr preferRelativeResize="0"/>
          <p:nvPr/>
        </p:nvPicPr>
        <p:blipFill rotWithShape="1">
          <a:blip r:embed="rId4">
            <a:alphaModFix/>
          </a:blip>
          <a:srcRect/>
          <a:stretch/>
        </p:blipFill>
        <p:spPr>
          <a:xfrm>
            <a:off x="4987040" y="3624935"/>
            <a:ext cx="1426588" cy="1710077"/>
          </a:xfrm>
          <a:prstGeom prst="rect">
            <a:avLst/>
          </a:prstGeom>
          <a:noFill/>
          <a:ln>
            <a:noFill/>
          </a:ln>
        </p:spPr>
      </p:pic>
      <p:pic>
        <p:nvPicPr>
          <p:cNvPr id="128" name="Google Shape;128;g2db58b670c1_0_21"/>
          <p:cNvPicPr preferRelativeResize="0"/>
          <p:nvPr/>
        </p:nvPicPr>
        <p:blipFill rotWithShape="1">
          <a:blip r:embed="rId5">
            <a:alphaModFix/>
          </a:blip>
          <a:srcRect/>
          <a:stretch/>
        </p:blipFill>
        <p:spPr>
          <a:xfrm>
            <a:off x="7131887" y="3624937"/>
            <a:ext cx="1623201" cy="1956986"/>
          </a:xfrm>
          <a:prstGeom prst="rect">
            <a:avLst/>
          </a:prstGeom>
          <a:noFill/>
          <a:ln>
            <a:noFill/>
          </a:ln>
        </p:spPr>
      </p:pic>
      <p:pic>
        <p:nvPicPr>
          <p:cNvPr id="129" name="Google Shape;129;g2db58b670c1_0_21"/>
          <p:cNvPicPr preferRelativeResize="0"/>
          <p:nvPr/>
        </p:nvPicPr>
        <p:blipFill rotWithShape="1">
          <a:blip r:embed="rId6">
            <a:alphaModFix/>
          </a:blip>
          <a:srcRect/>
          <a:stretch/>
        </p:blipFill>
        <p:spPr>
          <a:xfrm>
            <a:off x="7757251" y="4978571"/>
            <a:ext cx="372466" cy="367691"/>
          </a:xfrm>
          <a:prstGeom prst="rect">
            <a:avLst/>
          </a:prstGeom>
          <a:noFill/>
          <a:ln>
            <a:noFill/>
          </a:ln>
        </p:spPr>
      </p:pic>
      <p:sp>
        <p:nvSpPr>
          <p:cNvPr id="130" name="Google Shape;130;g2db58b670c1_0_21"/>
          <p:cNvSpPr txBox="1"/>
          <p:nvPr/>
        </p:nvSpPr>
        <p:spPr>
          <a:xfrm>
            <a:off x="176569" y="2594889"/>
            <a:ext cx="4923675" cy="2977708"/>
          </a:xfrm>
          <a:prstGeom prst="rect">
            <a:avLst/>
          </a:prstGeom>
          <a:noFill/>
          <a:ln>
            <a:noFill/>
          </a:ln>
        </p:spPr>
        <p:txBody>
          <a:bodyPr spcFirstLastPara="1" wrap="square" lIns="68569" tIns="34275" rIns="68569" bIns="34275" anchor="t" anchorCtr="0">
            <a:spAutoFit/>
          </a:bodyPr>
          <a:lstStyle/>
          <a:p>
            <a:pPr marL="342900" indent="-285750">
              <a:lnSpc>
                <a:spcPct val="150000"/>
              </a:lnSpc>
              <a:buClr>
                <a:srgbClr val="666666"/>
              </a:buClr>
              <a:buSzPts val="2400"/>
              <a:buChar char="●"/>
            </a:pPr>
            <a:r>
              <a:rPr lang="en-US" sz="1800">
                <a:solidFill>
                  <a:srgbClr val="666666"/>
                </a:solidFill>
              </a:rPr>
              <a:t>Residential Life Rights &amp; Responsibilities Guide and Student Code of Conduct</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Promoting Personal Accountability</a:t>
            </a:r>
            <a:endParaRPr sz="1800">
              <a:solidFill>
                <a:srgbClr val="666666"/>
              </a:solidFill>
            </a:endParaRPr>
          </a:p>
          <a:p>
            <a:pPr marL="342900" indent="-285750">
              <a:lnSpc>
                <a:spcPct val="150000"/>
              </a:lnSpc>
              <a:buClr>
                <a:srgbClr val="666666"/>
              </a:buClr>
              <a:buSzPts val="2400"/>
              <a:buChar char="●"/>
            </a:pPr>
            <a:r>
              <a:rPr lang="en-US" sz="1800">
                <a:solidFill>
                  <a:srgbClr val="666666"/>
                </a:solidFill>
              </a:rPr>
              <a:t>Support for Residents:</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Faculty Mentors</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LLCs</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UMBC Police</a:t>
            </a:r>
            <a:endParaRPr sz="1800">
              <a:solidFill>
                <a:srgbClr val="666666"/>
              </a:solidFill>
            </a:endParaRPr>
          </a:p>
        </p:txBody>
      </p:sp>
      <p:pic>
        <p:nvPicPr>
          <p:cNvPr id="131" name="Google Shape;131;g2db58b670c1_0_21"/>
          <p:cNvPicPr preferRelativeResize="0"/>
          <p:nvPr/>
        </p:nvPicPr>
        <p:blipFill rotWithShape="1">
          <a:blip r:embed="rId7">
            <a:alphaModFix/>
          </a:blip>
          <a:srcRect/>
          <a:stretch/>
        </p:blipFill>
        <p:spPr>
          <a:xfrm>
            <a:off x="5869502" y="5096111"/>
            <a:ext cx="132599" cy="132599"/>
          </a:xfrm>
          <a:prstGeom prst="rect">
            <a:avLst/>
          </a:prstGeom>
          <a:noFill/>
          <a:ln>
            <a:noFill/>
          </a:ln>
        </p:spPr>
      </p:pic>
    </p:spTree>
    <p:extLst>
      <p:ext uri="{BB962C8B-B14F-4D97-AF65-F5344CB8AC3E}">
        <p14:creationId xmlns:p14="http://schemas.microsoft.com/office/powerpoint/2010/main" val="224085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dd8ffc7d26_0_0"/>
          <p:cNvSpPr txBox="1"/>
          <p:nvPr/>
        </p:nvSpPr>
        <p:spPr>
          <a:xfrm>
            <a:off x="70415" y="946232"/>
            <a:ext cx="9144000" cy="438551"/>
          </a:xfrm>
          <a:prstGeom prst="rect">
            <a:avLst/>
          </a:prstGeom>
          <a:noFill/>
          <a:ln>
            <a:noFill/>
          </a:ln>
        </p:spPr>
        <p:txBody>
          <a:bodyPr spcFirstLastPara="1" wrap="square" lIns="68569" tIns="34275" rIns="68569" bIns="34275" anchor="t" anchorCtr="0">
            <a:spAutoFit/>
          </a:bodyPr>
          <a:lstStyle/>
          <a:p>
            <a:r>
              <a:rPr lang="en-US" sz="2400" b="1">
                <a:solidFill>
                  <a:schemeClr val="accent6"/>
                </a:solidFill>
              </a:rPr>
              <a:t>Residential Life Principle #4: </a:t>
            </a:r>
            <a:endParaRPr sz="1050"/>
          </a:p>
        </p:txBody>
      </p:sp>
      <p:sp>
        <p:nvSpPr>
          <p:cNvPr id="138" name="Google Shape;138;g2dd8ffc7d26_0_0"/>
          <p:cNvSpPr txBox="1"/>
          <p:nvPr/>
        </p:nvSpPr>
        <p:spPr>
          <a:xfrm>
            <a:off x="0" y="1384988"/>
            <a:ext cx="9144000" cy="1177215"/>
          </a:xfrm>
          <a:prstGeom prst="rect">
            <a:avLst/>
          </a:prstGeom>
          <a:noFill/>
          <a:ln>
            <a:noFill/>
          </a:ln>
        </p:spPr>
        <p:txBody>
          <a:bodyPr spcFirstLastPara="1" wrap="square" lIns="68569" tIns="34275" rIns="68569" bIns="34275" anchor="t" anchorCtr="0">
            <a:spAutoFit/>
          </a:bodyPr>
          <a:lstStyle/>
          <a:p>
            <a:pPr algn="r">
              <a:buClr>
                <a:schemeClr val="dk1"/>
              </a:buClr>
              <a:buSzPts val="1100"/>
            </a:pPr>
            <a:r>
              <a:rPr lang="en-US" sz="3600">
                <a:solidFill>
                  <a:schemeClr val="accent6"/>
                </a:solidFill>
              </a:rPr>
              <a:t>Use fair process to make inclusive decisions</a:t>
            </a:r>
            <a:endParaRPr sz="3600">
              <a:solidFill>
                <a:schemeClr val="accent6"/>
              </a:solidFill>
            </a:endParaRPr>
          </a:p>
          <a:p>
            <a:endParaRPr sz="3600">
              <a:solidFill>
                <a:schemeClr val="accent6"/>
              </a:solidFill>
            </a:endParaRPr>
          </a:p>
        </p:txBody>
      </p:sp>
      <p:sp>
        <p:nvSpPr>
          <p:cNvPr id="139" name="Google Shape;139;g2dd8ffc7d26_0_0"/>
          <p:cNvSpPr txBox="1"/>
          <p:nvPr/>
        </p:nvSpPr>
        <p:spPr>
          <a:xfrm>
            <a:off x="4020188" y="2173632"/>
            <a:ext cx="4923675" cy="3655350"/>
          </a:xfrm>
          <a:prstGeom prst="rect">
            <a:avLst/>
          </a:prstGeom>
          <a:noFill/>
          <a:ln>
            <a:noFill/>
          </a:ln>
        </p:spPr>
        <p:txBody>
          <a:bodyPr spcFirstLastPara="1" wrap="square" lIns="68569" tIns="34275" rIns="68569" bIns="34275" anchor="ctr" anchorCtr="0">
            <a:noAutofit/>
          </a:bodyPr>
          <a:lstStyle/>
          <a:p>
            <a:pPr marL="342900" indent="-285750">
              <a:lnSpc>
                <a:spcPct val="150000"/>
              </a:lnSpc>
              <a:buClr>
                <a:srgbClr val="666666"/>
              </a:buClr>
              <a:buSzPts val="2400"/>
              <a:buChar char="●"/>
            </a:pPr>
            <a:r>
              <a:rPr lang="en-US" sz="1800">
                <a:solidFill>
                  <a:srgbClr val="666666"/>
                </a:solidFill>
              </a:rPr>
              <a:t>Community Council</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Leadership Opportunity</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Community Town Halls</a:t>
            </a:r>
            <a:endParaRPr sz="1800">
              <a:solidFill>
                <a:srgbClr val="666666"/>
              </a:solidFill>
            </a:endParaRPr>
          </a:p>
          <a:p>
            <a:pPr marL="342900" indent="-285750">
              <a:lnSpc>
                <a:spcPct val="150000"/>
              </a:lnSpc>
              <a:buClr>
                <a:srgbClr val="666666"/>
              </a:buClr>
              <a:buSzPts val="2400"/>
              <a:buChar char="●"/>
            </a:pPr>
            <a:r>
              <a:rPr lang="en-US" sz="1800">
                <a:solidFill>
                  <a:srgbClr val="666666"/>
                </a:solidFill>
              </a:rPr>
              <a:t>Resident Student Association (RSA)</a:t>
            </a:r>
            <a:endParaRPr sz="1800">
              <a:solidFill>
                <a:srgbClr val="666666"/>
              </a:solidFill>
            </a:endParaRPr>
          </a:p>
          <a:p>
            <a:pPr marL="685800" lvl="1" indent="-285750">
              <a:lnSpc>
                <a:spcPct val="150000"/>
              </a:lnSpc>
              <a:buClr>
                <a:srgbClr val="666666"/>
              </a:buClr>
              <a:buSzPts val="2400"/>
              <a:buChar char="○"/>
            </a:pPr>
            <a:r>
              <a:rPr lang="en-US" sz="1800">
                <a:solidFill>
                  <a:srgbClr val="666666"/>
                </a:solidFill>
              </a:rPr>
              <a:t>Events and Advocacy</a:t>
            </a:r>
            <a:endParaRPr sz="1800">
              <a:solidFill>
                <a:srgbClr val="666666"/>
              </a:solidFill>
            </a:endParaRPr>
          </a:p>
          <a:p>
            <a:pPr>
              <a:lnSpc>
                <a:spcPct val="150000"/>
              </a:lnSpc>
            </a:pPr>
            <a:endParaRPr sz="1350">
              <a:solidFill>
                <a:schemeClr val="dk1"/>
              </a:solidFill>
            </a:endParaRPr>
          </a:p>
        </p:txBody>
      </p:sp>
      <p:pic>
        <p:nvPicPr>
          <p:cNvPr id="140" name="Google Shape;140;g2dd8ffc7d26_0_0" title="File:Handshake, by David.svg - Wikipedia"/>
          <p:cNvPicPr preferRelativeResize="0"/>
          <p:nvPr/>
        </p:nvPicPr>
        <p:blipFill>
          <a:blip r:embed="rId3">
            <a:alphaModFix/>
          </a:blip>
          <a:stretch>
            <a:fillRect/>
          </a:stretch>
        </p:blipFill>
        <p:spPr>
          <a:xfrm rot="1221180">
            <a:off x="131401" y="2859899"/>
            <a:ext cx="3861152" cy="2548964"/>
          </a:xfrm>
          <a:prstGeom prst="rect">
            <a:avLst/>
          </a:prstGeom>
          <a:noFill/>
          <a:ln>
            <a:noFill/>
          </a:ln>
        </p:spPr>
      </p:pic>
    </p:spTree>
    <p:extLst>
      <p:ext uri="{BB962C8B-B14F-4D97-AF65-F5344CB8AC3E}">
        <p14:creationId xmlns:p14="http://schemas.microsoft.com/office/powerpoint/2010/main" val="45593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db58b670c1_0_34"/>
          <p:cNvSpPr txBox="1"/>
          <p:nvPr/>
        </p:nvSpPr>
        <p:spPr>
          <a:xfrm>
            <a:off x="71168" y="1028935"/>
            <a:ext cx="5160150" cy="438551"/>
          </a:xfrm>
          <a:prstGeom prst="rect">
            <a:avLst/>
          </a:prstGeom>
          <a:noFill/>
          <a:ln>
            <a:noFill/>
          </a:ln>
        </p:spPr>
        <p:txBody>
          <a:bodyPr spcFirstLastPara="1" wrap="square" lIns="68569" tIns="34275" rIns="68569" bIns="34275" anchor="t" anchorCtr="0">
            <a:spAutoFit/>
          </a:bodyPr>
          <a:lstStyle/>
          <a:p>
            <a:r>
              <a:rPr lang="en-US" sz="2400" b="1">
                <a:solidFill>
                  <a:srgbClr val="FFC000"/>
                </a:solidFill>
              </a:rPr>
              <a:t>Residential Life Principle #5: </a:t>
            </a:r>
            <a:endParaRPr sz="1050">
              <a:solidFill>
                <a:srgbClr val="FFC000"/>
              </a:solidFill>
            </a:endParaRPr>
          </a:p>
        </p:txBody>
      </p:sp>
      <p:sp>
        <p:nvSpPr>
          <p:cNvPr id="146" name="Google Shape;146;g2db58b670c1_0_34"/>
          <p:cNvSpPr txBox="1"/>
          <p:nvPr/>
        </p:nvSpPr>
        <p:spPr>
          <a:xfrm>
            <a:off x="71175" y="1471575"/>
            <a:ext cx="9072900" cy="2285211"/>
          </a:xfrm>
          <a:prstGeom prst="rect">
            <a:avLst/>
          </a:prstGeom>
          <a:noFill/>
          <a:ln>
            <a:noFill/>
          </a:ln>
        </p:spPr>
        <p:txBody>
          <a:bodyPr spcFirstLastPara="1" wrap="square" lIns="68569" tIns="34275" rIns="68569" bIns="34275" anchor="t" anchorCtr="0">
            <a:spAutoFit/>
          </a:bodyPr>
          <a:lstStyle/>
          <a:p>
            <a:pPr>
              <a:buClr>
                <a:schemeClr val="dk1"/>
              </a:buClr>
              <a:buSzPts val="1100"/>
            </a:pPr>
            <a:r>
              <a:rPr lang="en-US" sz="3600">
                <a:solidFill>
                  <a:srgbClr val="FFC000"/>
                </a:solidFill>
              </a:rPr>
              <a:t>Value community, which requires a commitment to community standards</a:t>
            </a:r>
            <a:endParaRPr sz="3600">
              <a:solidFill>
                <a:srgbClr val="FFC000"/>
              </a:solidFill>
            </a:endParaRPr>
          </a:p>
          <a:p>
            <a:pPr>
              <a:buClr>
                <a:schemeClr val="dk1"/>
              </a:buClr>
              <a:buSzPts val="1100"/>
            </a:pPr>
            <a:endParaRPr sz="3600">
              <a:solidFill>
                <a:srgbClr val="7030A0"/>
              </a:solidFill>
            </a:endParaRPr>
          </a:p>
          <a:p>
            <a:endParaRPr sz="3600">
              <a:solidFill>
                <a:srgbClr val="7030A0"/>
              </a:solidFill>
            </a:endParaRPr>
          </a:p>
        </p:txBody>
      </p:sp>
      <p:sp>
        <p:nvSpPr>
          <p:cNvPr id="147" name="Google Shape;147;g2db58b670c1_0_34"/>
          <p:cNvSpPr txBox="1"/>
          <p:nvPr/>
        </p:nvSpPr>
        <p:spPr>
          <a:xfrm>
            <a:off x="4440046" y="4575238"/>
            <a:ext cx="1052775" cy="276969"/>
          </a:xfrm>
          <a:prstGeom prst="rect">
            <a:avLst/>
          </a:prstGeom>
          <a:solidFill>
            <a:schemeClr val="lt1"/>
          </a:solidFill>
          <a:ln>
            <a:noFill/>
          </a:ln>
        </p:spPr>
        <p:txBody>
          <a:bodyPr spcFirstLastPara="1" wrap="square" lIns="68569" tIns="34275" rIns="68569" bIns="34275" anchor="t" anchorCtr="0">
            <a:spAutoFit/>
          </a:bodyPr>
          <a:lstStyle/>
          <a:p>
            <a:endParaRPr sz="1350">
              <a:solidFill>
                <a:schemeClr val="dk1"/>
              </a:solidFill>
              <a:latin typeface="Calibri"/>
              <a:ea typeface="Calibri"/>
              <a:cs typeface="Calibri"/>
              <a:sym typeface="Calibri"/>
            </a:endParaRPr>
          </a:p>
        </p:txBody>
      </p:sp>
      <p:sp>
        <p:nvSpPr>
          <p:cNvPr id="148" name="Google Shape;148;g2db58b670c1_0_34"/>
          <p:cNvSpPr txBox="1"/>
          <p:nvPr/>
        </p:nvSpPr>
        <p:spPr>
          <a:xfrm>
            <a:off x="4049438" y="3509119"/>
            <a:ext cx="3821175" cy="900450"/>
          </a:xfrm>
          <a:prstGeom prst="rect">
            <a:avLst/>
          </a:prstGeom>
          <a:noFill/>
          <a:ln>
            <a:noFill/>
          </a:ln>
        </p:spPr>
        <p:txBody>
          <a:bodyPr spcFirstLastPara="1" wrap="square" lIns="68569" tIns="34275" rIns="68569" bIns="34275" anchor="ctr" anchorCtr="0">
            <a:noAutofit/>
          </a:bodyPr>
          <a:lstStyle/>
          <a:p>
            <a:pPr marL="342900" indent="-285750">
              <a:lnSpc>
                <a:spcPct val="150000"/>
              </a:lnSpc>
              <a:buClr>
                <a:srgbClr val="666666"/>
              </a:buClr>
              <a:buSzPts val="2400"/>
              <a:buChar char="●"/>
            </a:pPr>
            <a:r>
              <a:rPr lang="en-US" sz="1800">
                <a:solidFill>
                  <a:srgbClr val="666666"/>
                </a:solidFill>
              </a:rPr>
              <a:t>Roommate/Suitemate Agreements </a:t>
            </a:r>
            <a:endParaRPr sz="1800">
              <a:solidFill>
                <a:srgbClr val="666666"/>
              </a:solidFill>
            </a:endParaRPr>
          </a:p>
          <a:p>
            <a:pPr marL="342900" indent="-285750">
              <a:lnSpc>
                <a:spcPct val="150000"/>
              </a:lnSpc>
              <a:buClr>
                <a:srgbClr val="666666"/>
              </a:buClr>
              <a:buSzPts val="2400"/>
              <a:buChar char="●"/>
            </a:pPr>
            <a:r>
              <a:rPr lang="en-US" sz="1800">
                <a:solidFill>
                  <a:srgbClr val="666666"/>
                </a:solidFill>
              </a:rPr>
              <a:t>Floor/Stack Community Standards</a:t>
            </a:r>
            <a:endParaRPr sz="1800">
              <a:solidFill>
                <a:srgbClr val="666666"/>
              </a:solidFill>
            </a:endParaRPr>
          </a:p>
          <a:p>
            <a:pPr marL="342900" indent="-285750">
              <a:lnSpc>
                <a:spcPct val="150000"/>
              </a:lnSpc>
              <a:buClr>
                <a:srgbClr val="666666"/>
              </a:buClr>
              <a:buSzPts val="2400"/>
              <a:buChar char="●"/>
            </a:pPr>
            <a:r>
              <a:rPr lang="en-US" sz="1800">
                <a:solidFill>
                  <a:srgbClr val="666666"/>
                </a:solidFill>
              </a:rPr>
              <a:t>Floor Events and Social Programs</a:t>
            </a:r>
            <a:endParaRPr sz="1800">
              <a:solidFill>
                <a:srgbClr val="666666"/>
              </a:solidFill>
            </a:endParaRPr>
          </a:p>
        </p:txBody>
      </p:sp>
      <p:pic>
        <p:nvPicPr>
          <p:cNvPr id="149" name="Google Shape;149;g2db58b670c1_0_34" descr="Image result for powtoon characters"/>
          <p:cNvPicPr preferRelativeResize="0"/>
          <p:nvPr/>
        </p:nvPicPr>
        <p:blipFill rotWithShape="1">
          <a:blip r:embed="rId3">
            <a:alphaModFix/>
          </a:blip>
          <a:srcRect/>
          <a:stretch/>
        </p:blipFill>
        <p:spPr>
          <a:xfrm>
            <a:off x="919285" y="2942851"/>
            <a:ext cx="2502506" cy="2502506"/>
          </a:xfrm>
          <a:prstGeom prst="rect">
            <a:avLst/>
          </a:prstGeom>
          <a:noFill/>
          <a:ln>
            <a:noFill/>
          </a:ln>
        </p:spPr>
      </p:pic>
      <p:pic>
        <p:nvPicPr>
          <p:cNvPr id="150" name="Google Shape;150;g2db58b670c1_0_34"/>
          <p:cNvPicPr preferRelativeResize="0"/>
          <p:nvPr/>
        </p:nvPicPr>
        <p:blipFill rotWithShape="1">
          <a:blip r:embed="rId4">
            <a:alphaModFix/>
          </a:blip>
          <a:srcRect/>
          <a:stretch/>
        </p:blipFill>
        <p:spPr>
          <a:xfrm>
            <a:off x="2209315" y="4442636"/>
            <a:ext cx="132599" cy="132599"/>
          </a:xfrm>
          <a:prstGeom prst="rect">
            <a:avLst/>
          </a:prstGeom>
          <a:noFill/>
          <a:ln>
            <a:noFill/>
          </a:ln>
        </p:spPr>
      </p:pic>
    </p:spTree>
    <p:extLst>
      <p:ext uri="{BB962C8B-B14F-4D97-AF65-F5344CB8AC3E}">
        <p14:creationId xmlns:p14="http://schemas.microsoft.com/office/powerpoint/2010/main" val="258975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dd64ade561_0_25"/>
          <p:cNvSpPr txBox="1">
            <a:spLocks noGrp="1"/>
          </p:cNvSpPr>
          <p:nvPr>
            <p:ph type="title"/>
          </p:nvPr>
        </p:nvSpPr>
        <p:spPr>
          <a:xfrm>
            <a:off x="628650" y="1131094"/>
            <a:ext cx="7886700" cy="994275"/>
          </a:xfrm>
          <a:prstGeom prst="rect">
            <a:avLst/>
          </a:prstGeom>
        </p:spPr>
        <p:txBody>
          <a:bodyPr spcFirstLastPara="1" wrap="square" lIns="68569" tIns="34275" rIns="68569" bIns="34275" anchor="ctr" anchorCtr="0">
            <a:normAutofit fontScale="90000"/>
          </a:bodyPr>
          <a:lstStyle/>
          <a:p>
            <a:pPr algn="l"/>
            <a:r>
              <a:rPr lang="en-US" sz="7200" b="1">
                <a:solidFill>
                  <a:srgbClr val="7F6000"/>
                </a:solidFill>
                <a:latin typeface="Arial"/>
                <a:ea typeface="Arial"/>
                <a:cs typeface="Arial"/>
                <a:sym typeface="Arial"/>
              </a:rPr>
              <a:t>What to expect…</a:t>
            </a:r>
            <a:endParaRPr sz="7200" b="1">
              <a:solidFill>
                <a:srgbClr val="7F6000"/>
              </a:solidFill>
              <a:latin typeface="Arial"/>
              <a:ea typeface="Arial"/>
              <a:cs typeface="Arial"/>
              <a:sym typeface="Arial"/>
            </a:endParaRPr>
          </a:p>
          <a:p>
            <a:pPr algn="l"/>
            <a:endParaRPr/>
          </a:p>
        </p:txBody>
      </p:sp>
      <p:sp>
        <p:nvSpPr>
          <p:cNvPr id="157" name="Google Shape;157;g2dd64ade561_0_25"/>
          <p:cNvSpPr txBox="1">
            <a:spLocks noGrp="1"/>
          </p:cNvSpPr>
          <p:nvPr>
            <p:ph type="body" idx="1"/>
          </p:nvPr>
        </p:nvSpPr>
        <p:spPr>
          <a:xfrm>
            <a:off x="628650" y="2226469"/>
            <a:ext cx="7886700" cy="3263400"/>
          </a:xfrm>
          <a:prstGeom prst="rect">
            <a:avLst/>
          </a:prstGeom>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marL="0" indent="0">
              <a:spcBef>
                <a:spcPts val="0"/>
              </a:spcBef>
              <a:buNone/>
            </a:pPr>
            <a:r>
              <a:rPr lang="en-US" sz="1800">
                <a:solidFill>
                  <a:srgbClr val="7F6000"/>
                </a:solidFill>
                <a:latin typeface="Arial"/>
                <a:ea typeface="Arial"/>
                <a:cs typeface="Arial"/>
                <a:sym typeface="Arial"/>
              </a:rPr>
              <a:t>Everything a student needs…</a:t>
            </a:r>
            <a:endParaRPr sz="1800">
              <a:solidFill>
                <a:srgbClr val="7F6000"/>
              </a:solidFill>
              <a:latin typeface="Arial"/>
              <a:ea typeface="Arial"/>
              <a:cs typeface="Arial"/>
              <a:sym typeface="Arial"/>
            </a:endParaRPr>
          </a:p>
          <a:p>
            <a:pPr marL="0" indent="0">
              <a:spcBef>
                <a:spcPts val="0"/>
              </a:spcBef>
              <a:buNone/>
            </a:pPr>
            <a:endParaRPr sz="1350">
              <a:solidFill>
                <a:srgbClr val="7F6000"/>
              </a:solidFill>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Suite-style rooms in all communities</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Semi private bathrooms</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Study lounges </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Free On-site laundry facilities </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Community desks </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Campus escorts and emergency blue light phones </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WiFi</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Xfinity Streaming (HBO)</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Meal plans</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On-campus employment</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Walking distance to everything on campus</a:t>
            </a:r>
            <a:endParaRPr sz="1500">
              <a:latin typeface="Arial"/>
              <a:ea typeface="Arial"/>
              <a:cs typeface="Arial"/>
              <a:sym typeface="Arial"/>
            </a:endParaRPr>
          </a:p>
          <a:p>
            <a:pPr marL="214313" indent="-223838">
              <a:spcBef>
                <a:spcPts val="0"/>
              </a:spcBef>
              <a:buSzPts val="2000"/>
            </a:pPr>
            <a:r>
              <a:rPr lang="en-US" sz="1500">
                <a:latin typeface="Arial"/>
                <a:ea typeface="Arial"/>
                <a:cs typeface="Arial"/>
                <a:sym typeface="Arial"/>
              </a:rPr>
              <a:t>Short drive to DC, Baltimore, Amtrak and BWI</a:t>
            </a:r>
            <a:endParaRPr sz="1500">
              <a:latin typeface="Arial"/>
              <a:ea typeface="Arial"/>
              <a:cs typeface="Arial"/>
              <a:sym typeface="Arial"/>
            </a:endParaRPr>
          </a:p>
        </p:txBody>
      </p:sp>
      <p:pic>
        <p:nvPicPr>
          <p:cNvPr id="158" name="Google Shape;158;g2dd64ade561_0_25" descr="https://static.powtoon.co/cms-assets/edu-new/edu-student-mob.png"/>
          <p:cNvPicPr preferRelativeResize="0"/>
          <p:nvPr/>
        </p:nvPicPr>
        <p:blipFill rotWithShape="1">
          <a:blip r:embed="rId3">
            <a:alphaModFix/>
          </a:blip>
          <a:srcRect/>
          <a:stretch/>
        </p:blipFill>
        <p:spPr>
          <a:xfrm>
            <a:off x="6430994" y="1383663"/>
            <a:ext cx="2365525" cy="4373593"/>
          </a:xfrm>
          <a:prstGeom prst="rect">
            <a:avLst/>
          </a:prstGeom>
          <a:noFill/>
          <a:ln>
            <a:noFill/>
          </a:ln>
        </p:spPr>
      </p:pic>
      <p:pic>
        <p:nvPicPr>
          <p:cNvPr id="159" name="Google Shape;159;g2dd64ade561_0_25"/>
          <p:cNvPicPr preferRelativeResize="0"/>
          <p:nvPr/>
        </p:nvPicPr>
        <p:blipFill rotWithShape="1">
          <a:blip r:embed="rId4">
            <a:alphaModFix/>
          </a:blip>
          <a:srcRect/>
          <a:stretch/>
        </p:blipFill>
        <p:spPr>
          <a:xfrm>
            <a:off x="8254507" y="5188976"/>
            <a:ext cx="320975" cy="315905"/>
          </a:xfrm>
          <a:prstGeom prst="rect">
            <a:avLst/>
          </a:prstGeom>
          <a:noFill/>
          <a:ln>
            <a:noFill/>
          </a:ln>
        </p:spPr>
      </p:pic>
    </p:spTree>
    <p:extLst>
      <p:ext uri="{BB962C8B-B14F-4D97-AF65-F5344CB8AC3E}">
        <p14:creationId xmlns:p14="http://schemas.microsoft.com/office/powerpoint/2010/main" val="209949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dd64ade561_0_11"/>
          <p:cNvSpPr txBox="1">
            <a:spLocks noGrp="1"/>
          </p:cNvSpPr>
          <p:nvPr>
            <p:ph type="title"/>
          </p:nvPr>
        </p:nvSpPr>
        <p:spPr>
          <a:xfrm>
            <a:off x="629841" y="1131094"/>
            <a:ext cx="7886700" cy="994275"/>
          </a:xfrm>
          <a:prstGeom prst="rect">
            <a:avLst/>
          </a:prstGeom>
        </p:spPr>
        <p:txBody>
          <a:bodyPr spcFirstLastPara="1" wrap="square" lIns="68569" tIns="34275" rIns="68569" bIns="34275" anchor="ctr" anchorCtr="0">
            <a:noAutofit/>
          </a:bodyPr>
          <a:lstStyle/>
          <a:p>
            <a:pPr algn="l"/>
            <a:r>
              <a:rPr lang="en-US" sz="6450" b="1">
                <a:solidFill>
                  <a:srgbClr val="0066FF"/>
                </a:solidFill>
                <a:latin typeface="Arial"/>
                <a:ea typeface="Arial"/>
                <a:cs typeface="Arial"/>
                <a:sym typeface="Arial"/>
              </a:rPr>
              <a:t>Before you arrive</a:t>
            </a:r>
            <a:endParaRPr sz="6450" b="1">
              <a:solidFill>
                <a:srgbClr val="0066FF"/>
              </a:solidFill>
              <a:latin typeface="Arial"/>
              <a:ea typeface="Arial"/>
              <a:cs typeface="Arial"/>
              <a:sym typeface="Arial"/>
            </a:endParaRPr>
          </a:p>
        </p:txBody>
      </p:sp>
      <p:sp>
        <p:nvSpPr>
          <p:cNvPr id="166" name="Google Shape;166;g2dd64ade561_0_11"/>
          <p:cNvSpPr txBox="1">
            <a:spLocks noGrp="1"/>
          </p:cNvSpPr>
          <p:nvPr>
            <p:ph type="body" idx="2"/>
          </p:nvPr>
        </p:nvSpPr>
        <p:spPr>
          <a:xfrm>
            <a:off x="580388" y="4802231"/>
            <a:ext cx="3868425" cy="535275"/>
          </a:xfrm>
          <a:prstGeom prst="rect">
            <a:avLst/>
          </a:prstGeom>
        </p:spPr>
        <p:txBody>
          <a:bodyPr spcFirstLastPara="1" wrap="square" lIns="68569" tIns="34275" rIns="68569" bIns="34275" anchor="ctr" anchorCtr="0">
            <a:normAutofit/>
          </a:bodyPr>
          <a:lstStyle/>
          <a:p>
            <a:pPr marL="0" indent="0" algn="ctr">
              <a:spcBef>
                <a:spcPts val="750"/>
              </a:spcBef>
              <a:buNone/>
            </a:pPr>
            <a:r>
              <a:rPr lang="en-US" sz="1650" b="1">
                <a:latin typeface="Arial"/>
                <a:ea typeface="Arial"/>
                <a:cs typeface="Arial"/>
                <a:sym typeface="Arial"/>
              </a:rPr>
              <a:t>View the Packing List</a:t>
            </a:r>
            <a:endParaRPr sz="1650" b="1">
              <a:latin typeface="Arial"/>
              <a:ea typeface="Arial"/>
              <a:cs typeface="Arial"/>
              <a:sym typeface="Arial"/>
            </a:endParaRPr>
          </a:p>
        </p:txBody>
      </p:sp>
      <p:sp>
        <p:nvSpPr>
          <p:cNvPr id="167" name="Google Shape;167;g2dd64ade561_0_11"/>
          <p:cNvSpPr txBox="1">
            <a:spLocks noGrp="1"/>
          </p:cNvSpPr>
          <p:nvPr>
            <p:ph type="body" idx="3"/>
          </p:nvPr>
        </p:nvSpPr>
        <p:spPr>
          <a:xfrm>
            <a:off x="4629150" y="2118122"/>
            <a:ext cx="3887325" cy="617850"/>
          </a:xfrm>
          <a:prstGeom prst="rect">
            <a:avLst/>
          </a:prstGeom>
        </p:spPr>
        <p:txBody>
          <a:bodyPr spcFirstLastPara="1" wrap="square" lIns="68569" tIns="34275" rIns="68569" bIns="34275" anchor="b" anchorCtr="0">
            <a:noAutofit/>
          </a:bodyPr>
          <a:lstStyle/>
          <a:p>
            <a:pPr marL="0" indent="0">
              <a:spcBef>
                <a:spcPts val="750"/>
              </a:spcBef>
            </a:pPr>
            <a:r>
              <a:rPr lang="en-US" sz="2250">
                <a:latin typeface="Arial"/>
                <a:ea typeface="Arial"/>
                <a:cs typeface="Arial"/>
                <a:sym typeface="Arial"/>
              </a:rPr>
              <a:t>What </a:t>
            </a:r>
            <a:r>
              <a:rPr lang="en-US" sz="2250">
                <a:solidFill>
                  <a:srgbClr val="FF0000"/>
                </a:solidFill>
                <a:latin typeface="Arial"/>
                <a:ea typeface="Arial"/>
                <a:cs typeface="Arial"/>
                <a:sym typeface="Arial"/>
              </a:rPr>
              <a:t>NOT</a:t>
            </a:r>
            <a:r>
              <a:rPr lang="en-US" sz="2250">
                <a:latin typeface="Arial"/>
                <a:ea typeface="Arial"/>
                <a:cs typeface="Arial"/>
                <a:sym typeface="Arial"/>
              </a:rPr>
              <a:t> to bring inside the Halls…</a:t>
            </a:r>
            <a:endParaRPr sz="2250">
              <a:latin typeface="Arial"/>
              <a:ea typeface="Arial"/>
              <a:cs typeface="Arial"/>
              <a:sym typeface="Arial"/>
            </a:endParaRPr>
          </a:p>
        </p:txBody>
      </p:sp>
      <p:sp>
        <p:nvSpPr>
          <p:cNvPr id="168" name="Google Shape;168;g2dd64ade561_0_11"/>
          <p:cNvSpPr txBox="1">
            <a:spLocks noGrp="1"/>
          </p:cNvSpPr>
          <p:nvPr>
            <p:ph type="body" idx="4"/>
          </p:nvPr>
        </p:nvSpPr>
        <p:spPr>
          <a:xfrm>
            <a:off x="4629150" y="2736056"/>
            <a:ext cx="3887325" cy="2763450"/>
          </a:xfrm>
          <a:prstGeom prst="rect">
            <a:avLst/>
          </a:prstGeom>
        </p:spPr>
        <p:txBody>
          <a:bodyPr spcFirstLastPara="1" wrap="square" lIns="68569" tIns="34275" rIns="68569" bIns="34275" anchor="ctr" anchorCtr="0">
            <a:normAutofit fontScale="85000" lnSpcReduction="20000"/>
          </a:bodyPr>
          <a:lstStyle/>
          <a:p>
            <a:pPr marL="342900" indent="-236220">
              <a:lnSpc>
                <a:spcPct val="115000"/>
              </a:lnSpc>
              <a:spcBef>
                <a:spcPts val="750"/>
              </a:spcBef>
              <a:buSzPct val="61538"/>
            </a:pPr>
            <a:r>
              <a:rPr lang="en-US" sz="1950">
                <a:latin typeface="Arial"/>
                <a:ea typeface="Arial"/>
                <a:cs typeface="Arial"/>
                <a:sym typeface="Arial"/>
              </a:rPr>
              <a:t>microwave (apartments excluded)</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no more than 1 mini-fridge that does not exceed 4.3 ft^3</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candles</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halogen lamps</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cords without surge protection</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pets</a:t>
            </a:r>
            <a:endParaRPr sz="1950">
              <a:latin typeface="Arial"/>
              <a:ea typeface="Arial"/>
              <a:cs typeface="Arial"/>
              <a:sym typeface="Arial"/>
            </a:endParaRPr>
          </a:p>
          <a:p>
            <a:pPr marL="342900" indent="-236220">
              <a:lnSpc>
                <a:spcPct val="115000"/>
              </a:lnSpc>
              <a:spcBef>
                <a:spcPts val="0"/>
              </a:spcBef>
              <a:buSzPct val="61538"/>
            </a:pPr>
            <a:r>
              <a:rPr lang="en-US" sz="1950">
                <a:latin typeface="Arial"/>
                <a:ea typeface="Arial"/>
                <a:cs typeface="Arial"/>
                <a:sym typeface="Arial"/>
              </a:rPr>
              <a:t>motor-propelled vehicles (ie. scooters, boards, bikes, etc.)</a:t>
            </a:r>
            <a:endParaRPr sz="1950">
              <a:latin typeface="Arial"/>
              <a:ea typeface="Arial"/>
              <a:cs typeface="Arial"/>
              <a:sym typeface="Arial"/>
            </a:endParaRPr>
          </a:p>
          <a:p>
            <a:pPr marL="342900" indent="-211931">
              <a:lnSpc>
                <a:spcPct val="115000"/>
              </a:lnSpc>
              <a:spcBef>
                <a:spcPts val="0"/>
              </a:spcBef>
              <a:buSzPct val="50000"/>
            </a:pPr>
            <a:r>
              <a:rPr lang="en-US" sz="1500">
                <a:latin typeface="Arial"/>
                <a:ea typeface="Arial"/>
                <a:cs typeface="Arial"/>
                <a:sym typeface="Arial"/>
              </a:rPr>
              <a:t>more items located on the website…</a:t>
            </a:r>
            <a:endParaRPr sz="1500">
              <a:latin typeface="Arial"/>
              <a:ea typeface="Arial"/>
              <a:cs typeface="Arial"/>
              <a:sym typeface="Arial"/>
            </a:endParaRPr>
          </a:p>
        </p:txBody>
      </p:sp>
      <p:pic>
        <p:nvPicPr>
          <p:cNvPr id="169" name="Google Shape;169;g2dd64ade561_0_11"/>
          <p:cNvPicPr preferRelativeResize="0"/>
          <p:nvPr/>
        </p:nvPicPr>
        <p:blipFill rotWithShape="1">
          <a:blip r:embed="rId3">
            <a:alphaModFix/>
          </a:blip>
          <a:srcRect l="9250" t="9248" r="9242" b="7729"/>
          <a:stretch/>
        </p:blipFill>
        <p:spPr>
          <a:xfrm>
            <a:off x="1413094" y="2683572"/>
            <a:ext cx="2129813" cy="2169277"/>
          </a:xfrm>
          <a:prstGeom prst="rect">
            <a:avLst/>
          </a:prstGeom>
          <a:noFill/>
          <a:ln>
            <a:noFill/>
          </a:ln>
        </p:spPr>
      </p:pic>
    </p:spTree>
    <p:extLst>
      <p:ext uri="{BB962C8B-B14F-4D97-AF65-F5344CB8AC3E}">
        <p14:creationId xmlns:p14="http://schemas.microsoft.com/office/powerpoint/2010/main" val="154935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p:nvPr/>
        </p:nvSpPr>
        <p:spPr>
          <a:xfrm>
            <a:off x="4759727" y="5943600"/>
            <a:ext cx="632179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financialaid.umbc.edu</a:t>
            </a:r>
            <a:endParaRPr sz="1400" b="0" i="0" u="none" strike="noStrike" cap="none">
              <a:solidFill>
                <a:srgbClr val="000000"/>
              </a:solidFill>
              <a:latin typeface="Arial"/>
              <a:ea typeface="Arial"/>
              <a:cs typeface="Arial"/>
              <a:sym typeface="Arial"/>
            </a:endParaRPr>
          </a:p>
        </p:txBody>
      </p:sp>
      <p:pic>
        <p:nvPicPr>
          <p:cNvPr id="155" name="Google Shape;155;p26" descr="OFAS homepage Qr code&#10;&#10;Description automatically generated"/>
          <p:cNvPicPr preferRelativeResize="0"/>
          <p:nvPr/>
        </p:nvPicPr>
        <p:blipFill rotWithShape="1">
          <a:blip r:embed="rId3">
            <a:alphaModFix/>
          </a:blip>
          <a:srcRect/>
          <a:stretch/>
        </p:blipFill>
        <p:spPr>
          <a:xfrm>
            <a:off x="6829230" y="3940894"/>
            <a:ext cx="2096990" cy="2096990"/>
          </a:xfrm>
          <a:prstGeom prst="rect">
            <a:avLst/>
          </a:prstGeom>
          <a:noFill/>
          <a:ln>
            <a:noFill/>
          </a:ln>
        </p:spPr>
      </p:pic>
      <p:pic>
        <p:nvPicPr>
          <p:cNvPr id="156" name="Google Shape;156;p26"/>
          <p:cNvPicPr preferRelativeResize="0"/>
          <p:nvPr/>
        </p:nvPicPr>
        <p:blipFill rotWithShape="1">
          <a:blip r:embed="rId4">
            <a:alphaModFix/>
          </a:blip>
          <a:srcRect/>
          <a:stretch/>
        </p:blipFill>
        <p:spPr>
          <a:xfrm>
            <a:off x="747132" y="974669"/>
            <a:ext cx="5963115" cy="50619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p:nvPr/>
        </p:nvSpPr>
        <p:spPr>
          <a:xfrm>
            <a:off x="2299200" y="2125369"/>
            <a:ext cx="2781450" cy="2617609"/>
          </a:xfrm>
          <a:prstGeom prst="rect">
            <a:avLst/>
          </a:prstGeom>
          <a:noFill/>
          <a:ln>
            <a:noFill/>
          </a:ln>
        </p:spPr>
        <p:txBody>
          <a:bodyPr spcFirstLastPara="1" wrap="square" lIns="68569" tIns="34275" rIns="68569" bIns="34275" anchor="t" anchorCtr="0">
            <a:spAutoFit/>
          </a:bodyPr>
          <a:lstStyle/>
          <a:p>
            <a:pPr algn="ctr">
              <a:lnSpc>
                <a:spcPct val="80000"/>
              </a:lnSpc>
            </a:pPr>
            <a:r>
              <a:rPr lang="en-US" sz="1800" b="1"/>
              <a:t>Applied </a:t>
            </a:r>
            <a:r>
              <a:rPr lang="en-US" sz="1800" b="1" i="1"/>
              <a:t>Before</a:t>
            </a:r>
            <a:r>
              <a:rPr lang="en-US" sz="1800" b="1"/>
              <a:t> June 1</a:t>
            </a:r>
            <a:endParaRPr sz="1800" b="1"/>
          </a:p>
          <a:p>
            <a:pPr algn="ctr">
              <a:lnSpc>
                <a:spcPct val="80000"/>
              </a:lnSpc>
            </a:pPr>
            <a:endParaRPr sz="1800"/>
          </a:p>
          <a:p>
            <a:pPr marL="342900" indent="-257175">
              <a:lnSpc>
                <a:spcPct val="80000"/>
              </a:lnSpc>
              <a:buSzPts val="1800"/>
              <a:buChar char="●"/>
            </a:pPr>
            <a:r>
              <a:rPr lang="en-US" sz="1350" b="1"/>
              <a:t>June 15</a:t>
            </a:r>
            <a:r>
              <a:rPr lang="en-US" sz="1350"/>
              <a:t>- Submit roommate requests via your Housing Application on the housing portal.</a:t>
            </a:r>
            <a:endParaRPr sz="1350"/>
          </a:p>
          <a:p>
            <a:pPr marL="342900">
              <a:lnSpc>
                <a:spcPct val="80000"/>
              </a:lnSpc>
            </a:pPr>
            <a:endParaRPr sz="1350"/>
          </a:p>
          <a:p>
            <a:pPr marL="342900" indent="-257175">
              <a:lnSpc>
                <a:spcPct val="80000"/>
              </a:lnSpc>
              <a:buClr>
                <a:schemeClr val="dk1"/>
              </a:buClr>
              <a:buSzPts val="1800"/>
              <a:buChar char="●"/>
            </a:pPr>
            <a:r>
              <a:rPr lang="en-US" sz="1350" b="1">
                <a:solidFill>
                  <a:schemeClr val="dk1"/>
                </a:solidFill>
              </a:rPr>
              <a:t>July 15- </a:t>
            </a:r>
            <a:r>
              <a:rPr lang="en-US" sz="1350"/>
              <a:t>View your room &amp; roommate information on the housing portal.</a:t>
            </a:r>
            <a:endParaRPr sz="1350"/>
          </a:p>
          <a:p>
            <a:pPr marL="342900">
              <a:lnSpc>
                <a:spcPct val="80000"/>
              </a:lnSpc>
            </a:pPr>
            <a:endParaRPr sz="1350"/>
          </a:p>
          <a:p>
            <a:pPr marL="342900" indent="-257175">
              <a:lnSpc>
                <a:spcPct val="80000"/>
              </a:lnSpc>
              <a:buClr>
                <a:schemeClr val="dk1"/>
              </a:buClr>
              <a:buSzPts val="1800"/>
              <a:buChar char="●"/>
            </a:pPr>
            <a:r>
              <a:rPr lang="en-US" sz="1350" b="1"/>
              <a:t>August 24- </a:t>
            </a:r>
            <a:r>
              <a:rPr lang="en-US" sz="1350"/>
              <a:t>New Student Move-In Day</a:t>
            </a:r>
            <a:endParaRPr sz="1350"/>
          </a:p>
          <a:p>
            <a:pPr marL="685800" lvl="1" indent="-242888">
              <a:lnSpc>
                <a:spcPct val="80000"/>
              </a:lnSpc>
              <a:buClr>
                <a:schemeClr val="dk1"/>
              </a:buClr>
              <a:buSzPts val="1500"/>
              <a:buChar char="○"/>
            </a:pPr>
            <a:r>
              <a:rPr lang="en-US" sz="1125"/>
              <a:t>You will receive your specific move-in time in early August.</a:t>
            </a:r>
            <a:endParaRPr sz="1125"/>
          </a:p>
        </p:txBody>
      </p:sp>
      <p:pic>
        <p:nvPicPr>
          <p:cNvPr id="175" name="Google Shape;175;p9" descr="Image result for powtoons teacher"/>
          <p:cNvPicPr preferRelativeResize="0"/>
          <p:nvPr/>
        </p:nvPicPr>
        <p:blipFill rotWithShape="1">
          <a:blip r:embed="rId3">
            <a:alphaModFix/>
          </a:blip>
          <a:srcRect/>
          <a:stretch/>
        </p:blipFill>
        <p:spPr>
          <a:xfrm>
            <a:off x="120936" y="2245069"/>
            <a:ext cx="2020286" cy="2367863"/>
          </a:xfrm>
          <a:prstGeom prst="rect">
            <a:avLst/>
          </a:prstGeom>
          <a:noFill/>
          <a:ln>
            <a:noFill/>
          </a:ln>
        </p:spPr>
      </p:pic>
      <p:pic>
        <p:nvPicPr>
          <p:cNvPr id="176" name="Google Shape;176;p9" descr="Related image"/>
          <p:cNvPicPr preferRelativeResize="0"/>
          <p:nvPr/>
        </p:nvPicPr>
        <p:blipFill rotWithShape="1">
          <a:blip r:embed="rId4">
            <a:alphaModFix/>
          </a:blip>
          <a:srcRect/>
          <a:stretch/>
        </p:blipFill>
        <p:spPr>
          <a:xfrm>
            <a:off x="892773" y="3578758"/>
            <a:ext cx="299107" cy="154040"/>
          </a:xfrm>
          <a:prstGeom prst="rect">
            <a:avLst/>
          </a:prstGeom>
          <a:noFill/>
          <a:ln>
            <a:noFill/>
          </a:ln>
        </p:spPr>
      </p:pic>
      <p:pic>
        <p:nvPicPr>
          <p:cNvPr id="177" name="Google Shape;177;p9"/>
          <p:cNvPicPr preferRelativeResize="0"/>
          <p:nvPr/>
        </p:nvPicPr>
        <p:blipFill rotWithShape="1">
          <a:blip r:embed="rId5">
            <a:alphaModFix/>
          </a:blip>
          <a:srcRect l="8509" t="6610" r="5793" b="6182"/>
          <a:stretch/>
        </p:blipFill>
        <p:spPr>
          <a:xfrm>
            <a:off x="4194376" y="4772550"/>
            <a:ext cx="1055981" cy="1074656"/>
          </a:xfrm>
          <a:prstGeom prst="rect">
            <a:avLst/>
          </a:prstGeom>
          <a:noFill/>
          <a:ln>
            <a:noFill/>
          </a:ln>
        </p:spPr>
      </p:pic>
      <p:sp>
        <p:nvSpPr>
          <p:cNvPr id="178" name="Google Shape;178;p9"/>
          <p:cNvSpPr txBox="1">
            <a:spLocks noGrp="1"/>
          </p:cNvSpPr>
          <p:nvPr>
            <p:ph type="title" idx="4294967295"/>
          </p:nvPr>
        </p:nvSpPr>
        <p:spPr>
          <a:xfrm>
            <a:off x="629850" y="1131094"/>
            <a:ext cx="8424900" cy="994275"/>
          </a:xfrm>
          <a:prstGeom prst="rect">
            <a:avLst/>
          </a:prstGeom>
        </p:spPr>
        <p:txBody>
          <a:bodyPr spcFirstLastPara="1" wrap="square" lIns="68569" tIns="34275" rIns="68569" bIns="34275" anchor="ctr" anchorCtr="0">
            <a:noAutofit/>
          </a:bodyPr>
          <a:lstStyle/>
          <a:p>
            <a:pPr algn="r"/>
            <a:r>
              <a:rPr lang="en-US" sz="6450" b="1">
                <a:solidFill>
                  <a:srgbClr val="C55A11"/>
                </a:solidFill>
                <a:latin typeface="Arial"/>
                <a:ea typeface="Arial"/>
                <a:cs typeface="Arial"/>
                <a:sym typeface="Arial"/>
              </a:rPr>
              <a:t>Important Dates </a:t>
            </a:r>
            <a:endParaRPr sz="6450" b="1">
              <a:solidFill>
                <a:srgbClr val="C55A11"/>
              </a:solidFill>
              <a:latin typeface="Arial"/>
              <a:ea typeface="Arial"/>
              <a:cs typeface="Arial"/>
              <a:sym typeface="Arial"/>
            </a:endParaRPr>
          </a:p>
        </p:txBody>
      </p:sp>
      <p:sp>
        <p:nvSpPr>
          <p:cNvPr id="179" name="Google Shape;179;p9"/>
          <p:cNvSpPr/>
          <p:nvPr/>
        </p:nvSpPr>
        <p:spPr>
          <a:xfrm>
            <a:off x="5425538" y="2125369"/>
            <a:ext cx="2781450" cy="3440925"/>
          </a:xfrm>
          <a:prstGeom prst="rect">
            <a:avLst/>
          </a:prstGeom>
          <a:noFill/>
          <a:ln>
            <a:noFill/>
          </a:ln>
        </p:spPr>
        <p:txBody>
          <a:bodyPr spcFirstLastPara="1" wrap="square" lIns="68569" tIns="34275" rIns="68569" bIns="34275" anchor="t" anchorCtr="0">
            <a:noAutofit/>
          </a:bodyPr>
          <a:lstStyle/>
          <a:p>
            <a:pPr algn="ctr">
              <a:lnSpc>
                <a:spcPct val="80000"/>
              </a:lnSpc>
            </a:pPr>
            <a:r>
              <a:rPr lang="en-US" sz="1800" b="1"/>
              <a:t>Applied/ing </a:t>
            </a:r>
            <a:r>
              <a:rPr lang="en-US" sz="1800" b="1" i="1"/>
              <a:t>After</a:t>
            </a:r>
            <a:r>
              <a:rPr lang="en-US" sz="1800" b="1"/>
              <a:t> June 1</a:t>
            </a:r>
            <a:endParaRPr sz="1800" b="1"/>
          </a:p>
          <a:p>
            <a:pPr algn="ctr">
              <a:lnSpc>
                <a:spcPct val="80000"/>
              </a:lnSpc>
            </a:pPr>
            <a:endParaRPr sz="1800" b="1"/>
          </a:p>
          <a:p>
            <a:pPr marL="342900" indent="-257175">
              <a:lnSpc>
                <a:spcPct val="80000"/>
              </a:lnSpc>
              <a:buClr>
                <a:schemeClr val="dk1"/>
              </a:buClr>
              <a:buSzPts val="1800"/>
              <a:buChar char="●"/>
            </a:pPr>
            <a:r>
              <a:rPr lang="en-US" sz="1350" b="1">
                <a:solidFill>
                  <a:schemeClr val="dk1"/>
                </a:solidFill>
              </a:rPr>
              <a:t>Step 1- </a:t>
            </a:r>
            <a:r>
              <a:rPr lang="en-US" sz="1350">
                <a:solidFill>
                  <a:schemeClr val="dk1"/>
                </a:solidFill>
              </a:rPr>
              <a:t>Complete the Waitlist Application on the housing portal, if you haven’t already.</a:t>
            </a:r>
            <a:endParaRPr sz="1350">
              <a:solidFill>
                <a:schemeClr val="dk1"/>
              </a:solidFill>
            </a:endParaRPr>
          </a:p>
          <a:p>
            <a:pPr marL="342900">
              <a:lnSpc>
                <a:spcPct val="80000"/>
              </a:lnSpc>
              <a:buClr>
                <a:schemeClr val="dk1"/>
              </a:buClr>
              <a:buSzPts val="1100"/>
            </a:pPr>
            <a:endParaRPr sz="1350">
              <a:solidFill>
                <a:schemeClr val="dk1"/>
              </a:solidFill>
            </a:endParaRPr>
          </a:p>
          <a:p>
            <a:pPr marL="342900" indent="-257175">
              <a:lnSpc>
                <a:spcPct val="80000"/>
              </a:lnSpc>
              <a:buClr>
                <a:schemeClr val="dk1"/>
              </a:buClr>
              <a:buSzPts val="1800"/>
              <a:buChar char="●"/>
            </a:pPr>
            <a:r>
              <a:rPr lang="en-US" sz="1350" b="1">
                <a:solidFill>
                  <a:schemeClr val="dk1"/>
                </a:solidFill>
              </a:rPr>
              <a:t>Step 2- </a:t>
            </a:r>
            <a:r>
              <a:rPr lang="en-US" sz="1350">
                <a:solidFill>
                  <a:schemeClr val="dk1"/>
                </a:solidFill>
              </a:rPr>
              <a:t>Check your UMBC email weekly to see if you’ve been issued a housing offer.</a:t>
            </a:r>
            <a:endParaRPr sz="1350">
              <a:solidFill>
                <a:schemeClr val="dk1"/>
              </a:solidFill>
            </a:endParaRPr>
          </a:p>
          <a:p>
            <a:pPr marL="685800" lvl="1" indent="-257175">
              <a:lnSpc>
                <a:spcPct val="80000"/>
              </a:lnSpc>
              <a:buClr>
                <a:schemeClr val="dk1"/>
              </a:buClr>
              <a:buSzPts val="1800"/>
              <a:buChar char="○"/>
            </a:pPr>
            <a:r>
              <a:rPr lang="en-US" sz="1125">
                <a:solidFill>
                  <a:schemeClr val="dk1"/>
                </a:solidFill>
              </a:rPr>
              <a:t>Offers are typically communicated on Mondays, as space permits.</a:t>
            </a:r>
            <a:endParaRPr sz="1350">
              <a:solidFill>
                <a:schemeClr val="dk1"/>
              </a:solidFill>
            </a:endParaRPr>
          </a:p>
          <a:p>
            <a:pPr marL="342900">
              <a:lnSpc>
                <a:spcPct val="80000"/>
              </a:lnSpc>
              <a:buClr>
                <a:schemeClr val="dk1"/>
              </a:buClr>
              <a:buSzPts val="1100"/>
            </a:pPr>
            <a:endParaRPr sz="1350">
              <a:solidFill>
                <a:schemeClr val="dk1"/>
              </a:solidFill>
            </a:endParaRPr>
          </a:p>
          <a:p>
            <a:pPr marL="342900" indent="-257175">
              <a:lnSpc>
                <a:spcPct val="80000"/>
              </a:lnSpc>
              <a:buClr>
                <a:schemeClr val="dk1"/>
              </a:buClr>
              <a:buSzPts val="1800"/>
              <a:buChar char="●"/>
            </a:pPr>
            <a:r>
              <a:rPr lang="en-US" sz="1350" b="1">
                <a:solidFill>
                  <a:schemeClr val="dk1"/>
                </a:solidFill>
              </a:rPr>
              <a:t>Step 3- </a:t>
            </a:r>
            <a:r>
              <a:rPr lang="en-US" sz="1350">
                <a:solidFill>
                  <a:schemeClr val="dk1"/>
                </a:solidFill>
              </a:rPr>
              <a:t>Accept your offer by the deadline</a:t>
            </a:r>
            <a:r>
              <a:rPr lang="en-US" sz="1125">
                <a:solidFill>
                  <a:schemeClr val="dk1"/>
                </a:solidFill>
              </a:rPr>
              <a:t>.</a:t>
            </a:r>
            <a:endParaRPr sz="1125">
              <a:solidFill>
                <a:schemeClr val="dk1"/>
              </a:solidFill>
            </a:endParaRPr>
          </a:p>
          <a:p>
            <a:pPr>
              <a:lnSpc>
                <a:spcPct val="80000"/>
              </a:lnSpc>
            </a:pPr>
            <a:endParaRPr sz="1125">
              <a:solidFill>
                <a:schemeClr val="dk1"/>
              </a:solidFill>
            </a:endParaRPr>
          </a:p>
          <a:p>
            <a:pPr marL="342900" indent="-242888">
              <a:lnSpc>
                <a:spcPct val="80000"/>
              </a:lnSpc>
              <a:buClr>
                <a:schemeClr val="dk1"/>
              </a:buClr>
              <a:buSzPts val="1500"/>
              <a:buChar char="●"/>
            </a:pPr>
            <a:r>
              <a:rPr lang="en-US" sz="1350" b="1">
                <a:solidFill>
                  <a:schemeClr val="dk1"/>
                </a:solidFill>
              </a:rPr>
              <a:t>Step 4- </a:t>
            </a:r>
            <a:r>
              <a:rPr lang="en-US" sz="1350">
                <a:solidFill>
                  <a:schemeClr val="dk1"/>
                </a:solidFill>
              </a:rPr>
              <a:t>View your move-in, room &amp; roommate information on the housing portal.</a:t>
            </a:r>
            <a:endParaRPr sz="1125">
              <a:solidFill>
                <a:schemeClr val="dk1"/>
              </a:solidFill>
            </a:endParaRPr>
          </a:p>
          <a:p>
            <a:pPr>
              <a:lnSpc>
                <a:spcPct val="80000"/>
              </a:lnSpc>
            </a:pPr>
            <a:endParaRPr sz="1125">
              <a:solidFill>
                <a:schemeClr val="dk1"/>
              </a:solidFill>
            </a:endParaRPr>
          </a:p>
          <a:p>
            <a:pPr>
              <a:lnSpc>
                <a:spcPct val="80000"/>
              </a:lnSpc>
            </a:pPr>
            <a:endParaRPr sz="1125">
              <a:solidFill>
                <a:schemeClr val="dk1"/>
              </a:solidFill>
            </a:endParaRPr>
          </a:p>
        </p:txBody>
      </p:sp>
      <p:sp>
        <p:nvSpPr>
          <p:cNvPr id="180" name="Google Shape;180;p9"/>
          <p:cNvSpPr txBox="1">
            <a:spLocks noGrp="1"/>
          </p:cNvSpPr>
          <p:nvPr>
            <p:ph type="body" idx="4294967295"/>
          </p:nvPr>
        </p:nvSpPr>
        <p:spPr>
          <a:xfrm>
            <a:off x="2540831" y="5083463"/>
            <a:ext cx="1543500" cy="535275"/>
          </a:xfrm>
          <a:prstGeom prst="rect">
            <a:avLst/>
          </a:prstGeom>
        </p:spPr>
        <p:txBody>
          <a:bodyPr spcFirstLastPara="1" wrap="square" lIns="68569" tIns="34275" rIns="68569" bIns="34275" anchor="ctr" anchorCtr="0">
            <a:normAutofit fontScale="85000" lnSpcReduction="20000"/>
          </a:bodyPr>
          <a:lstStyle/>
          <a:p>
            <a:pPr marL="0" indent="0" algn="ctr">
              <a:spcBef>
                <a:spcPts val="750"/>
              </a:spcBef>
              <a:buNone/>
            </a:pPr>
            <a:r>
              <a:rPr lang="en-US" sz="1650" b="1">
                <a:latin typeface="Arial"/>
                <a:ea typeface="Arial"/>
                <a:cs typeface="Arial"/>
                <a:sym typeface="Arial"/>
              </a:rPr>
              <a:t>Access the Housing Portal</a:t>
            </a:r>
            <a:endParaRPr sz="1650" b="1">
              <a:latin typeface="Arial"/>
              <a:ea typeface="Arial"/>
              <a:cs typeface="Arial"/>
              <a:sym typeface="Arial"/>
            </a:endParaRPr>
          </a:p>
        </p:txBody>
      </p:sp>
    </p:spTree>
    <p:extLst>
      <p:ext uri="{BB962C8B-B14F-4D97-AF65-F5344CB8AC3E}">
        <p14:creationId xmlns:p14="http://schemas.microsoft.com/office/powerpoint/2010/main" val="365706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e190c6ce44_0_10"/>
          <p:cNvSpPr txBox="1">
            <a:spLocks noGrp="1"/>
          </p:cNvSpPr>
          <p:nvPr>
            <p:ph type="title"/>
          </p:nvPr>
        </p:nvSpPr>
        <p:spPr>
          <a:xfrm>
            <a:off x="628650" y="1131094"/>
            <a:ext cx="7886700" cy="994275"/>
          </a:xfrm>
          <a:prstGeom prst="rect">
            <a:avLst/>
          </a:prstGeom>
        </p:spPr>
        <p:txBody>
          <a:bodyPr spcFirstLastPara="1" wrap="square" lIns="68569" tIns="34275" rIns="68569" bIns="34275" anchor="ctr" anchorCtr="0">
            <a:noAutofit/>
          </a:bodyPr>
          <a:lstStyle/>
          <a:p>
            <a:pPr algn="l"/>
            <a:r>
              <a:rPr lang="en-US" sz="4080" b="1">
                <a:solidFill>
                  <a:schemeClr val="accent5"/>
                </a:solidFill>
                <a:latin typeface="Arial"/>
                <a:ea typeface="Arial"/>
                <a:cs typeface="Arial"/>
                <a:sym typeface="Arial"/>
              </a:rPr>
              <a:t>On the Waitlist?</a:t>
            </a:r>
            <a:endParaRPr sz="4080" b="1">
              <a:solidFill>
                <a:schemeClr val="accent5"/>
              </a:solidFill>
              <a:latin typeface="Arial"/>
              <a:ea typeface="Arial"/>
              <a:cs typeface="Arial"/>
              <a:sym typeface="Arial"/>
            </a:endParaRPr>
          </a:p>
          <a:p>
            <a:pPr algn="l">
              <a:buSzPts val="990"/>
            </a:pPr>
            <a:endParaRPr sz="570">
              <a:solidFill>
                <a:schemeClr val="accent5"/>
              </a:solidFill>
            </a:endParaRPr>
          </a:p>
        </p:txBody>
      </p:sp>
      <p:sp>
        <p:nvSpPr>
          <p:cNvPr id="187" name="Google Shape;187;g2e190c6ce44_0_10"/>
          <p:cNvSpPr/>
          <p:nvPr/>
        </p:nvSpPr>
        <p:spPr>
          <a:xfrm>
            <a:off x="691856" y="1971619"/>
            <a:ext cx="5012325" cy="1052100"/>
          </a:xfrm>
          <a:prstGeom prst="rect">
            <a:avLst/>
          </a:prstGeom>
          <a:noFill/>
          <a:ln>
            <a:noFill/>
          </a:ln>
        </p:spPr>
        <p:txBody>
          <a:bodyPr spcFirstLastPara="1" wrap="square" lIns="68569" tIns="34275" rIns="68569" bIns="34275" anchor="t" anchorCtr="0">
            <a:noAutofit/>
          </a:bodyPr>
          <a:lstStyle/>
          <a:p>
            <a:r>
              <a:rPr lang="en-US" sz="1200"/>
              <a:t>Since we may be unable to accommodate all students on the waitlist prior to the start of the semester, we encourage students and families to explore additional housing and transportation options for the fall semester. </a:t>
            </a:r>
            <a:endParaRPr sz="1200"/>
          </a:p>
        </p:txBody>
      </p:sp>
      <p:sp>
        <p:nvSpPr>
          <p:cNvPr id="188" name="Google Shape;188;g2e190c6ce44_0_10"/>
          <p:cNvSpPr/>
          <p:nvPr/>
        </p:nvSpPr>
        <p:spPr>
          <a:xfrm>
            <a:off x="778519" y="3023719"/>
            <a:ext cx="7736850" cy="384300"/>
          </a:xfrm>
          <a:prstGeom prst="rect">
            <a:avLst/>
          </a:prstGeom>
          <a:noFill/>
          <a:ln>
            <a:noFill/>
          </a:ln>
        </p:spPr>
        <p:txBody>
          <a:bodyPr spcFirstLastPara="1" wrap="square" lIns="68569" tIns="34275" rIns="68569" bIns="34275" anchor="t" anchorCtr="0">
            <a:noAutofit/>
          </a:bodyPr>
          <a:lstStyle/>
          <a:p>
            <a:pPr algn="ctr">
              <a:lnSpc>
                <a:spcPct val="80000"/>
              </a:lnSpc>
            </a:pPr>
            <a:r>
              <a:rPr lang="en-US" sz="1800" b="1"/>
              <a:t>Campus Resources</a:t>
            </a:r>
            <a:endParaRPr sz="1800" b="1"/>
          </a:p>
          <a:p>
            <a:pPr algn="ctr">
              <a:lnSpc>
                <a:spcPct val="80000"/>
              </a:lnSpc>
            </a:pPr>
            <a:endParaRPr sz="1800" b="1"/>
          </a:p>
          <a:p>
            <a:pPr>
              <a:lnSpc>
                <a:spcPct val="80000"/>
              </a:lnSpc>
            </a:pPr>
            <a:endParaRPr sz="1350">
              <a:solidFill>
                <a:schemeClr val="dk1"/>
              </a:solidFill>
            </a:endParaRPr>
          </a:p>
          <a:p>
            <a:pPr>
              <a:lnSpc>
                <a:spcPct val="80000"/>
              </a:lnSpc>
            </a:pPr>
            <a:endParaRPr sz="1350">
              <a:solidFill>
                <a:schemeClr val="dk1"/>
              </a:solidFill>
            </a:endParaRPr>
          </a:p>
        </p:txBody>
      </p:sp>
      <p:sp>
        <p:nvSpPr>
          <p:cNvPr id="189" name="Google Shape;189;g2e190c6ce44_0_10"/>
          <p:cNvSpPr/>
          <p:nvPr/>
        </p:nvSpPr>
        <p:spPr>
          <a:xfrm>
            <a:off x="988163" y="3477919"/>
            <a:ext cx="2264175" cy="2187450"/>
          </a:xfrm>
          <a:prstGeom prst="rect">
            <a:avLst/>
          </a:prstGeom>
          <a:solidFill>
            <a:schemeClr val="accent5"/>
          </a:solidFill>
          <a:ln>
            <a:noFill/>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
        <p:nvSpPr>
          <p:cNvPr id="190" name="Google Shape;190;g2e190c6ce44_0_10"/>
          <p:cNvSpPr/>
          <p:nvPr/>
        </p:nvSpPr>
        <p:spPr>
          <a:xfrm>
            <a:off x="3439913" y="3477919"/>
            <a:ext cx="2264175" cy="2187450"/>
          </a:xfrm>
          <a:prstGeom prst="rect">
            <a:avLst/>
          </a:prstGeom>
          <a:solidFill>
            <a:schemeClr val="accent5"/>
          </a:solidFill>
          <a:ln>
            <a:noFill/>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
        <p:nvSpPr>
          <p:cNvPr id="191" name="Google Shape;191;g2e190c6ce44_0_10"/>
          <p:cNvSpPr/>
          <p:nvPr/>
        </p:nvSpPr>
        <p:spPr>
          <a:xfrm>
            <a:off x="5891663" y="3477919"/>
            <a:ext cx="2264175" cy="2187450"/>
          </a:xfrm>
          <a:prstGeom prst="rect">
            <a:avLst/>
          </a:prstGeom>
          <a:solidFill>
            <a:schemeClr val="accent5"/>
          </a:solidFill>
          <a:ln>
            <a:noFill/>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
        <p:nvSpPr>
          <p:cNvPr id="192" name="Google Shape;192;g2e190c6ce44_0_10"/>
          <p:cNvSpPr/>
          <p:nvPr/>
        </p:nvSpPr>
        <p:spPr>
          <a:xfrm>
            <a:off x="1074525" y="4137375"/>
            <a:ext cx="2014425" cy="384300"/>
          </a:xfrm>
          <a:prstGeom prst="rect">
            <a:avLst/>
          </a:prstGeom>
          <a:noFill/>
          <a:ln>
            <a:noFill/>
          </a:ln>
        </p:spPr>
        <p:txBody>
          <a:bodyPr spcFirstLastPara="1" wrap="square" lIns="68569" tIns="34275" rIns="68569" bIns="34275" anchor="t" anchorCtr="0">
            <a:noAutofit/>
          </a:bodyPr>
          <a:lstStyle/>
          <a:p>
            <a:pPr algn="ctr">
              <a:lnSpc>
                <a:spcPct val="80000"/>
              </a:lnSpc>
            </a:pPr>
            <a:r>
              <a:rPr lang="en-US" sz="1350" b="1">
                <a:solidFill>
                  <a:schemeClr val="lt1"/>
                </a:solidFill>
              </a:rPr>
              <a:t>Off-Campus Student Services</a:t>
            </a:r>
            <a:endParaRPr sz="1350" b="1">
              <a:solidFill>
                <a:schemeClr val="lt1"/>
              </a:solidFill>
            </a:endParaRPr>
          </a:p>
          <a:p>
            <a:pPr algn="ctr">
              <a:lnSpc>
                <a:spcPct val="80000"/>
              </a:lnSpc>
            </a:pPr>
            <a:endParaRPr sz="1350" b="1">
              <a:solidFill>
                <a:schemeClr val="lt1"/>
              </a:solidFill>
            </a:endParaRPr>
          </a:p>
          <a:p>
            <a:pPr algn="ctr">
              <a:lnSpc>
                <a:spcPct val="80000"/>
              </a:lnSpc>
            </a:pPr>
            <a:r>
              <a:rPr lang="en-US" sz="1350" b="1">
                <a:solidFill>
                  <a:schemeClr val="lt1"/>
                </a:solidFill>
              </a:rPr>
              <a:t>ocss.umbc.edu</a:t>
            </a: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nSpc>
                <a:spcPct val="80000"/>
              </a:lnSpc>
            </a:pPr>
            <a:endParaRPr sz="900">
              <a:solidFill>
                <a:schemeClr val="lt1"/>
              </a:solidFill>
            </a:endParaRPr>
          </a:p>
          <a:p>
            <a:pPr>
              <a:lnSpc>
                <a:spcPct val="80000"/>
              </a:lnSpc>
            </a:pPr>
            <a:endParaRPr sz="900">
              <a:solidFill>
                <a:schemeClr val="lt1"/>
              </a:solidFill>
            </a:endParaRPr>
          </a:p>
        </p:txBody>
      </p:sp>
      <p:sp>
        <p:nvSpPr>
          <p:cNvPr id="193" name="Google Shape;193;g2e190c6ce44_0_10"/>
          <p:cNvSpPr/>
          <p:nvPr/>
        </p:nvSpPr>
        <p:spPr>
          <a:xfrm>
            <a:off x="3564788" y="4137375"/>
            <a:ext cx="2014425" cy="384300"/>
          </a:xfrm>
          <a:prstGeom prst="rect">
            <a:avLst/>
          </a:prstGeom>
          <a:noFill/>
          <a:ln>
            <a:noFill/>
          </a:ln>
        </p:spPr>
        <p:txBody>
          <a:bodyPr spcFirstLastPara="1" wrap="square" lIns="68569" tIns="34275" rIns="68569" bIns="34275" anchor="t" anchorCtr="0">
            <a:noAutofit/>
          </a:bodyPr>
          <a:lstStyle/>
          <a:p>
            <a:pPr algn="ctr">
              <a:lnSpc>
                <a:spcPct val="80000"/>
              </a:lnSpc>
            </a:pPr>
            <a:r>
              <a:rPr lang="en-US" sz="1350" b="1">
                <a:solidFill>
                  <a:schemeClr val="lt1"/>
                </a:solidFill>
              </a:rPr>
              <a:t>Transit</a:t>
            </a:r>
            <a:endParaRPr sz="1350" b="1">
              <a:solidFill>
                <a:schemeClr val="lt1"/>
              </a:solidFill>
            </a:endParaRPr>
          </a:p>
          <a:p>
            <a:pPr algn="ctr">
              <a:lnSpc>
                <a:spcPct val="80000"/>
              </a:lnSpc>
            </a:pPr>
            <a:endParaRPr sz="1350" b="1">
              <a:solidFill>
                <a:schemeClr val="lt1"/>
              </a:solidFill>
            </a:endParaRPr>
          </a:p>
          <a:p>
            <a:pPr algn="ctr">
              <a:lnSpc>
                <a:spcPct val="80000"/>
              </a:lnSpc>
            </a:pPr>
            <a:r>
              <a:rPr lang="en-US" sz="1350" b="1">
                <a:solidFill>
                  <a:schemeClr val="lt1"/>
                </a:solidFill>
              </a:rPr>
              <a:t>transit.umbc.edu</a:t>
            </a: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nSpc>
                <a:spcPct val="80000"/>
              </a:lnSpc>
            </a:pPr>
            <a:endParaRPr sz="900">
              <a:solidFill>
                <a:schemeClr val="lt1"/>
              </a:solidFill>
            </a:endParaRPr>
          </a:p>
          <a:p>
            <a:pPr>
              <a:lnSpc>
                <a:spcPct val="80000"/>
              </a:lnSpc>
            </a:pPr>
            <a:endParaRPr sz="900">
              <a:solidFill>
                <a:schemeClr val="lt1"/>
              </a:solidFill>
            </a:endParaRPr>
          </a:p>
        </p:txBody>
      </p:sp>
      <p:sp>
        <p:nvSpPr>
          <p:cNvPr id="194" name="Google Shape;194;g2e190c6ce44_0_10"/>
          <p:cNvSpPr/>
          <p:nvPr/>
        </p:nvSpPr>
        <p:spPr>
          <a:xfrm>
            <a:off x="6016538" y="4137375"/>
            <a:ext cx="2014425" cy="384300"/>
          </a:xfrm>
          <a:prstGeom prst="rect">
            <a:avLst/>
          </a:prstGeom>
          <a:noFill/>
          <a:ln>
            <a:noFill/>
          </a:ln>
        </p:spPr>
        <p:txBody>
          <a:bodyPr spcFirstLastPara="1" wrap="square" lIns="68569" tIns="34275" rIns="68569" bIns="34275" anchor="t" anchorCtr="0">
            <a:noAutofit/>
          </a:bodyPr>
          <a:lstStyle/>
          <a:p>
            <a:pPr algn="ctr">
              <a:lnSpc>
                <a:spcPct val="80000"/>
              </a:lnSpc>
            </a:pPr>
            <a:r>
              <a:rPr lang="en-US" sz="1350" b="1">
                <a:solidFill>
                  <a:schemeClr val="lt1"/>
                </a:solidFill>
              </a:rPr>
              <a:t>Parking</a:t>
            </a:r>
            <a:endParaRPr sz="1350" b="1">
              <a:solidFill>
                <a:schemeClr val="lt1"/>
              </a:solidFill>
            </a:endParaRPr>
          </a:p>
          <a:p>
            <a:pPr algn="ctr">
              <a:lnSpc>
                <a:spcPct val="80000"/>
              </a:lnSpc>
            </a:pPr>
            <a:endParaRPr sz="1350" b="1">
              <a:solidFill>
                <a:schemeClr val="lt1"/>
              </a:solidFill>
            </a:endParaRPr>
          </a:p>
          <a:p>
            <a:pPr algn="ctr">
              <a:lnSpc>
                <a:spcPct val="80000"/>
              </a:lnSpc>
            </a:pPr>
            <a:r>
              <a:rPr lang="en-US" sz="1350" b="1">
                <a:solidFill>
                  <a:schemeClr val="lt1"/>
                </a:solidFill>
              </a:rPr>
              <a:t>parking.umbc.edu</a:t>
            </a: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gn="ctr">
              <a:lnSpc>
                <a:spcPct val="80000"/>
              </a:lnSpc>
            </a:pPr>
            <a:endParaRPr sz="1350" b="1">
              <a:solidFill>
                <a:schemeClr val="lt1"/>
              </a:solidFill>
            </a:endParaRPr>
          </a:p>
          <a:p>
            <a:pPr>
              <a:lnSpc>
                <a:spcPct val="80000"/>
              </a:lnSpc>
            </a:pPr>
            <a:endParaRPr sz="900">
              <a:solidFill>
                <a:schemeClr val="lt1"/>
              </a:solidFill>
            </a:endParaRPr>
          </a:p>
          <a:p>
            <a:pPr>
              <a:lnSpc>
                <a:spcPct val="80000"/>
              </a:lnSpc>
            </a:pPr>
            <a:endParaRPr sz="900">
              <a:solidFill>
                <a:schemeClr val="lt1"/>
              </a:solidFill>
            </a:endParaRPr>
          </a:p>
        </p:txBody>
      </p:sp>
    </p:spTree>
    <p:extLst>
      <p:ext uri="{BB962C8B-B14F-4D97-AF65-F5344CB8AC3E}">
        <p14:creationId xmlns:p14="http://schemas.microsoft.com/office/powerpoint/2010/main" val="142781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043" y="1780981"/>
            <a:ext cx="4069619" cy="951722"/>
          </a:xfrm>
        </p:spPr>
        <p:txBody>
          <a:bodyPr>
            <a:normAutofit/>
          </a:bodyPr>
          <a:lstStyle/>
          <a:p>
            <a:r>
              <a:rPr lang="en-US" sz="2700" dirty="0">
                <a:latin typeface="Cooper Black" panose="0208090404030B020404" pitchFamily="18" charset="0"/>
              </a:rPr>
              <a:t>A QUICK GUIDE TO </a:t>
            </a:r>
            <a:br>
              <a:rPr lang="en-US" sz="2700" dirty="0">
                <a:latin typeface="Cooper Black" panose="0208090404030B020404" pitchFamily="18" charset="0"/>
              </a:rPr>
            </a:br>
            <a:r>
              <a:rPr lang="en-US" sz="2700" dirty="0">
                <a:latin typeface="Cooper Black" panose="0208090404030B020404" pitchFamily="18" charset="0"/>
              </a:rPr>
              <a:t>PARKING AT UMBC</a:t>
            </a: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l="2153" r="2153"/>
          <a:stretch>
            <a:fillRect/>
          </a:stretch>
        </p:blipFill>
        <p:spPr>
          <a:xfrm>
            <a:off x="6035448" y="1142999"/>
            <a:ext cx="2460731" cy="3429000"/>
          </a:xfrm>
        </p:spPr>
      </p:pic>
      <p:sp>
        <p:nvSpPr>
          <p:cNvPr id="11" name="Text Placeholder 10"/>
          <p:cNvSpPr>
            <a:spLocks noGrp="1"/>
          </p:cNvSpPr>
          <p:nvPr>
            <p:ph type="body" sz="half" idx="2"/>
          </p:nvPr>
        </p:nvSpPr>
        <p:spPr/>
        <p:txBody>
          <a:bodyPr/>
          <a:lstStyle/>
          <a:p>
            <a:r>
              <a:rPr lang="en-US" dirty="0" smtClean="0"/>
              <a:t>Take the Steps Now to Ensure Your Transition to Parking on Campus is a Smooth Process</a:t>
            </a:r>
            <a:endParaRPr lang="en-US" dirty="0"/>
          </a:p>
        </p:txBody>
      </p:sp>
      <p:sp>
        <p:nvSpPr>
          <p:cNvPr id="5" name="Content Placeholder 4"/>
          <p:cNvSpPr>
            <a:spLocks noGrp="1"/>
          </p:cNvSpPr>
          <p:nvPr>
            <p:ph idx="4294967295"/>
          </p:nvPr>
        </p:nvSpPr>
        <p:spPr>
          <a:xfrm>
            <a:off x="0" y="2434829"/>
            <a:ext cx="7543800" cy="2137171"/>
          </a:xfrm>
        </p:spPr>
        <p:txBody>
          <a:bodyPr/>
          <a:lstStyle/>
          <a:p>
            <a:r>
              <a:rPr lang="en-US" dirty="0" smtClean="0"/>
              <a:t>  </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767" y="5124151"/>
            <a:ext cx="1666092" cy="720783"/>
          </a:xfrm>
          <a:prstGeom prst="rect">
            <a:avLst/>
          </a:prstGeom>
        </p:spPr>
      </p:pic>
      <p:sp>
        <p:nvSpPr>
          <p:cNvPr id="16" name="TextBox 15"/>
          <p:cNvSpPr txBox="1"/>
          <p:nvPr/>
        </p:nvSpPr>
        <p:spPr>
          <a:xfrm>
            <a:off x="1397679" y="4317161"/>
            <a:ext cx="3310035" cy="1061829"/>
          </a:xfrm>
          <a:prstGeom prst="rect">
            <a:avLst/>
          </a:prstGeom>
          <a:noFill/>
        </p:spPr>
        <p:txBody>
          <a:bodyPr wrap="square" rtlCol="0">
            <a:spAutoFit/>
          </a:bodyPr>
          <a:lstStyle/>
          <a:p>
            <a:r>
              <a:rPr lang="en-US" sz="1050" b="1" dirty="0">
                <a:latin typeface="Tahoma" panose="020B0604030504040204" pitchFamily="34" charset="0"/>
                <a:ea typeface="Tahoma" panose="020B0604030504040204" pitchFamily="34" charset="0"/>
                <a:cs typeface="Tahoma" panose="020B0604030504040204" pitchFamily="34" charset="0"/>
              </a:rPr>
              <a:t>UMBC Parking Services</a:t>
            </a:r>
          </a:p>
          <a:p>
            <a:r>
              <a:rPr lang="en-US" sz="1050" dirty="0">
                <a:latin typeface="Tahoma" panose="020B0604030504040204" pitchFamily="34" charset="0"/>
                <a:ea typeface="Tahoma" panose="020B0604030504040204" pitchFamily="34" charset="0"/>
                <a:cs typeface="Tahoma" panose="020B0604030504040204" pitchFamily="34" charset="0"/>
              </a:rPr>
              <a:t>900 Walker Avenue</a:t>
            </a:r>
          </a:p>
          <a:p>
            <a:r>
              <a:rPr lang="en-US" sz="1050" dirty="0">
                <a:latin typeface="Tahoma" panose="020B0604030504040204" pitchFamily="34" charset="0"/>
                <a:ea typeface="Tahoma" panose="020B0604030504040204" pitchFamily="34" charset="0"/>
                <a:cs typeface="Tahoma" panose="020B0604030504040204" pitchFamily="34" charset="0"/>
              </a:rPr>
              <a:t>Suite 107</a:t>
            </a:r>
          </a:p>
          <a:p>
            <a:r>
              <a:rPr lang="en-US" sz="1050" dirty="0">
                <a:latin typeface="Tahoma" panose="020B0604030504040204" pitchFamily="34" charset="0"/>
                <a:ea typeface="Tahoma" panose="020B0604030504040204" pitchFamily="34" charset="0"/>
                <a:cs typeface="Tahoma" panose="020B0604030504040204" pitchFamily="34" charset="0"/>
              </a:rPr>
              <a:t>Baltimore, MD 21250</a:t>
            </a:r>
          </a:p>
          <a:p>
            <a:r>
              <a:rPr lang="en-US" sz="1050" dirty="0">
                <a:latin typeface="Tahoma" panose="020B0604030504040204" pitchFamily="34" charset="0"/>
                <a:ea typeface="Tahoma" panose="020B0604030504040204" pitchFamily="34" charset="0"/>
                <a:cs typeface="Tahoma" panose="020B0604030504040204" pitchFamily="34" charset="0"/>
                <a:hlinkClick r:id="rId4"/>
              </a:rPr>
              <a:t>410-455-2551/parking@umbc.edu</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parking.umbc.edu</a:t>
            </a:r>
          </a:p>
        </p:txBody>
      </p:sp>
    </p:spTree>
    <p:extLst>
      <p:ext uri="{BB962C8B-B14F-4D97-AF65-F5344CB8AC3E}">
        <p14:creationId xmlns:p14="http://schemas.microsoft.com/office/powerpoint/2010/main" val="10129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857251"/>
            <a:ext cx="5395631" cy="1119673"/>
          </a:xfrm>
        </p:spPr>
        <p:txBody>
          <a:bodyPr/>
          <a:lstStyle/>
          <a:p>
            <a:r>
              <a:rPr lang="en-US" b="1" dirty="0" smtClean="0">
                <a:latin typeface="Cambria" panose="02040503050406030204" pitchFamily="18" charset="0"/>
                <a:ea typeface="Cambria" panose="02040503050406030204" pitchFamily="18" charset="0"/>
              </a:rPr>
              <a:t>Getting Your Permit</a:t>
            </a:r>
            <a:endParaRPr lang="en-US" b="1" dirty="0">
              <a:latin typeface="Cambria" panose="02040503050406030204" pitchFamily="18" charset="0"/>
              <a:ea typeface="Cambria" panose="020405030504060302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8627" y="5177475"/>
            <a:ext cx="1488642" cy="643318"/>
          </a:xfrm>
        </p:spPr>
      </p:pic>
      <p:sp>
        <p:nvSpPr>
          <p:cNvPr id="5" name="TextBox 4"/>
          <p:cNvSpPr txBox="1"/>
          <p:nvPr/>
        </p:nvSpPr>
        <p:spPr>
          <a:xfrm>
            <a:off x="1655040" y="2325532"/>
            <a:ext cx="4549027" cy="2492990"/>
          </a:xfrm>
          <a:prstGeom prst="rect">
            <a:avLst/>
          </a:prstGeom>
          <a:noFill/>
        </p:spPr>
        <p:txBody>
          <a:bodyPr wrap="square" rtlCol="0">
            <a:spAutoFit/>
          </a:bodyPr>
          <a:lstStyle/>
          <a:p>
            <a:r>
              <a:rPr lang="en-US" sz="1200" dirty="0">
                <a:latin typeface="Cambria" panose="02040503050406030204" pitchFamily="18" charset="0"/>
                <a:ea typeface="Cambria" panose="02040503050406030204" pitchFamily="18" charset="0"/>
              </a:rPr>
              <a:t>UMBC Parking Permits are virtual. You no longer need a placard or sticker to display on your vehicle. Agents use License Plate Recognition technology to scan your plate and verify your permit. Parking permits for the 2024-2025 Academic Year will be available beginning on August 15. </a:t>
            </a:r>
          </a:p>
          <a:p>
            <a:endParaRPr lang="en-US" sz="1200" dirty="0">
              <a:latin typeface="Cambria" panose="02040503050406030204" pitchFamily="18" charset="0"/>
              <a:ea typeface="Cambria" panose="02040503050406030204" pitchFamily="18" charset="0"/>
            </a:endParaRPr>
          </a:p>
          <a:p>
            <a:pPr marL="214313" indent="-214313">
              <a:buFont typeface="Arial" panose="020B0604020202020204" pitchFamily="34" charset="0"/>
              <a:buChar char="•"/>
            </a:pPr>
            <a:r>
              <a:rPr lang="en-US" sz="1200" dirty="0">
                <a:latin typeface="Cambria" panose="02040503050406030204" pitchFamily="18" charset="0"/>
                <a:ea typeface="Cambria" panose="02040503050406030204" pitchFamily="18" charset="0"/>
              </a:rPr>
              <a:t>What will you need to do to get your permit? </a:t>
            </a:r>
          </a:p>
          <a:p>
            <a:endParaRPr lang="en-US" sz="1200" dirty="0">
              <a:latin typeface="Cambria" panose="02040503050406030204" pitchFamily="18" charset="0"/>
              <a:ea typeface="Cambria" panose="02040503050406030204" pitchFamily="18" charset="0"/>
            </a:endParaRPr>
          </a:p>
          <a:p>
            <a:pPr marL="214313" indent="-214313">
              <a:buFont typeface="Arial" panose="020B0604020202020204" pitchFamily="34" charset="0"/>
              <a:buChar char="•"/>
            </a:pPr>
            <a:r>
              <a:rPr lang="en-US" sz="1200" dirty="0">
                <a:latin typeface="Cambria" panose="02040503050406030204" pitchFamily="18" charset="0"/>
                <a:ea typeface="Cambria" panose="02040503050406030204" pitchFamily="18" charset="0"/>
              </a:rPr>
              <a:t>Where can you park? </a:t>
            </a:r>
          </a:p>
          <a:p>
            <a:endParaRPr lang="en-US" sz="1200" dirty="0">
              <a:latin typeface="Cambria" panose="02040503050406030204" pitchFamily="18" charset="0"/>
              <a:ea typeface="Cambria" panose="02040503050406030204" pitchFamily="18" charset="0"/>
            </a:endParaRPr>
          </a:p>
          <a:p>
            <a:pPr marL="214313" indent="-214313">
              <a:buFont typeface="Arial" panose="020B0604020202020204" pitchFamily="34" charset="0"/>
              <a:buChar char="•"/>
            </a:pPr>
            <a:r>
              <a:rPr lang="en-US" sz="1200" dirty="0">
                <a:latin typeface="Cambria" panose="02040503050406030204" pitchFamily="18" charset="0"/>
                <a:ea typeface="Cambria" panose="02040503050406030204" pitchFamily="18" charset="0"/>
              </a:rPr>
              <a:t>How much does it cost? </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The answers to all of your questions follow!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789" y="1976923"/>
            <a:ext cx="1675637" cy="12567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789" y="3355143"/>
            <a:ext cx="1699923" cy="1273301"/>
          </a:xfrm>
          <a:prstGeom prst="rect">
            <a:avLst/>
          </a:prstGeom>
        </p:spPr>
      </p:pic>
      <p:sp>
        <p:nvSpPr>
          <p:cNvPr id="8" name="TextBox 7"/>
          <p:cNvSpPr txBox="1"/>
          <p:nvPr/>
        </p:nvSpPr>
        <p:spPr>
          <a:xfrm>
            <a:off x="1931437" y="5566877"/>
            <a:ext cx="4870580" cy="253916"/>
          </a:xfrm>
          <a:prstGeom prst="rect">
            <a:avLst/>
          </a:prstGeom>
          <a:noFill/>
        </p:spPr>
        <p:txBody>
          <a:bodyPr wrap="square" rtlCol="0">
            <a:spAutoFit/>
          </a:body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Need Help? Contact us at parking@umbc.edu</a:t>
            </a:r>
          </a:p>
        </p:txBody>
      </p:sp>
    </p:spTree>
    <p:extLst>
      <p:ext uri="{BB962C8B-B14F-4D97-AF65-F5344CB8AC3E}">
        <p14:creationId xmlns:p14="http://schemas.microsoft.com/office/powerpoint/2010/main" val="306969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5" y="1113905"/>
            <a:ext cx="5905564" cy="1240909"/>
          </a:xfrm>
        </p:spPr>
        <p:txBody>
          <a:bodyPr/>
          <a:lstStyle/>
          <a:p>
            <a:r>
              <a:rPr lang="en-US" dirty="0" smtClean="0"/>
              <a:t>Securing Your Permit</a:t>
            </a:r>
            <a:endParaRPr lang="en-US" dirty="0"/>
          </a:p>
        </p:txBody>
      </p:sp>
      <p:sp>
        <p:nvSpPr>
          <p:cNvPr id="3" name="Content Placeholder 2"/>
          <p:cNvSpPr>
            <a:spLocks noGrp="1"/>
          </p:cNvSpPr>
          <p:nvPr>
            <p:ph idx="1"/>
          </p:nvPr>
        </p:nvSpPr>
        <p:spPr>
          <a:xfrm>
            <a:off x="1113233" y="2235848"/>
            <a:ext cx="6073672" cy="2964803"/>
          </a:xfrm>
        </p:spPr>
        <p:txBody>
          <a:bodyPr>
            <a:normAutofit/>
          </a:bodyPr>
          <a:lstStyle/>
          <a:p>
            <a:pPr marL="0" indent="0">
              <a:buNone/>
            </a:pPr>
            <a:r>
              <a:rPr lang="en-US" sz="1200" dirty="0">
                <a:latin typeface="Cambria" panose="02040503050406030204" pitchFamily="18" charset="0"/>
                <a:ea typeface="Cambria" panose="02040503050406030204" pitchFamily="18" charset="0"/>
              </a:rPr>
              <a:t>Student permits are covered by the Transportation and Parking Fees in your tuition. Student Permits are good from August 15 - August 14 each year. </a:t>
            </a:r>
            <a:r>
              <a:rPr lang="en-US" sz="1200" b="1" dirty="0">
                <a:latin typeface="Cambria" panose="02040503050406030204" pitchFamily="18" charset="0"/>
                <a:ea typeface="Cambria" panose="02040503050406030204" pitchFamily="18" charset="0"/>
              </a:rPr>
              <a:t>You must renew your permit every August</a:t>
            </a:r>
            <a:r>
              <a:rPr lang="en-US" sz="1200" dirty="0">
                <a:latin typeface="Cambria" panose="02040503050406030204" pitchFamily="18" charset="0"/>
                <a:ea typeface="Cambria" panose="02040503050406030204" pitchFamily="18" charset="0"/>
              </a:rPr>
              <a:t>. How do you get your permit? </a:t>
            </a:r>
            <a:endParaRPr lang="en-US" sz="1200" dirty="0" smtClean="0">
              <a:latin typeface="Cambria" panose="02040503050406030204" pitchFamily="18" charset="0"/>
              <a:ea typeface="Cambria" panose="02040503050406030204" pitchFamily="18" charset="0"/>
            </a:endParaRPr>
          </a:p>
          <a:p>
            <a:pPr marL="0" indent="0">
              <a:buNone/>
            </a:pPr>
            <a:endParaRPr lang="en-US" sz="1200"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Step 1 </a:t>
            </a:r>
            <a:r>
              <a:rPr lang="en-US" sz="1200" dirty="0">
                <a:latin typeface="Cambria" panose="02040503050406030204" pitchFamily="18" charset="0"/>
                <a:ea typeface="Cambria" panose="02040503050406030204" pitchFamily="18" charset="0"/>
              </a:rPr>
              <a:t>– Go to </a:t>
            </a:r>
            <a:r>
              <a:rPr lang="en-US" sz="1200" b="1" dirty="0">
                <a:latin typeface="Cambria" panose="02040503050406030204" pitchFamily="18" charset="0"/>
                <a:ea typeface="Cambria" panose="02040503050406030204" pitchFamily="18" charset="0"/>
              </a:rPr>
              <a:t>umbc.nupark.com/portal</a:t>
            </a:r>
            <a:r>
              <a:rPr lang="en-US" sz="1200" dirty="0">
                <a:latin typeface="Cambria" panose="02040503050406030204" pitchFamily="18" charset="0"/>
                <a:ea typeface="Cambria" panose="02040503050406030204" pitchFamily="18" charset="0"/>
              </a:rPr>
              <a:t> and sign-in using your </a:t>
            </a:r>
            <a:r>
              <a:rPr lang="en-US" sz="1200" dirty="0" err="1">
                <a:latin typeface="Cambria" panose="02040503050406030204" pitchFamily="18" charset="0"/>
                <a:ea typeface="Cambria" panose="02040503050406030204" pitchFamily="18" charset="0"/>
              </a:rPr>
              <a:t>MyUMBC</a:t>
            </a:r>
            <a:r>
              <a:rPr lang="en-US" sz="1200" dirty="0">
                <a:latin typeface="Cambria" panose="02040503050406030204" pitchFamily="18" charset="0"/>
                <a:ea typeface="Cambria" panose="02040503050406030204" pitchFamily="18" charset="0"/>
              </a:rPr>
              <a:t>  sign-in information. DO NOT CREATE A VISITOR ACCOUNT – You will not be able to get a permit with a visitor account.</a:t>
            </a:r>
          </a:p>
          <a:p>
            <a:r>
              <a:rPr lang="en-US" sz="1200" b="1" dirty="0">
                <a:latin typeface="Cambria" panose="02040503050406030204" pitchFamily="18" charset="0"/>
                <a:ea typeface="Cambria" panose="02040503050406030204" pitchFamily="18" charset="0"/>
              </a:rPr>
              <a:t>Step 2 </a:t>
            </a:r>
            <a:r>
              <a:rPr lang="en-US" sz="1200" dirty="0">
                <a:latin typeface="Cambria" panose="02040503050406030204" pitchFamily="18" charset="0"/>
                <a:ea typeface="Cambria" panose="02040503050406030204" pitchFamily="18" charset="0"/>
              </a:rPr>
              <a:t>– Enter the vehicle information for up to three cars/motorcycles (make, model, color and plate.) You may have up to 3 vehicles on your account, but only one on campus at anytime.</a:t>
            </a:r>
          </a:p>
          <a:p>
            <a:r>
              <a:rPr lang="en-US" sz="1200" b="1" dirty="0">
                <a:latin typeface="Cambria" panose="02040503050406030204" pitchFamily="18" charset="0"/>
                <a:ea typeface="Cambria" panose="02040503050406030204" pitchFamily="18" charset="0"/>
              </a:rPr>
              <a:t>Step 3 </a:t>
            </a:r>
            <a:r>
              <a:rPr lang="en-US" sz="1200" dirty="0">
                <a:latin typeface="Cambria" panose="02040503050406030204" pitchFamily="18" charset="0"/>
                <a:ea typeface="Cambria" panose="02040503050406030204" pitchFamily="18" charset="0"/>
              </a:rPr>
              <a:t>– Click on the “GET PERMIT” button on the right. Once you have done these three steps, you will have your permit and may park on campus.</a:t>
            </a:r>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905" y="5156669"/>
            <a:ext cx="1501773" cy="6496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905" y="1754275"/>
            <a:ext cx="1603151" cy="12023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905" y="3337253"/>
            <a:ext cx="1603151" cy="1165934"/>
          </a:xfrm>
          <a:prstGeom prst="rect">
            <a:avLst/>
          </a:prstGeom>
        </p:spPr>
      </p:pic>
      <p:sp>
        <p:nvSpPr>
          <p:cNvPr id="8" name="TextBox 7"/>
          <p:cNvSpPr txBox="1"/>
          <p:nvPr/>
        </p:nvSpPr>
        <p:spPr>
          <a:xfrm>
            <a:off x="2022410" y="5390866"/>
            <a:ext cx="4863582" cy="415498"/>
          </a:xfrm>
          <a:prstGeom prst="rect">
            <a:avLst/>
          </a:prstGeom>
          <a:noFill/>
        </p:spPr>
        <p:txBody>
          <a:bodyPr wrap="square" rtlCol="0">
            <a:spAutoFit/>
          </a:body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Questions? </a:t>
            </a:r>
          </a:p>
          <a:p>
            <a:pPr algn="ctr"/>
            <a:r>
              <a:rPr lang="en-US" sz="1050" b="1" dirty="0">
                <a:latin typeface="Tahoma" panose="020B0604030504040204" pitchFamily="34" charset="0"/>
                <a:ea typeface="Tahoma" panose="020B0604030504040204" pitchFamily="34" charset="0"/>
                <a:cs typeface="Tahoma" panose="020B0604030504040204" pitchFamily="34" charset="0"/>
              </a:rPr>
              <a:t>Please call 410-455-2551</a:t>
            </a:r>
          </a:p>
        </p:txBody>
      </p:sp>
    </p:spTree>
    <p:extLst>
      <p:ext uri="{BB962C8B-B14F-4D97-AF65-F5344CB8AC3E}">
        <p14:creationId xmlns:p14="http://schemas.microsoft.com/office/powerpoint/2010/main" val="428061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053193"/>
            <a:ext cx="5478759" cy="700792"/>
          </a:xfrm>
        </p:spPr>
        <p:txBody>
          <a:bodyPr>
            <a:normAutofit/>
          </a:bodyPr>
          <a:lstStyle/>
          <a:p>
            <a:r>
              <a:rPr lang="en-US" sz="3200" b="1" dirty="0">
                <a:latin typeface="Cambria" panose="02040503050406030204" pitchFamily="18" charset="0"/>
                <a:ea typeface="Cambria" panose="02040503050406030204" pitchFamily="18" charset="0"/>
              </a:rPr>
              <a:t>Where Can I Park?</a:t>
            </a:r>
          </a:p>
        </p:txBody>
      </p:sp>
      <p:sp>
        <p:nvSpPr>
          <p:cNvPr id="3" name="Content Placeholder 2"/>
          <p:cNvSpPr>
            <a:spLocks noGrp="1"/>
          </p:cNvSpPr>
          <p:nvPr>
            <p:ph idx="1"/>
          </p:nvPr>
        </p:nvSpPr>
        <p:spPr>
          <a:xfrm>
            <a:off x="1322615" y="1885950"/>
            <a:ext cx="5564777" cy="2962815"/>
          </a:xfrm>
        </p:spPr>
        <p:txBody>
          <a:bodyPr>
            <a:normAutofit lnSpcReduction="10000"/>
          </a:bodyPr>
          <a:lstStyle/>
          <a:p>
            <a:r>
              <a:rPr lang="en-US" sz="2100" dirty="0" smtClean="0">
                <a:solidFill>
                  <a:srgbClr val="FF0000"/>
                </a:solidFill>
                <a:latin typeface="Cambria" panose="02040503050406030204" pitchFamily="18" charset="0"/>
                <a:ea typeface="Cambria" panose="02040503050406030204" pitchFamily="18" charset="0"/>
              </a:rPr>
              <a:t>A-Zones</a:t>
            </a:r>
            <a:r>
              <a:rPr lang="en-US" sz="2100" dirty="0" smtClean="0">
                <a:latin typeface="Cambria" panose="02040503050406030204" pitchFamily="18" charset="0"/>
                <a:ea typeface="Cambria" panose="02040503050406030204" pitchFamily="18" charset="0"/>
              </a:rPr>
              <a:t> – </a:t>
            </a:r>
            <a:r>
              <a:rPr lang="en-US" sz="2100" b="1" dirty="0" smtClean="0">
                <a:latin typeface="Cambria" panose="02040503050406030204" pitchFamily="18" charset="0"/>
                <a:ea typeface="Cambria" panose="02040503050406030204" pitchFamily="18" charset="0"/>
              </a:rPr>
              <a:t>Commuter Students</a:t>
            </a:r>
          </a:p>
          <a:p>
            <a:r>
              <a:rPr lang="en-US" sz="2100" dirty="0" smtClean="0">
                <a:solidFill>
                  <a:srgbClr val="00B050"/>
                </a:solidFill>
                <a:latin typeface="Cambria" panose="02040503050406030204" pitchFamily="18" charset="0"/>
                <a:ea typeface="Cambria" panose="02040503050406030204" pitchFamily="18" charset="0"/>
              </a:rPr>
              <a:t>B-Zones</a:t>
            </a:r>
            <a:r>
              <a:rPr lang="en-US" sz="2100" dirty="0" smtClean="0">
                <a:latin typeface="Cambria" panose="02040503050406030204" pitchFamily="18" charset="0"/>
                <a:ea typeface="Cambria" panose="02040503050406030204" pitchFamily="18" charset="0"/>
              </a:rPr>
              <a:t> – </a:t>
            </a:r>
            <a:r>
              <a:rPr lang="en-US" sz="2100" b="1" dirty="0" smtClean="0">
                <a:latin typeface="Cambria" panose="02040503050406030204" pitchFamily="18" charset="0"/>
                <a:ea typeface="Cambria" panose="02040503050406030204" pitchFamily="18" charset="0"/>
              </a:rPr>
              <a:t>Walker Avenue Residents</a:t>
            </a:r>
          </a:p>
          <a:p>
            <a:r>
              <a:rPr lang="en-US" sz="2100" dirty="0" smtClean="0">
                <a:solidFill>
                  <a:srgbClr val="FFC000"/>
                </a:solidFill>
                <a:latin typeface="Cambria" panose="02040503050406030204" pitchFamily="18" charset="0"/>
                <a:ea typeface="Cambria" panose="02040503050406030204" pitchFamily="18" charset="0"/>
              </a:rPr>
              <a:t>C-Zones</a:t>
            </a:r>
            <a:r>
              <a:rPr lang="en-US" sz="2100" dirty="0" smtClean="0">
                <a:latin typeface="Cambria" panose="02040503050406030204" pitchFamily="18" charset="0"/>
                <a:ea typeface="Cambria" panose="02040503050406030204" pitchFamily="18" charset="0"/>
              </a:rPr>
              <a:t> – </a:t>
            </a:r>
            <a:r>
              <a:rPr lang="en-US" sz="2100" b="1" dirty="0" smtClean="0">
                <a:latin typeface="Cambria" panose="02040503050406030204" pitchFamily="18" charset="0"/>
                <a:ea typeface="Cambria" panose="02040503050406030204" pitchFamily="18" charset="0"/>
              </a:rPr>
              <a:t>Resident Students</a:t>
            </a:r>
            <a:endParaRPr lang="en-US" sz="1100" b="1" dirty="0" smtClean="0">
              <a:latin typeface="Cambria" panose="02040503050406030204" pitchFamily="18" charset="0"/>
              <a:ea typeface="Cambria" panose="02040503050406030204" pitchFamily="18" charset="0"/>
            </a:endParaRPr>
          </a:p>
          <a:p>
            <a:pPr marL="0" indent="0">
              <a:buNone/>
            </a:pPr>
            <a:endParaRPr lang="en-US" sz="1100" dirty="0">
              <a:latin typeface="Cambria" panose="02040503050406030204" pitchFamily="18" charset="0"/>
              <a:ea typeface="Cambria" panose="02040503050406030204" pitchFamily="18" charset="0"/>
            </a:endParaRPr>
          </a:p>
          <a:p>
            <a:pPr marL="0" indent="0">
              <a:buNone/>
            </a:pPr>
            <a:r>
              <a:rPr lang="en-US" sz="1200" dirty="0">
                <a:latin typeface="Cambria" panose="02040503050406030204" pitchFamily="18" charset="0"/>
                <a:ea typeface="Cambria" panose="02040503050406030204" pitchFamily="18" charset="0"/>
              </a:rPr>
              <a:t>Permits are enforced Monday thru Friday, 8 AM to 4 PM. Posted signs are enforced 24/7, 365 days per year. Visitors to campus during the 8 AM to 4 PM enforcement hours are expected to park in any of the Pay-to-Park Lots (Administration Garage – Top Level, Commons Garage – Ground Level, Walker Avenue Garage – Top Level, and Lots 7 and 9). </a:t>
            </a:r>
            <a:endParaRPr lang="en-US" sz="1200" dirty="0" smtClean="0">
              <a:latin typeface="Cambria" panose="02040503050406030204" pitchFamily="18" charset="0"/>
              <a:ea typeface="Cambria" panose="02040503050406030204" pitchFamily="18" charset="0"/>
            </a:endParaRPr>
          </a:p>
          <a:p>
            <a:pPr marL="0" indent="0">
              <a:buNone/>
            </a:pPr>
            <a:endParaRPr lang="en-US" sz="1200" dirty="0">
              <a:latin typeface="Cambria" panose="02040503050406030204" pitchFamily="18" charset="0"/>
              <a:ea typeface="Cambria" panose="02040503050406030204" pitchFamily="18" charset="0"/>
            </a:endParaRPr>
          </a:p>
          <a:p>
            <a:pPr marL="0" indent="0">
              <a:buNone/>
            </a:pPr>
            <a:r>
              <a:rPr lang="en-US" sz="1200" dirty="0">
                <a:latin typeface="Cambria" panose="02040503050406030204" pitchFamily="18" charset="0"/>
                <a:ea typeface="Cambria" panose="02040503050406030204" pitchFamily="18" charset="0"/>
              </a:rPr>
              <a:t>Pay to Park lots are $2 per hour and this fee can be paid at a pay station in the lot or on the Park Mobile App.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514" y="5322513"/>
            <a:ext cx="1330755" cy="57570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727" y="3414305"/>
            <a:ext cx="1639625" cy="12297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6726" y="1859737"/>
            <a:ext cx="1623136" cy="1217352"/>
          </a:xfrm>
          <a:prstGeom prst="rect">
            <a:avLst/>
          </a:prstGeom>
        </p:spPr>
      </p:pic>
      <p:sp>
        <p:nvSpPr>
          <p:cNvPr id="11" name="TextBox 10"/>
          <p:cNvSpPr txBox="1"/>
          <p:nvPr/>
        </p:nvSpPr>
        <p:spPr>
          <a:xfrm>
            <a:off x="2288332" y="4909068"/>
            <a:ext cx="4373725" cy="253916"/>
          </a:xfrm>
          <a:prstGeom prst="rect">
            <a:avLst/>
          </a:prstGeom>
          <a:noFill/>
        </p:spPr>
        <p:txBody>
          <a:bodyPr wrap="square" rtlCol="0">
            <a:spAutoFit/>
          </a:bodyPr>
          <a:lstStyle/>
          <a:p>
            <a:endParaRPr lang="en-US" sz="1050" dirty="0"/>
          </a:p>
        </p:txBody>
      </p:sp>
      <p:sp>
        <p:nvSpPr>
          <p:cNvPr id="13" name="TextBox 12"/>
          <p:cNvSpPr txBox="1"/>
          <p:nvPr/>
        </p:nvSpPr>
        <p:spPr>
          <a:xfrm>
            <a:off x="1995913" y="5379536"/>
            <a:ext cx="3283528" cy="461665"/>
          </a:xfrm>
          <a:prstGeom prst="rect">
            <a:avLst/>
          </a:prstGeom>
          <a:noFill/>
        </p:spPr>
        <p:txBody>
          <a:bodyPr wrap="square" rtlCol="0">
            <a:spAutoFit/>
          </a:bodyPr>
          <a:lstStyle/>
          <a:p>
            <a:pPr algn="ctr"/>
            <a:r>
              <a:rPr lang="en-US" sz="1200" b="1" dirty="0" smtClean="0">
                <a:latin typeface="Cambria" panose="02040503050406030204" pitchFamily="18" charset="0"/>
                <a:ea typeface="Cambria" panose="02040503050406030204" pitchFamily="18" charset="0"/>
                <a:cs typeface="Tahoma" panose="020B0604030504040204" pitchFamily="34" charset="0"/>
              </a:rPr>
              <a:t>Visit the UMBC Parking Map at</a:t>
            </a:r>
          </a:p>
          <a:p>
            <a:pPr algn="ctr"/>
            <a:r>
              <a:rPr lang="en-US" sz="1200" b="1" dirty="0" smtClean="0">
                <a:latin typeface="Cambria" panose="02040503050406030204" pitchFamily="18" charset="0"/>
                <a:ea typeface="Cambria" panose="02040503050406030204" pitchFamily="18" charset="0"/>
                <a:cs typeface="Tahoma" panose="020B0604030504040204" pitchFamily="34" charset="0"/>
              </a:rPr>
              <a:t>parking.umbc.edu</a:t>
            </a:r>
          </a:p>
        </p:txBody>
      </p:sp>
    </p:spTree>
    <p:extLst>
      <p:ext uri="{BB962C8B-B14F-4D97-AF65-F5344CB8AC3E}">
        <p14:creationId xmlns:p14="http://schemas.microsoft.com/office/powerpoint/2010/main" val="317733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172159"/>
            <a:ext cx="7514035" cy="1049693"/>
          </a:xfrm>
        </p:spPr>
        <p:txBody>
          <a:bodyPr>
            <a:noAutofit/>
          </a:bodyPr>
          <a:lstStyle/>
          <a:p>
            <a:r>
              <a:rPr lang="en-US" sz="2800" b="1" dirty="0"/>
              <a:t>Other Services Offered Through Parking Services</a:t>
            </a:r>
          </a:p>
        </p:txBody>
      </p:sp>
      <p:sp>
        <p:nvSpPr>
          <p:cNvPr id="3" name="Content Placeholder 2"/>
          <p:cNvSpPr>
            <a:spLocks noGrp="1"/>
          </p:cNvSpPr>
          <p:nvPr>
            <p:ph idx="1"/>
          </p:nvPr>
        </p:nvSpPr>
        <p:spPr>
          <a:xfrm>
            <a:off x="1113233" y="1997918"/>
            <a:ext cx="7514035" cy="3202733"/>
          </a:xfrm>
        </p:spPr>
        <p:txBody>
          <a:bodyPr>
            <a:normAutofit/>
          </a:bodyPr>
          <a:lstStyle/>
          <a:p>
            <a:r>
              <a:rPr lang="en-US" sz="1350" b="1" dirty="0" err="1" smtClean="0">
                <a:latin typeface="Cambria" panose="02040503050406030204" pitchFamily="18" charset="0"/>
                <a:ea typeface="Cambria" panose="02040503050406030204" pitchFamily="18" charset="0"/>
              </a:rPr>
              <a:t>ZipCar</a:t>
            </a:r>
            <a:r>
              <a:rPr lang="en-US" sz="900" b="1" dirty="0">
                <a:latin typeface="Cambria" panose="02040503050406030204" pitchFamily="18" charset="0"/>
                <a:ea typeface="Cambria" panose="02040503050406030204" pitchFamily="18" charset="0"/>
              </a:rPr>
              <a:t>®</a:t>
            </a:r>
            <a:r>
              <a:rPr lang="en-US" sz="1350" dirty="0">
                <a:latin typeface="Cambria" panose="02040503050406030204" pitchFamily="18" charset="0"/>
                <a:ea typeface="Cambria" panose="02040503050406030204" pitchFamily="18" charset="0"/>
              </a:rPr>
              <a:t> – Your student doesn’t have a car on campus but needs to run a quick errand? Students 18 and over can sign-up for </a:t>
            </a:r>
            <a:r>
              <a:rPr lang="en-US" sz="1350" b="1" dirty="0" err="1">
                <a:latin typeface="Cambria" panose="02040503050406030204" pitchFamily="18" charset="0"/>
                <a:ea typeface="Cambria" panose="02040503050406030204" pitchFamily="18" charset="0"/>
              </a:rPr>
              <a:t>ZipCar</a:t>
            </a:r>
            <a:r>
              <a:rPr lang="en-US" sz="900" dirty="0">
                <a:latin typeface="Cambria" panose="02040503050406030204" pitchFamily="18" charset="0"/>
                <a:ea typeface="Cambria" panose="02040503050406030204" pitchFamily="18" charset="0"/>
              </a:rPr>
              <a:t>®</a:t>
            </a:r>
            <a:r>
              <a:rPr lang="en-US" sz="1350" dirty="0">
                <a:latin typeface="Cambria" panose="02040503050406030204" pitchFamily="18" charset="0"/>
                <a:ea typeface="Cambria" panose="02040503050406030204" pitchFamily="18" charset="0"/>
              </a:rPr>
              <a:t> and rent vehicles for as little as one hour. </a:t>
            </a:r>
            <a:r>
              <a:rPr lang="en-US" sz="1350" b="1" dirty="0" err="1">
                <a:latin typeface="Cambria" panose="02040503050406030204" pitchFamily="18" charset="0"/>
                <a:ea typeface="Cambria" panose="02040503050406030204" pitchFamily="18" charset="0"/>
              </a:rPr>
              <a:t>ZipCar</a:t>
            </a:r>
            <a:r>
              <a:rPr lang="en-US" sz="900" dirty="0">
                <a:latin typeface="Cambria" panose="02040503050406030204" pitchFamily="18" charset="0"/>
                <a:ea typeface="Cambria" panose="02040503050406030204" pitchFamily="18" charset="0"/>
              </a:rPr>
              <a:t>®</a:t>
            </a:r>
            <a:r>
              <a:rPr lang="en-US" sz="1350" dirty="0">
                <a:latin typeface="Cambria" panose="02040503050406030204" pitchFamily="18" charset="0"/>
                <a:ea typeface="Cambria" panose="02040503050406030204" pitchFamily="18" charset="0"/>
              </a:rPr>
              <a:t> also includes a gas card for fill-ups and secondary insurance.</a:t>
            </a:r>
          </a:p>
          <a:p>
            <a:r>
              <a:rPr lang="en-US" sz="1350" b="1" dirty="0">
                <a:latin typeface="Cambria" panose="02040503050406030204" pitchFamily="18" charset="0"/>
                <a:ea typeface="Cambria" panose="02040503050406030204" pitchFamily="18" charset="0"/>
              </a:rPr>
              <a:t>Bicycle/Scooter Registration </a:t>
            </a:r>
            <a:r>
              <a:rPr lang="en-US" sz="1350" dirty="0">
                <a:latin typeface="Cambria" panose="02040503050406030204" pitchFamily="18" charset="0"/>
                <a:ea typeface="Cambria" panose="02040503050406030204" pitchFamily="18" charset="0"/>
              </a:rPr>
              <a:t>– Register your bike with Parking Services to ensure the safety of your bike/scooter. You may also pick-up a free lock when you register your bike with us.</a:t>
            </a:r>
          </a:p>
          <a:p>
            <a:r>
              <a:rPr lang="en-US" sz="1350" b="1" dirty="0">
                <a:latin typeface="Cambria" panose="02040503050406030204" pitchFamily="18" charset="0"/>
                <a:ea typeface="Cambria" panose="02040503050406030204" pitchFamily="18" charset="0"/>
              </a:rPr>
              <a:t>Bike the Campus Day </a:t>
            </a:r>
            <a:r>
              <a:rPr lang="en-US" sz="1350" dirty="0">
                <a:latin typeface="Cambria" panose="02040503050406030204" pitchFamily="18" charset="0"/>
                <a:ea typeface="Cambria" panose="02040503050406030204" pitchFamily="18" charset="0"/>
              </a:rPr>
              <a:t>– Join us in Late April/May for Bike the Campus Day. Games, prized and competitions are just a few of the highlights from this exciting day. More details to come as we get closer. </a:t>
            </a:r>
          </a:p>
          <a:p>
            <a:r>
              <a:rPr lang="en-US" sz="1350" b="1" dirty="0">
                <a:latin typeface="Cambria" panose="02040503050406030204" pitchFamily="18" charset="0"/>
                <a:ea typeface="Cambria" panose="02040503050406030204" pitchFamily="18" charset="0"/>
              </a:rPr>
              <a:t>Carpool Permits </a:t>
            </a:r>
            <a:r>
              <a:rPr lang="en-US" sz="1350" dirty="0">
                <a:latin typeface="Cambria" panose="02040503050406030204" pitchFamily="18" charset="0"/>
                <a:ea typeface="Cambria" panose="02040503050406030204" pitchFamily="18" charset="0"/>
              </a:rPr>
              <a:t>– As we continue to work to reduce our carbon footprint, reducing trips to campus is vital. Commuter students who travel to campus together may apply for a carpool permit and park in Lot 4 – one of the best locations on campus.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980" y="5127185"/>
            <a:ext cx="1538574" cy="6656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796" y="5041881"/>
            <a:ext cx="1447041" cy="887384"/>
          </a:xfrm>
          <a:prstGeom prst="rect">
            <a:avLst/>
          </a:prstGeom>
        </p:spPr>
      </p:pic>
      <p:sp>
        <p:nvSpPr>
          <p:cNvPr id="7" name="TextBox 6"/>
          <p:cNvSpPr txBox="1"/>
          <p:nvPr/>
        </p:nvSpPr>
        <p:spPr>
          <a:xfrm>
            <a:off x="3785896" y="5538885"/>
            <a:ext cx="3142084" cy="253916"/>
          </a:xfrm>
          <a:prstGeom prst="rect">
            <a:avLst/>
          </a:prstGeom>
          <a:noFill/>
        </p:spPr>
        <p:txBody>
          <a:bodyPr wrap="square" rtlCol="0">
            <a:spAutoFit/>
          </a:body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parking.umbc.edu</a:t>
            </a:r>
          </a:p>
        </p:txBody>
      </p:sp>
    </p:spTree>
    <p:extLst>
      <p:ext uri="{BB962C8B-B14F-4D97-AF65-F5344CB8AC3E}">
        <p14:creationId xmlns:p14="http://schemas.microsoft.com/office/powerpoint/2010/main" val="366486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Important Things to Remember</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1800" b="1" dirty="0" smtClean="0">
                <a:latin typeface="Cambria" panose="02040503050406030204" pitchFamily="18" charset="0"/>
                <a:ea typeface="Cambria" panose="02040503050406030204" pitchFamily="18" charset="0"/>
              </a:rPr>
              <a:t>Permits are Available:</a:t>
            </a:r>
            <a:r>
              <a:rPr lang="en-US" sz="1800" dirty="0" smtClean="0">
                <a:latin typeface="Cambria" panose="02040503050406030204" pitchFamily="18" charset="0"/>
                <a:ea typeface="Cambria" panose="02040503050406030204" pitchFamily="18" charset="0"/>
              </a:rPr>
              <a:t>	</a:t>
            </a:r>
            <a:r>
              <a:rPr lang="en-US" sz="1800" dirty="0" smtClean="0">
                <a:latin typeface="Cambria" panose="02040503050406030204" pitchFamily="18" charset="0"/>
                <a:ea typeface="Cambria" panose="02040503050406030204" pitchFamily="18" charset="0"/>
              </a:rPr>
              <a:t>August </a:t>
            </a:r>
            <a:r>
              <a:rPr lang="en-US" sz="1800" dirty="0" smtClean="0">
                <a:latin typeface="Cambria" panose="02040503050406030204" pitchFamily="18" charset="0"/>
                <a:ea typeface="Cambria" panose="02040503050406030204" pitchFamily="18" charset="0"/>
              </a:rPr>
              <a:t>15</a:t>
            </a:r>
          </a:p>
          <a:p>
            <a:r>
              <a:rPr lang="en-US" sz="1800" b="1" dirty="0" smtClean="0">
                <a:latin typeface="Cambria" panose="02040503050406030204" pitchFamily="18" charset="0"/>
                <a:ea typeface="Cambria" panose="02040503050406030204" pitchFamily="18" charset="0"/>
              </a:rPr>
              <a:t>Parking Portal Address: </a:t>
            </a:r>
            <a:r>
              <a:rPr lang="en-US" sz="1800" dirty="0" smtClean="0">
                <a:latin typeface="Cambria" panose="02040503050406030204" pitchFamily="18" charset="0"/>
                <a:ea typeface="Cambria" panose="02040503050406030204" pitchFamily="18" charset="0"/>
              </a:rPr>
              <a:t>	</a:t>
            </a:r>
            <a:r>
              <a:rPr lang="en-US" sz="1800" dirty="0" smtClean="0">
                <a:latin typeface="Cambria" panose="02040503050406030204" pitchFamily="18" charset="0"/>
                <a:ea typeface="Cambria" panose="02040503050406030204" pitchFamily="18" charset="0"/>
              </a:rPr>
              <a:t>umbc.nupark.com/portal</a:t>
            </a:r>
            <a:endParaRPr lang="en-US" sz="1800" dirty="0" smtClean="0">
              <a:latin typeface="Cambria" panose="02040503050406030204" pitchFamily="18" charset="0"/>
              <a:ea typeface="Cambria" panose="02040503050406030204" pitchFamily="18" charset="0"/>
            </a:endParaRPr>
          </a:p>
          <a:p>
            <a:r>
              <a:rPr lang="en-US" sz="1800" b="1" dirty="0" smtClean="0">
                <a:latin typeface="Cambria" panose="02040503050406030204" pitchFamily="18" charset="0"/>
                <a:ea typeface="Cambria" panose="02040503050406030204" pitchFamily="18" charset="0"/>
              </a:rPr>
              <a:t>Parking Information: </a:t>
            </a:r>
            <a:r>
              <a:rPr lang="en-US" sz="1800" dirty="0" smtClean="0">
                <a:latin typeface="Cambria" panose="02040503050406030204" pitchFamily="18" charset="0"/>
                <a:ea typeface="Cambria" panose="02040503050406030204" pitchFamily="18" charset="0"/>
              </a:rPr>
              <a:t>		</a:t>
            </a:r>
            <a:r>
              <a:rPr lang="en-US" sz="1800" dirty="0" smtClean="0">
                <a:latin typeface="Cambria" panose="02040503050406030204" pitchFamily="18" charset="0"/>
                <a:ea typeface="Cambria" panose="02040503050406030204" pitchFamily="18" charset="0"/>
              </a:rPr>
              <a:t>parking.umbc.edu</a:t>
            </a:r>
            <a:endParaRPr lang="en-US" sz="1800" dirty="0" smtClean="0">
              <a:latin typeface="Cambria" panose="02040503050406030204" pitchFamily="18" charset="0"/>
              <a:ea typeface="Cambria" panose="02040503050406030204" pitchFamily="18" charset="0"/>
            </a:endParaRPr>
          </a:p>
          <a:p>
            <a:pPr marL="0" indent="0">
              <a:buNone/>
            </a:pPr>
            <a:endParaRPr lang="en-US" sz="2400" dirty="0" smtClean="0">
              <a:latin typeface="Cambria" panose="02040503050406030204" pitchFamily="18" charset="0"/>
              <a:ea typeface="Cambria" panose="02040503050406030204" pitchFamily="18" charset="0"/>
            </a:endParaRPr>
          </a:p>
          <a:p>
            <a:r>
              <a:rPr lang="en-US" sz="2400" b="1" dirty="0" smtClean="0">
                <a:latin typeface="Cambria" panose="02040503050406030204" pitchFamily="18" charset="0"/>
                <a:ea typeface="Cambria" panose="02040503050406030204" pitchFamily="18" charset="0"/>
              </a:rPr>
              <a:t>Parking </a:t>
            </a:r>
            <a:r>
              <a:rPr lang="en-US" b="1" dirty="0" smtClean="0"/>
              <a:t>Services Contact Information:</a:t>
            </a:r>
          </a:p>
          <a:p>
            <a:pPr marL="342900" lvl="1" indent="0" algn="ctr">
              <a:buNone/>
            </a:pPr>
            <a:r>
              <a:rPr lang="en-US" sz="1900" dirty="0" smtClean="0">
                <a:solidFill>
                  <a:schemeClr val="tx1"/>
                </a:solidFill>
                <a:latin typeface="Cambria" panose="02040503050406030204" pitchFamily="18" charset="0"/>
                <a:ea typeface="Cambria" panose="02040503050406030204" pitchFamily="18" charset="0"/>
                <a:cs typeface="Tahoma" panose="020B0604030504040204" pitchFamily="34" charset="0"/>
                <a:hlinkClick r:id=""/>
              </a:rPr>
              <a:t>parking@umbc.edu</a:t>
            </a:r>
          </a:p>
          <a:p>
            <a:pPr marL="342900" lvl="1" indent="0" algn="ctr">
              <a:buNone/>
            </a:pPr>
            <a:r>
              <a:rPr lang="en-US" sz="1900" dirty="0" smtClean="0">
                <a:solidFill>
                  <a:schemeClr val="tx1"/>
                </a:solidFill>
                <a:latin typeface="Cambria" panose="02040503050406030204" pitchFamily="18" charset="0"/>
                <a:ea typeface="Cambria" panose="02040503050406030204" pitchFamily="18" charset="0"/>
                <a:cs typeface="Tahoma" panose="020B0604030504040204" pitchFamily="34" charset="0"/>
                <a:hlinkClick r:id=""/>
              </a:rPr>
              <a:t>410-455-2551</a:t>
            </a:r>
            <a:endParaRPr lang="en-US" sz="19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342900" lvl="1" indent="0">
              <a:buNone/>
            </a:pPr>
            <a:endParaRPr lang="en-US" dirty="0" smtClean="0"/>
          </a:p>
          <a:p>
            <a:pPr marL="342900" lvl="1" indent="0">
              <a:buNone/>
            </a:pPr>
            <a:endParaRPr lang="en-US" dirty="0"/>
          </a:p>
          <a:p>
            <a:pPr marL="342900" lvl="1" indent="0">
              <a:buNone/>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912" y="5456951"/>
            <a:ext cx="1546888" cy="669212"/>
          </a:xfrm>
          <a:prstGeom prst="rect">
            <a:avLst/>
          </a:prstGeom>
        </p:spPr>
      </p:pic>
    </p:spTree>
    <p:extLst>
      <p:ext uri="{BB962C8B-B14F-4D97-AF65-F5344CB8AC3E}">
        <p14:creationId xmlns:p14="http://schemas.microsoft.com/office/powerpoint/2010/main" val="11687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p:nvPr/>
        </p:nvSpPr>
        <p:spPr>
          <a:xfrm>
            <a:off x="602166" y="858644"/>
            <a:ext cx="792851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rgbClr val="000000"/>
                </a:solidFill>
                <a:latin typeface="Calibri"/>
                <a:ea typeface="Calibri"/>
                <a:cs typeface="Calibri"/>
                <a:sym typeface="Calibri"/>
              </a:rPr>
              <a:t>Office of Financial Aid and Scholarships</a:t>
            </a:r>
            <a:endParaRPr sz="1800" b="0" i="0" u="none" strike="noStrike" cap="none">
              <a:solidFill>
                <a:srgbClr val="000000"/>
              </a:solidFill>
              <a:latin typeface="Calibri"/>
              <a:ea typeface="Calibri"/>
              <a:cs typeface="Calibri"/>
              <a:sym typeface="Calibri"/>
            </a:endParaRPr>
          </a:p>
        </p:txBody>
      </p:sp>
      <p:sp>
        <p:nvSpPr>
          <p:cNvPr id="163" name="Google Shape;163;p27"/>
          <p:cNvSpPr txBox="1"/>
          <p:nvPr/>
        </p:nvSpPr>
        <p:spPr>
          <a:xfrm>
            <a:off x="343859" y="3101124"/>
            <a:ext cx="3657600" cy="2308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Awarding of Merit Scholarships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Scholarship Retriever</a:t>
            </a:r>
            <a:endParaRPr sz="2400">
              <a:latin typeface="Calibri"/>
              <a:ea typeface="Calibri"/>
              <a:cs typeface="Calibri"/>
              <a:sym typeface="Calibri"/>
            </a:endParaRPr>
          </a:p>
          <a:p>
            <a:pPr marL="457200" marR="0" lvl="0" indent="-457200" algn="l" rtl="0">
              <a:lnSpc>
                <a:spcPct val="100000"/>
              </a:lnSpc>
              <a:spcBef>
                <a:spcPts val="0"/>
              </a:spcBef>
              <a:spcAft>
                <a:spcPts val="0"/>
              </a:spcAft>
              <a:buSzPts val="2400"/>
              <a:buFont typeface="Calibri"/>
              <a:buChar char="•"/>
            </a:pPr>
            <a:r>
              <a:rPr lang="en-US" sz="2400">
                <a:latin typeface="Calibri"/>
                <a:ea typeface="Calibri"/>
                <a:cs typeface="Calibri"/>
                <a:sym typeface="Calibri"/>
              </a:rPr>
              <a:t>Transfer Scholarships</a:t>
            </a:r>
            <a:endParaRPr sz="2400">
              <a:latin typeface="Calibri"/>
              <a:ea typeface="Calibri"/>
              <a:cs typeface="Calibri"/>
              <a:sym typeface="Calibri"/>
            </a:endParaRPr>
          </a:p>
          <a:p>
            <a:pPr marL="457200" marR="0" lvl="0" indent="-457200" algn="l" rtl="0">
              <a:lnSpc>
                <a:spcPct val="100000"/>
              </a:lnSpc>
              <a:spcBef>
                <a:spcPts val="0"/>
              </a:spcBef>
              <a:spcAft>
                <a:spcPts val="0"/>
              </a:spcAft>
              <a:buSzPts val="2400"/>
              <a:buFont typeface="Calibri"/>
              <a:buChar char="•"/>
            </a:pPr>
            <a:r>
              <a:rPr lang="en-US" sz="2400">
                <a:latin typeface="Calibri"/>
                <a:ea typeface="Calibri"/>
                <a:cs typeface="Calibri"/>
                <a:sym typeface="Calibri"/>
              </a:rPr>
              <a:t>Private Scholarship Notifications</a:t>
            </a:r>
            <a:endParaRPr sz="2400">
              <a:latin typeface="Calibri"/>
              <a:ea typeface="Calibri"/>
              <a:cs typeface="Calibri"/>
              <a:sym typeface="Calibri"/>
            </a:endParaRPr>
          </a:p>
        </p:txBody>
      </p:sp>
      <p:sp>
        <p:nvSpPr>
          <p:cNvPr id="164" name="Google Shape;164;p27"/>
          <p:cNvSpPr txBox="1"/>
          <p:nvPr/>
        </p:nvSpPr>
        <p:spPr>
          <a:xfrm>
            <a:off x="4766950" y="3101125"/>
            <a:ext cx="4266300" cy="2401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FAFSA processing</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Verification of Student accounts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MHEC award processing</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Financial aid counseling</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Financial aid awarding.</a:t>
            </a:r>
            <a:endParaRPr sz="3200">
              <a:solidFill>
                <a:schemeClr val="dk1"/>
              </a:solidFill>
              <a:latin typeface="Calibri"/>
              <a:ea typeface="Calibri"/>
              <a:cs typeface="Calibri"/>
              <a:sym typeface="Calibri"/>
            </a:endParaRPr>
          </a:p>
        </p:txBody>
      </p:sp>
      <p:sp>
        <p:nvSpPr>
          <p:cNvPr id="165" name="Google Shape;165;p27"/>
          <p:cNvSpPr txBox="1"/>
          <p:nvPr/>
        </p:nvSpPr>
        <p:spPr>
          <a:xfrm>
            <a:off x="451800" y="2299400"/>
            <a:ext cx="34776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u="sng">
                <a:solidFill>
                  <a:schemeClr val="dk1"/>
                </a:solidFill>
                <a:latin typeface="Calibri"/>
                <a:ea typeface="Calibri"/>
                <a:cs typeface="Calibri"/>
                <a:sym typeface="Calibri"/>
              </a:rPr>
              <a:t>Merit Scholarships</a:t>
            </a:r>
            <a:endParaRPr sz="3200" b="1" u="sng">
              <a:solidFill>
                <a:schemeClr val="dk1"/>
              </a:solidFill>
              <a:latin typeface="Calibri"/>
              <a:ea typeface="Calibri"/>
              <a:cs typeface="Calibri"/>
              <a:sym typeface="Calibri"/>
            </a:endParaRPr>
          </a:p>
        </p:txBody>
      </p:sp>
      <p:sp>
        <p:nvSpPr>
          <p:cNvPr id="166" name="Google Shape;166;p27"/>
          <p:cNvSpPr txBox="1"/>
          <p:nvPr/>
        </p:nvSpPr>
        <p:spPr>
          <a:xfrm>
            <a:off x="4766950" y="2294950"/>
            <a:ext cx="3657600" cy="6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u="sng">
                <a:solidFill>
                  <a:schemeClr val="dk1"/>
                </a:solidFill>
                <a:latin typeface="Calibri"/>
                <a:ea typeface="Calibri"/>
                <a:cs typeface="Calibri"/>
                <a:sym typeface="Calibri"/>
              </a:rPr>
              <a:t>Financial Aid</a:t>
            </a:r>
            <a:endParaRPr sz="3200" b="1" u="sng">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p:nvPr/>
        </p:nvSpPr>
        <p:spPr>
          <a:xfrm>
            <a:off x="1396309" y="90819"/>
            <a:ext cx="7192736" cy="8156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700">
                <a:solidFill>
                  <a:srgbClr val="000000"/>
                </a:solidFill>
                <a:latin typeface="Arial"/>
                <a:ea typeface="Arial"/>
                <a:cs typeface="Arial"/>
                <a:sym typeface="Arial"/>
              </a:rPr>
              <a:t>Financial</a:t>
            </a:r>
            <a:r>
              <a:rPr lang="en-US" sz="4700" b="1">
                <a:solidFill>
                  <a:srgbClr val="000000"/>
                </a:solidFill>
                <a:latin typeface="Arial"/>
                <a:ea typeface="Arial"/>
                <a:cs typeface="Arial"/>
                <a:sym typeface="Arial"/>
              </a:rPr>
              <a:t>Smarts</a:t>
            </a:r>
            <a:endParaRPr sz="1800">
              <a:solidFill>
                <a:schemeClr val="dk1"/>
              </a:solidFill>
              <a:latin typeface="Calibri"/>
              <a:ea typeface="Calibri"/>
              <a:cs typeface="Calibri"/>
              <a:sym typeface="Calibri"/>
            </a:endParaRPr>
          </a:p>
        </p:txBody>
      </p:sp>
      <p:sp>
        <p:nvSpPr>
          <p:cNvPr id="173" name="Google Shape;173;p28"/>
          <p:cNvSpPr txBox="1"/>
          <p:nvPr/>
        </p:nvSpPr>
        <p:spPr>
          <a:xfrm>
            <a:off x="4177857" y="5893608"/>
            <a:ext cx="35901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financialsmarts.umbc.edu</a:t>
            </a:r>
            <a:endParaRPr/>
          </a:p>
        </p:txBody>
      </p:sp>
      <p:pic>
        <p:nvPicPr>
          <p:cNvPr id="174" name="Google Shape;174;p28" descr="Financial Smarts Qr code&#10;&#10;Description automatically generated"/>
          <p:cNvPicPr preferRelativeResize="0"/>
          <p:nvPr/>
        </p:nvPicPr>
        <p:blipFill rotWithShape="1">
          <a:blip r:embed="rId3">
            <a:alphaModFix/>
          </a:blip>
          <a:srcRect/>
          <a:stretch/>
        </p:blipFill>
        <p:spPr>
          <a:xfrm>
            <a:off x="2951675" y="5251875"/>
            <a:ext cx="1364125" cy="1364125"/>
          </a:xfrm>
          <a:prstGeom prst="rect">
            <a:avLst/>
          </a:prstGeom>
          <a:noFill/>
          <a:ln>
            <a:noFill/>
          </a:ln>
        </p:spPr>
      </p:pic>
      <p:pic>
        <p:nvPicPr>
          <p:cNvPr id="175" name="Google Shape;175;p28" descr="A picture containing graphical user interface&#10;&#10;Description automatically generated"/>
          <p:cNvPicPr preferRelativeResize="0"/>
          <p:nvPr/>
        </p:nvPicPr>
        <p:blipFill rotWithShape="1">
          <a:blip r:embed="rId4">
            <a:alphaModFix/>
          </a:blip>
          <a:srcRect/>
          <a:stretch/>
        </p:blipFill>
        <p:spPr>
          <a:xfrm>
            <a:off x="412424" y="978925"/>
            <a:ext cx="3903374" cy="4328649"/>
          </a:xfrm>
          <a:prstGeom prst="rect">
            <a:avLst/>
          </a:prstGeom>
          <a:noFill/>
          <a:ln>
            <a:noFill/>
          </a:ln>
        </p:spPr>
      </p:pic>
      <p:grpSp>
        <p:nvGrpSpPr>
          <p:cNvPr id="176" name="Google Shape;176;p28"/>
          <p:cNvGrpSpPr/>
          <p:nvPr/>
        </p:nvGrpSpPr>
        <p:grpSpPr>
          <a:xfrm>
            <a:off x="4522668" y="1970645"/>
            <a:ext cx="3903057" cy="3336756"/>
            <a:chOff x="1160003" y="1849771"/>
            <a:chExt cx="6460945" cy="4013419"/>
          </a:xfrm>
        </p:grpSpPr>
        <p:pic>
          <p:nvPicPr>
            <p:cNvPr id="177" name="Google Shape;177;p28" descr="Graphical user interface, text, application, website&#10;&#10;Description automatically generated"/>
            <p:cNvPicPr preferRelativeResize="0"/>
            <p:nvPr/>
          </p:nvPicPr>
          <p:blipFill rotWithShape="1">
            <a:blip r:embed="rId5">
              <a:alphaModFix/>
            </a:blip>
            <a:srcRect/>
            <a:stretch/>
          </p:blipFill>
          <p:spPr>
            <a:xfrm>
              <a:off x="1160003" y="1849771"/>
              <a:ext cx="4537993" cy="2563341"/>
            </a:xfrm>
            <a:prstGeom prst="rect">
              <a:avLst/>
            </a:prstGeom>
            <a:noFill/>
            <a:ln>
              <a:noFill/>
            </a:ln>
          </p:spPr>
        </p:pic>
        <p:pic>
          <p:nvPicPr>
            <p:cNvPr id="178" name="Google Shape;178;p28"/>
            <p:cNvPicPr preferRelativeResize="0"/>
            <p:nvPr/>
          </p:nvPicPr>
          <p:blipFill rotWithShape="1">
            <a:blip r:embed="rId6">
              <a:alphaModFix/>
            </a:blip>
            <a:srcRect/>
            <a:stretch/>
          </p:blipFill>
          <p:spPr>
            <a:xfrm>
              <a:off x="4322727" y="3107558"/>
              <a:ext cx="3298221" cy="275563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9" title="New Post Sticker"/>
          <p:cNvPicPr preferRelativeResize="0"/>
          <p:nvPr/>
        </p:nvPicPr>
        <p:blipFill>
          <a:blip r:embed="rId3">
            <a:alphaModFix/>
          </a:blip>
          <a:stretch>
            <a:fillRect/>
          </a:stretch>
        </p:blipFill>
        <p:spPr>
          <a:xfrm>
            <a:off x="3248050" y="4852550"/>
            <a:ext cx="2717575" cy="1623325"/>
          </a:xfrm>
          <a:prstGeom prst="rect">
            <a:avLst/>
          </a:prstGeom>
          <a:noFill/>
          <a:ln>
            <a:noFill/>
          </a:ln>
        </p:spPr>
      </p:pic>
      <p:sp>
        <p:nvSpPr>
          <p:cNvPr id="185" name="Google Shape;185;p29"/>
          <p:cNvSpPr txBox="1"/>
          <p:nvPr/>
        </p:nvSpPr>
        <p:spPr>
          <a:xfrm>
            <a:off x="814825" y="964250"/>
            <a:ext cx="7301700" cy="50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u="sng">
                <a:solidFill>
                  <a:schemeClr val="dk1"/>
                </a:solidFill>
                <a:latin typeface="Calibri"/>
                <a:ea typeface="Calibri"/>
                <a:cs typeface="Calibri"/>
                <a:sym typeface="Calibri"/>
              </a:rPr>
              <a:t>The 2024-2025 FAFSA</a:t>
            </a:r>
            <a:endParaRPr sz="4800" b="1" u="sng">
              <a:solidFill>
                <a:schemeClr val="dk1"/>
              </a:solidFill>
              <a:latin typeface="Calibri"/>
              <a:ea typeface="Calibri"/>
              <a:cs typeface="Calibri"/>
              <a:sym typeface="Calibri"/>
            </a:endParaRPr>
          </a:p>
        </p:txBody>
      </p:sp>
      <p:sp>
        <p:nvSpPr>
          <p:cNvPr id="186" name="Google Shape;186;p29"/>
          <p:cNvSpPr txBox="1"/>
          <p:nvPr/>
        </p:nvSpPr>
        <p:spPr>
          <a:xfrm>
            <a:off x="956000" y="2174500"/>
            <a:ext cx="7301700" cy="3812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FAFSA questions reduced from 108 to 36.</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Each FAFSA contributor must consent to their information being on the form.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EFC is now the SAI.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Extended language accessibility.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robust changes caused for a significant delay in FAFSA processing. As a result, several deadlines have been extended. </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30"/>
          <p:cNvGrpSpPr/>
          <p:nvPr/>
        </p:nvGrpSpPr>
        <p:grpSpPr>
          <a:xfrm>
            <a:off x="710827" y="1337358"/>
            <a:ext cx="7206600" cy="4536337"/>
            <a:chOff x="1073241" y="208"/>
            <a:chExt cx="7206600" cy="4536337"/>
          </a:xfrm>
        </p:grpSpPr>
        <p:sp>
          <p:nvSpPr>
            <p:cNvPr id="193" name="Google Shape;193;p30"/>
            <p:cNvSpPr/>
            <p:nvPr/>
          </p:nvSpPr>
          <p:spPr>
            <a:xfrm rot="10800000">
              <a:off x="2060041" y="208"/>
              <a:ext cx="6219800" cy="1973601"/>
            </a:xfrm>
            <a:prstGeom prst="homePlate">
              <a:avLst>
                <a:gd name="adj" fmla="val 5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0"/>
            <p:cNvSpPr txBox="1"/>
            <p:nvPr/>
          </p:nvSpPr>
          <p:spPr>
            <a:xfrm>
              <a:off x="2553441" y="208"/>
              <a:ext cx="5726400" cy="1973601"/>
            </a:xfrm>
            <a:prstGeom prst="rect">
              <a:avLst/>
            </a:prstGeom>
            <a:noFill/>
            <a:ln>
              <a:noFill/>
            </a:ln>
          </p:spPr>
          <p:txBody>
            <a:bodyPr spcFirstLastPara="1" wrap="square" lIns="870300" tIns="114300" rIns="213350" bIns="114300" anchor="ctr" anchorCtr="0">
              <a:noAutofit/>
            </a:bodyPr>
            <a:lstStyle/>
            <a:p>
              <a:pPr marL="0" marR="0" lvl="0" indent="0" algn="ctr" rtl="0">
                <a:lnSpc>
                  <a:spcPct val="90000"/>
                </a:lnSpc>
                <a:spcBef>
                  <a:spcPts val="0"/>
                </a:spcBef>
                <a:spcAft>
                  <a:spcPts val="0"/>
                </a:spcAft>
                <a:buClr>
                  <a:srgbClr val="000000"/>
                </a:buClr>
                <a:buSzPts val="3000"/>
                <a:buFont typeface="Calibri"/>
                <a:buNone/>
              </a:pPr>
              <a:r>
                <a:rPr lang="en-US" sz="3000" b="0" i="0" u="none" strike="noStrike" cap="none">
                  <a:solidFill>
                    <a:srgbClr val="000000"/>
                  </a:solidFill>
                  <a:latin typeface="Calibri"/>
                  <a:ea typeface="Calibri"/>
                  <a:cs typeface="Calibri"/>
                  <a:sym typeface="Calibri"/>
                </a:rPr>
                <a:t>2024-2025 FAFSA is </a:t>
              </a:r>
              <a:r>
                <a:rPr lang="en-US" sz="3000">
                  <a:latin typeface="Calibri"/>
                  <a:ea typeface="Calibri"/>
                  <a:cs typeface="Calibri"/>
                  <a:sym typeface="Calibri"/>
                </a:rPr>
                <a:t>still </a:t>
              </a:r>
              <a:r>
                <a:rPr lang="en-US" sz="3000" b="0" i="0" u="none" strike="noStrike" cap="none">
                  <a:solidFill>
                    <a:srgbClr val="000000"/>
                  </a:solidFill>
                  <a:latin typeface="Calibri"/>
                  <a:ea typeface="Calibri"/>
                  <a:cs typeface="Calibri"/>
                  <a:sym typeface="Calibri"/>
                </a:rPr>
                <a:t>available.</a:t>
              </a:r>
              <a:r>
                <a:rPr lang="en-US" sz="3000">
                  <a:latin typeface="Calibri"/>
                  <a:ea typeface="Calibri"/>
                  <a:cs typeface="Calibri"/>
                  <a:sym typeface="Calibri"/>
                </a:rPr>
                <a:t> If you have not already submitted your FAFSA please do so as soon as possible.</a:t>
              </a:r>
              <a:r>
                <a:rPr lang="en-US" sz="30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5" name="Google Shape;195;p30"/>
            <p:cNvSpPr/>
            <p:nvPr/>
          </p:nvSpPr>
          <p:spPr>
            <a:xfrm>
              <a:off x="1073241" y="208"/>
              <a:ext cx="1973601" cy="1973601"/>
            </a:xfrm>
            <a:prstGeom prst="ellipse">
              <a:avLst/>
            </a:prstGeom>
            <a:blipFill rotWithShape="1">
              <a:blip r:embed="rId3">
                <a:alphaModFix/>
              </a:blip>
              <a:stretch>
                <a:fillRect l="-7996" r="-7997"/>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0"/>
            <p:cNvSpPr/>
            <p:nvPr/>
          </p:nvSpPr>
          <p:spPr>
            <a:xfrm rot="10800000">
              <a:off x="2060041" y="2562944"/>
              <a:ext cx="6219800" cy="1973601"/>
            </a:xfrm>
            <a:prstGeom prst="homePlate">
              <a:avLst>
                <a:gd name="adj" fmla="val 50000"/>
              </a:avLst>
            </a:prstGeom>
            <a:solidFill>
              <a:srgbClr val="00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0"/>
            <p:cNvSpPr txBox="1"/>
            <p:nvPr/>
          </p:nvSpPr>
          <p:spPr>
            <a:xfrm>
              <a:off x="2553441" y="2562944"/>
              <a:ext cx="5726400" cy="1973601"/>
            </a:xfrm>
            <a:prstGeom prst="rect">
              <a:avLst/>
            </a:prstGeom>
            <a:noFill/>
            <a:ln>
              <a:noFill/>
            </a:ln>
          </p:spPr>
          <p:txBody>
            <a:bodyPr spcFirstLastPara="1" wrap="square" lIns="870300" tIns="114300" rIns="213350" bIns="114300" anchor="ctr" anchorCtr="0">
              <a:noAutofit/>
            </a:bodyPr>
            <a:lstStyle/>
            <a:p>
              <a:pPr marL="0" marR="0" lvl="0" indent="0" algn="l" rtl="0">
                <a:lnSpc>
                  <a:spcPct val="90000"/>
                </a:lnSpc>
                <a:spcBef>
                  <a:spcPts val="0"/>
                </a:spcBef>
                <a:spcAft>
                  <a:spcPts val="0"/>
                </a:spcAft>
                <a:buClr>
                  <a:srgbClr val="FFC000"/>
                </a:buClr>
                <a:buSzPts val="3000"/>
                <a:buFont typeface="Calibri"/>
                <a:buNone/>
              </a:pPr>
              <a:r>
                <a:rPr lang="en-US" sz="3000">
                  <a:solidFill>
                    <a:srgbClr val="FFC000"/>
                  </a:solidFill>
                  <a:latin typeface="Calibri"/>
                  <a:ea typeface="Calibri"/>
                  <a:cs typeface="Calibri"/>
                  <a:sym typeface="Calibri"/>
                </a:rPr>
                <a:t>M</a:t>
              </a:r>
              <a:r>
                <a:rPr lang="en-US" sz="3000" b="0" i="0" u="none" strike="noStrike" cap="none">
                  <a:solidFill>
                    <a:srgbClr val="FFC000"/>
                  </a:solidFill>
                  <a:latin typeface="Calibri"/>
                  <a:ea typeface="Calibri"/>
                  <a:cs typeface="Calibri"/>
                  <a:sym typeface="Calibri"/>
                </a:rPr>
                <a:t>onitor myUMBC for To Do’s and alerts</a:t>
              </a:r>
              <a:endParaRPr sz="1400" b="0" i="0" u="none" strike="noStrike" cap="none">
                <a:solidFill>
                  <a:srgbClr val="000000"/>
                </a:solidFill>
                <a:latin typeface="Arial"/>
                <a:ea typeface="Arial"/>
                <a:cs typeface="Arial"/>
                <a:sym typeface="Arial"/>
              </a:endParaRPr>
            </a:p>
          </p:txBody>
        </p:sp>
        <p:sp>
          <p:nvSpPr>
            <p:cNvPr id="198" name="Google Shape;198;p30"/>
            <p:cNvSpPr/>
            <p:nvPr/>
          </p:nvSpPr>
          <p:spPr>
            <a:xfrm>
              <a:off x="1073241" y="2562944"/>
              <a:ext cx="1973601" cy="1973601"/>
            </a:xfrm>
            <a:prstGeom prst="ellipse">
              <a:avLst/>
            </a:prstGeom>
            <a:blipFill rotWithShape="1">
              <a:blip r:embed="rId4">
                <a:alphaModFix/>
              </a:blip>
              <a:stretch>
                <a:fillRect l="-24995" r="-24994"/>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1" descr="Qr code&#10;&#10;Description automatically generated"/>
          <p:cNvPicPr preferRelativeResize="0"/>
          <p:nvPr/>
        </p:nvPicPr>
        <p:blipFill rotWithShape="1">
          <a:blip r:embed="rId3">
            <a:alphaModFix/>
          </a:blip>
          <a:srcRect/>
          <a:stretch/>
        </p:blipFill>
        <p:spPr>
          <a:xfrm>
            <a:off x="7103125" y="4419315"/>
            <a:ext cx="1057275" cy="1066800"/>
          </a:xfrm>
          <a:prstGeom prst="rect">
            <a:avLst/>
          </a:prstGeom>
          <a:noFill/>
          <a:ln>
            <a:noFill/>
          </a:ln>
        </p:spPr>
      </p:pic>
      <p:pic>
        <p:nvPicPr>
          <p:cNvPr id="205" name="Google Shape;205;p31" descr="Graphical user interface&#10;&#10;Description automatically generated"/>
          <p:cNvPicPr preferRelativeResize="0"/>
          <p:nvPr/>
        </p:nvPicPr>
        <p:blipFill rotWithShape="1">
          <a:blip r:embed="rId4">
            <a:alphaModFix/>
          </a:blip>
          <a:srcRect l="2751" t="71638" r="2752"/>
          <a:stretch/>
        </p:blipFill>
        <p:spPr>
          <a:xfrm>
            <a:off x="6549125" y="1260788"/>
            <a:ext cx="2594883" cy="1461132"/>
          </a:xfrm>
          <a:prstGeom prst="rect">
            <a:avLst/>
          </a:prstGeom>
          <a:noFill/>
          <a:ln>
            <a:noFill/>
          </a:ln>
        </p:spPr>
      </p:pic>
      <p:pic>
        <p:nvPicPr>
          <p:cNvPr id="206" name="Google Shape;206;p31"/>
          <p:cNvPicPr preferRelativeResize="0"/>
          <p:nvPr/>
        </p:nvPicPr>
        <p:blipFill>
          <a:blip r:embed="rId5">
            <a:alphaModFix/>
          </a:blip>
          <a:stretch>
            <a:fillRect/>
          </a:stretch>
        </p:blipFill>
        <p:spPr>
          <a:xfrm>
            <a:off x="88275" y="1260800"/>
            <a:ext cx="3529146" cy="4225336"/>
          </a:xfrm>
          <a:prstGeom prst="rect">
            <a:avLst/>
          </a:prstGeom>
          <a:noFill/>
          <a:ln>
            <a:noFill/>
          </a:ln>
        </p:spPr>
      </p:pic>
      <p:pic>
        <p:nvPicPr>
          <p:cNvPr id="207" name="Google Shape;207;p31"/>
          <p:cNvPicPr preferRelativeResize="0"/>
          <p:nvPr/>
        </p:nvPicPr>
        <p:blipFill>
          <a:blip r:embed="rId6">
            <a:alphaModFix/>
          </a:blip>
          <a:stretch>
            <a:fillRect/>
          </a:stretch>
        </p:blipFill>
        <p:spPr>
          <a:xfrm>
            <a:off x="3533625" y="1260800"/>
            <a:ext cx="3082700" cy="4151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p:nvPr/>
        </p:nvSpPr>
        <p:spPr>
          <a:xfrm>
            <a:off x="4075359" y="2943955"/>
            <a:ext cx="2671341" cy="394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4" name="Google Shape;214;p32"/>
          <p:cNvPicPr preferRelativeResize="0"/>
          <p:nvPr/>
        </p:nvPicPr>
        <p:blipFill>
          <a:blip r:embed="rId3">
            <a:alphaModFix/>
          </a:blip>
          <a:stretch>
            <a:fillRect/>
          </a:stretch>
        </p:blipFill>
        <p:spPr>
          <a:xfrm>
            <a:off x="2049475" y="1336375"/>
            <a:ext cx="5045049" cy="508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p:nvPr/>
        </p:nvSpPr>
        <p:spPr>
          <a:xfrm>
            <a:off x="195943" y="1191269"/>
            <a:ext cx="548184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Aid Disbursement</a:t>
            </a:r>
            <a:endParaRPr sz="1400" b="0" i="0" u="none" strike="noStrike" cap="none">
              <a:solidFill>
                <a:srgbClr val="000000"/>
              </a:solidFill>
              <a:latin typeface="Arial"/>
              <a:ea typeface="Arial"/>
              <a:cs typeface="Arial"/>
              <a:sym typeface="Arial"/>
            </a:endParaRPr>
          </a:p>
        </p:txBody>
      </p:sp>
      <p:graphicFrame>
        <p:nvGraphicFramePr>
          <p:cNvPr id="221" name="Google Shape;221;p33"/>
          <p:cNvGraphicFramePr/>
          <p:nvPr/>
        </p:nvGraphicFramePr>
        <p:xfrm>
          <a:off x="409174" y="2630755"/>
          <a:ext cx="5284800" cy="1529110"/>
        </p:xfrm>
        <a:graphic>
          <a:graphicData uri="http://schemas.openxmlformats.org/drawingml/2006/table">
            <a:tbl>
              <a:tblPr firstRow="1" bandRow="1">
                <a:noFill/>
                <a:tableStyleId>{A6064C97-3C79-4179-B6CB-C3B67A09855B}</a:tableStyleId>
              </a:tblPr>
              <a:tblGrid>
                <a:gridCol w="2642400">
                  <a:extLst>
                    <a:ext uri="{9D8B030D-6E8A-4147-A177-3AD203B41FA5}">
                      <a16:colId xmlns:a16="http://schemas.microsoft.com/office/drawing/2014/main" val="20000"/>
                    </a:ext>
                  </a:extLst>
                </a:gridCol>
                <a:gridCol w="26424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Enrollment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First Disbursement Date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Full-time undergraduate students (12+ credits)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a:t>August 19th</a:t>
                      </a:r>
                      <a:endParaRPr sz="1400" u="none" strike="noStrike" cap="none"/>
                    </a:p>
                  </a:txBody>
                  <a:tcPr marL="91450" marR="91450" marT="45725" marB="45725"/>
                </a:tc>
                <a:extLst>
                  <a:ext uri="{0D108BD9-81ED-4DB2-BD59-A6C34878D82A}">
                    <a16:rowId xmlns:a16="http://schemas.microsoft.com/office/drawing/2014/main" val="10001"/>
                  </a:ext>
                </a:extLst>
              </a:tr>
              <a:tr h="224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Part-time undergraduate students (1-11 credits)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a:t>September 17th</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sp>
        <p:nvSpPr>
          <p:cNvPr id="222" name="Google Shape;222;p33"/>
          <p:cNvSpPr txBox="1"/>
          <p:nvPr/>
        </p:nvSpPr>
        <p:spPr>
          <a:xfrm>
            <a:off x="6134986" y="3778768"/>
            <a:ext cx="28074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full disbursement calendar: </a:t>
            </a:r>
            <a:r>
              <a:rPr lang="en-US" sz="1400" b="0" i="1" u="none" strike="noStrike" cap="none">
                <a:solidFill>
                  <a:schemeClr val="dk1"/>
                </a:solidFill>
                <a:latin typeface="Calibri"/>
                <a:ea typeface="Calibri"/>
                <a:cs typeface="Calibri"/>
                <a:sym typeface="Calibri"/>
              </a:rPr>
              <a:t>financialaid.umbc.edu/calendar/ </a:t>
            </a:r>
            <a:endParaRPr sz="1400" b="0" i="1" u="none" strike="noStrike" cap="none">
              <a:solidFill>
                <a:srgbClr val="000000"/>
              </a:solidFill>
              <a:latin typeface="Calibri"/>
              <a:ea typeface="Calibri"/>
              <a:cs typeface="Calibri"/>
              <a:sym typeface="Calibri"/>
            </a:endParaRPr>
          </a:p>
        </p:txBody>
      </p:sp>
      <p:pic>
        <p:nvPicPr>
          <p:cNvPr id="223" name="Google Shape;223;p33" descr="Qr code&#10;&#10;Description automatically generated"/>
          <p:cNvPicPr preferRelativeResize="0"/>
          <p:nvPr/>
        </p:nvPicPr>
        <p:blipFill rotWithShape="1">
          <a:blip r:embed="rId3">
            <a:alphaModFix/>
          </a:blip>
          <a:srcRect/>
          <a:stretch/>
        </p:blipFill>
        <p:spPr>
          <a:xfrm>
            <a:off x="6581467" y="2114052"/>
            <a:ext cx="1668046" cy="1668046"/>
          </a:xfrm>
          <a:prstGeom prst="rect">
            <a:avLst/>
          </a:prstGeom>
          <a:noFill/>
          <a:ln>
            <a:noFill/>
          </a:ln>
        </p:spPr>
      </p:pic>
      <p:sp>
        <p:nvSpPr>
          <p:cNvPr id="224" name="Google Shape;224;p33"/>
          <p:cNvSpPr/>
          <p:nvPr/>
        </p:nvSpPr>
        <p:spPr>
          <a:xfrm>
            <a:off x="195943" y="4875028"/>
            <a:ext cx="6779014" cy="646331"/>
          </a:xfrm>
          <a:prstGeom prst="rect">
            <a:avLst/>
          </a:prstGeom>
          <a:solidFill>
            <a:srgbClr val="FFC000"/>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33"/>
          <p:cNvSpPr txBox="1"/>
          <p:nvPr/>
        </p:nvSpPr>
        <p:spPr>
          <a:xfrm>
            <a:off x="409174" y="4875028"/>
            <a:ext cx="65657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pending financial aid is </a:t>
            </a:r>
            <a:r>
              <a:rPr lang="en-US" sz="1800" b="0" i="1" u="none" strike="noStrike" cap="none">
                <a:solidFill>
                  <a:srgbClr val="000000"/>
                </a:solidFill>
                <a:latin typeface="Calibri"/>
                <a:ea typeface="Calibri"/>
                <a:cs typeface="Calibri"/>
                <a:sym typeface="Calibri"/>
              </a:rPr>
              <a:t>equal to or exceeds</a:t>
            </a:r>
            <a:r>
              <a:rPr lang="en-US" sz="1800" b="0" i="0" u="none" strike="noStrike" cap="none">
                <a:solidFill>
                  <a:srgbClr val="000000"/>
                </a:solidFill>
                <a:latin typeface="Calibri"/>
                <a:ea typeface="Calibri"/>
                <a:cs typeface="Calibri"/>
                <a:sym typeface="Calibri"/>
              </a:rPr>
              <a:t> the balance due by the billing due date, students will not receive late fees.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1720</Words>
  <Application>Microsoft Office PowerPoint</Application>
  <PresentationFormat>On-screen Show (4:3)</PresentationFormat>
  <Paragraphs>256</Paragraphs>
  <Slides>27</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Cambria</vt:lpstr>
      <vt:lpstr>Cooper Black</vt:lpstr>
      <vt:lpstr>Tahoma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Reslife Values:</vt:lpstr>
      <vt:lpstr>PowerPoint Presentation</vt:lpstr>
      <vt:lpstr>PowerPoint Presentation</vt:lpstr>
      <vt:lpstr>PowerPoint Presentation</vt:lpstr>
      <vt:lpstr>PowerPoint Presentation</vt:lpstr>
      <vt:lpstr>PowerPoint Presentation</vt:lpstr>
      <vt:lpstr>What to expect… </vt:lpstr>
      <vt:lpstr>Before you arrive</vt:lpstr>
      <vt:lpstr>Important Dates </vt:lpstr>
      <vt:lpstr>On the Waitlist? </vt:lpstr>
      <vt:lpstr>A QUICK GUIDE TO  PARKING AT UMBC</vt:lpstr>
      <vt:lpstr>Getting Your Permit</vt:lpstr>
      <vt:lpstr>Securing Your Permit</vt:lpstr>
      <vt:lpstr>Where Can I Park?</vt:lpstr>
      <vt:lpstr>Other Services Offered Through Parking Services</vt:lpstr>
      <vt:lpstr>Important 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Wilhelm</dc:creator>
  <cp:lastModifiedBy>Harry Wilhelm</cp:lastModifiedBy>
  <cp:revision>3</cp:revision>
  <dcterms:modified xsi:type="dcterms:W3CDTF">2024-06-05T13:59:17Z</dcterms:modified>
</cp:coreProperties>
</file>