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Gill Sans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GillSans-bold.fntdata"/><Relationship Id="rId16" Type="http://schemas.openxmlformats.org/officeDocument/2006/relationships/slide" Target="slides/slide9.xml"/><Relationship Id="rId38" Type="http://schemas.openxmlformats.org/officeDocument/2006/relationships/font" Target="fonts/Gill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be16fcd96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dbe16fcd96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be16fcd96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dbe16fcd96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be16fcd9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be16fcd9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902290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902290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9022906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9022906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efbf220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efbf220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D grades will be accepted for General Education requirements. D grades are never accepted for major requirements. So any courses you are wanting to transfer in and receive major credits for, need to at least have a C grade. And please make sure you check with your major department to determine if there are any additional grade requirements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01d61695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01d61695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9022906d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29022906d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bf158b27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2bf158b27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bf158b277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2bf158b27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704e17b0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704e17b0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9022906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29022906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9022906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9022906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bf158b27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2bf158b27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arrow to expand and find out more information about the course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bf158b27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bf158b27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bf158b27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bf158b27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be16fcd96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dbe16fcd96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01d61695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01d61695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d2ff18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d2ff18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9022906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29022906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be16fcd9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dbe16fcd9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704e17b0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704e17b0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01d6169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301d616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704e17b0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704e17b0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704e17b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704e17b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efbf22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efbf22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704e17b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704e17b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03568cb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503568cb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be16fcd96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dbe16fcd96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 title="scalloped circle"/>
          <p:cNvSpPr/>
          <p:nvPr/>
        </p:nvSpPr>
        <p:spPr>
          <a:xfrm>
            <a:off x="2667762" y="473202"/>
            <a:ext cx="3926681" cy="3921919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1" name="Google Shape;81;p14"/>
          <p:cNvSpPr txBox="1"/>
          <p:nvPr>
            <p:ph type="ctrTitle"/>
          </p:nvPr>
        </p:nvSpPr>
        <p:spPr>
          <a:xfrm>
            <a:off x="808892" y="823791"/>
            <a:ext cx="77388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1661284" y="4484397"/>
            <a:ext cx="60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dk2"/>
                </a:solidFill>
              </a:defRPr>
            </a:lvl1pPr>
            <a:lvl2pPr lvl="1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08892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135249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95E04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800413" y="4781759"/>
            <a:ext cx="17472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4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i="0" sz="15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0" type="dt"/>
          </p:nvPr>
        </p:nvSpPr>
        <p:spPr>
          <a:xfrm>
            <a:off x="2427410" y="4781759"/>
            <a:ext cx="1120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959298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7456826" y="4781759"/>
            <a:ext cx="1115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9" name="Google Shape;99;p16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100" name="Google Shape;100;p1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1" name="Google Shape;101;p1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3" type="body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18"/>
          <p:cNvSpPr txBox="1"/>
          <p:nvPr>
            <p:ph idx="4" type="body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b="1" i="0" sz="14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–"/>
              <a:defRPr sz="2100"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4pPr>
            <a:lvl5pPr indent="-32385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6pPr>
            <a:lvl7pPr indent="-32385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8pPr>
            <a:lvl9pPr indent="-32385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31" name="Google Shape;131;p21"/>
          <p:cNvSpPr txBox="1"/>
          <p:nvPr>
            <p:ph idx="2" type="body"/>
          </p:nvPr>
        </p:nvSpPr>
        <p:spPr>
          <a:xfrm>
            <a:off x="6253414" y="1306002"/>
            <a:ext cx="23190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2" name="Google Shape;132;p21"/>
          <p:cNvSpPr txBox="1"/>
          <p:nvPr>
            <p:ph idx="10" type="dt"/>
          </p:nvPr>
        </p:nvSpPr>
        <p:spPr>
          <a:xfrm>
            <a:off x="573788" y="4781759"/>
            <a:ext cx="924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1" type="ftr"/>
          </p:nvPr>
        </p:nvSpPr>
        <p:spPr>
          <a:xfrm>
            <a:off x="1577715" y="4781759"/>
            <a:ext cx="26115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4268261" y="4781759"/>
            <a:ext cx="924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1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>
            <p:ph idx="2" type="pic"/>
          </p:nvPr>
        </p:nvSpPr>
        <p:spPr>
          <a:xfrm>
            <a:off x="212598" y="0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b="0" i="0" sz="2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8" name="Google Shape;138;p22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9" name="Google Shape;139;p22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6253412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b="1" i="0" sz="14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6253412" y="1306002"/>
            <a:ext cx="23190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574463" y="4781759"/>
            <a:ext cx="924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1577716" y="4781759"/>
            <a:ext cx="26115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4265676" y="4781759"/>
            <a:ext cx="9258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5" name="Google Shape;175;p29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6" name="Google Shape;176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3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3" name="Google Shape;183;p30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p3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0" name="Google Shape;200;p3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1" name="Google Shape;201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938759" y="286789"/>
            <a:ext cx="76338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  <a:defRPr b="0" i="0" sz="3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048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4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450" lvl="5" marL="27432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450" lvl="6" marL="3200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450" lvl="7" marL="3657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450" lvl="8" marL="4114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938759" y="4781759"/>
            <a:ext cx="174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028950" y="4781759"/>
            <a:ext cx="3086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457951" y="4781759"/>
            <a:ext cx="21147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3" title="Left scallop edge"/>
          <p:cNvSpPr/>
          <p:nvPr/>
        </p:nvSpPr>
        <p:spPr>
          <a:xfrm>
            <a:off x="0" y="0"/>
            <a:ext cx="664369" cy="51435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8" name="Google Shape;78;p13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94">
          <p15:clr>
            <a:srgbClr val="F26B43"/>
          </p15:clr>
        </p15:guide>
        <p15:guide id="2" pos="5400">
          <p15:clr>
            <a:srgbClr val="F26B43"/>
          </p15:clr>
        </p15:guide>
        <p15:guide id="3" orient="horz" pos="3006">
          <p15:clr>
            <a:srgbClr val="F26B43"/>
          </p15:clr>
        </p15:guide>
        <p15:guide id="4" orient="horz" pos="1080">
          <p15:clr>
            <a:srgbClr val="F26B43"/>
          </p15:clr>
        </p15:guide>
        <p15:guide id="5" orient="horz" pos="2790">
          <p15:clr>
            <a:srgbClr val="F26B43"/>
          </p15:clr>
        </p15:guide>
        <p15:guide id="6" orient="horz" pos="1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161" name="Google Shape;161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usign.umbc.edu/secure/prd/FormToDocuSign/Form2DS.php?cfg=RR_CourseRevie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pps.my.umbc.edu/pathways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orientationadvising@umbc.edu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advising.umbc.edu/post-orientation-2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Enrollment 101/301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Academic Advising &amp; Registration</a:t>
            </a:r>
            <a:endParaRPr sz="4000"/>
          </a:p>
        </p:txBody>
      </p:sp>
      <p:sp>
        <p:nvSpPr>
          <p:cNvPr id="228" name="Google Shape;228;p3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Presented by the Office for Academic &amp; Pre-Professional Advising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5" y="69975"/>
            <a:ext cx="8877825" cy="5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00"/>
            <a:ext cx="9144000" cy="515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8"/>
            <a:ext cx="91304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457200" y="1183350"/>
            <a:ext cx="51420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myUMBC Profile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Transfer Credit Report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Degree Audit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Pathways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Class Search</a:t>
            </a:r>
            <a:endParaRPr sz="2800"/>
          </a:p>
        </p:txBody>
      </p:sp>
      <p:sp>
        <p:nvSpPr>
          <p:cNvPr id="312" name="Google Shape;312;p4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Planning Tools</a:t>
            </a:r>
            <a:endParaRPr/>
          </a:p>
        </p:txBody>
      </p:sp>
      <p:pic>
        <p:nvPicPr>
          <p:cNvPr id="313" name="Google Shape;31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425" y="1149700"/>
            <a:ext cx="4267200" cy="284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myUMBC Profile</a:t>
            </a:r>
            <a:endParaRPr/>
          </a:p>
        </p:txBody>
      </p:sp>
      <p:pic>
        <p:nvPicPr>
          <p:cNvPr id="319" name="Google Shape;3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713" y="1009225"/>
            <a:ext cx="4676577" cy="3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type="title"/>
          </p:nvPr>
        </p:nvSpPr>
        <p:spPr>
          <a:xfrm>
            <a:off x="914400" y="3"/>
            <a:ext cx="8229600" cy="59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Credit Report</a:t>
            </a:r>
            <a:endParaRPr/>
          </a:p>
        </p:txBody>
      </p:sp>
      <p:pic>
        <p:nvPicPr>
          <p:cNvPr id="325" name="Google Shape;325;p51"/>
          <p:cNvPicPr preferRelativeResize="0"/>
          <p:nvPr/>
        </p:nvPicPr>
        <p:blipFill rotWithShape="1">
          <a:blip r:embed="rId3">
            <a:alphaModFix/>
          </a:blip>
          <a:srcRect b="5412" l="5733" r="4266" t="16377"/>
          <a:stretch/>
        </p:blipFill>
        <p:spPr>
          <a:xfrm>
            <a:off x="1052525" y="936575"/>
            <a:ext cx="7038926" cy="3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1"/>
          <p:cNvSpPr/>
          <p:nvPr/>
        </p:nvSpPr>
        <p:spPr>
          <a:xfrm>
            <a:off x="4882475" y="2310750"/>
            <a:ext cx="783000" cy="522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>
            <p:ph type="title"/>
          </p:nvPr>
        </p:nvSpPr>
        <p:spPr>
          <a:xfrm>
            <a:off x="625375" y="67904"/>
            <a:ext cx="82296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Review Process</a:t>
            </a:r>
            <a:endParaRPr/>
          </a:p>
        </p:txBody>
      </p:sp>
      <p:sp>
        <p:nvSpPr>
          <p:cNvPr id="332" name="Google Shape;332;p52"/>
          <p:cNvSpPr txBox="1"/>
          <p:nvPr>
            <p:ph idx="1" type="body"/>
          </p:nvPr>
        </p:nvSpPr>
        <p:spPr>
          <a:xfrm>
            <a:off x="457200" y="948246"/>
            <a:ext cx="8229600" cy="37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5850"/>
              <a:t>When to Submit a Course Review form:</a:t>
            </a:r>
            <a:endParaRPr b="1" sz="58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t/>
            </a:r>
            <a:endParaRPr b="1" sz="25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Need a specific course for your major or minor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Prerequisite</a:t>
            </a:r>
            <a:r>
              <a:rPr lang="en" sz="5750"/>
              <a:t> for a course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General Education requirement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8139"/>
              <a:buFont typeface="Arial"/>
              <a:buNone/>
            </a:pPr>
            <a:r>
              <a:rPr lang="en" sz="3909" u="sng">
                <a:solidFill>
                  <a:schemeClr val="hlink"/>
                </a:solidFill>
                <a:hlinkClick r:id="rId3"/>
              </a:rPr>
              <a:t>https://docusign.umbc.edu/secure/prd/FormToDocuSign/Form2DS.php?cfg=RR_CourseReview</a:t>
            </a:r>
            <a:endParaRPr sz="3909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338" name="Google Shape;33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125" y="760650"/>
            <a:ext cx="5399752" cy="40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344" name="Google Shape;344;p54"/>
          <p:cNvPicPr preferRelativeResize="0"/>
          <p:nvPr/>
        </p:nvPicPr>
        <p:blipFill rotWithShape="1">
          <a:blip r:embed="rId3">
            <a:alphaModFix/>
          </a:blip>
          <a:srcRect b="14025" l="0" r="51909" t="23917"/>
          <a:stretch/>
        </p:blipFill>
        <p:spPr>
          <a:xfrm>
            <a:off x="1772050" y="716525"/>
            <a:ext cx="5599901" cy="406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350" name="Google Shape;350;p55"/>
          <p:cNvPicPr preferRelativeResize="0"/>
          <p:nvPr/>
        </p:nvPicPr>
        <p:blipFill rotWithShape="1">
          <a:blip r:embed="rId3">
            <a:alphaModFix/>
          </a:blip>
          <a:srcRect b="13152" l="0" r="51895" t="23855"/>
          <a:stretch/>
        </p:blipFill>
        <p:spPr>
          <a:xfrm>
            <a:off x="1783925" y="723700"/>
            <a:ext cx="5576150" cy="410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457200" y="796675"/>
            <a:ext cx="468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Today We’ll Discuss…</a:t>
            </a:r>
            <a:endParaRPr sz="3200"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457200" y="1817900"/>
            <a:ext cx="55614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Advising at UMBC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Building your Class Schedule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Planning Tools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Preparing for Advising Checklist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After Orientation</a:t>
            </a:r>
            <a:endParaRPr sz="2800"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072" y="1090313"/>
            <a:ext cx="2898728" cy="2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>
            <p:ph idx="1" type="body"/>
          </p:nvPr>
        </p:nvSpPr>
        <p:spPr>
          <a:xfrm>
            <a:off x="610750" y="1011825"/>
            <a:ext cx="4471500" cy="35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https://apps.my.umbc.edu/pathways/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Sample four-year plan for all majors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Includes advising contact and curriculum notes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True academic plan will vary student to student</a:t>
            </a:r>
            <a:endParaRPr sz="2800"/>
          </a:p>
        </p:txBody>
      </p:sp>
      <p:sp>
        <p:nvSpPr>
          <p:cNvPr id="356" name="Google Shape;356;p56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Pathways</a:t>
            </a:r>
            <a:endParaRPr/>
          </a:p>
        </p:txBody>
      </p:sp>
      <p:pic>
        <p:nvPicPr>
          <p:cNvPr id="357" name="Google Shape;357;p56"/>
          <p:cNvPicPr preferRelativeResize="0"/>
          <p:nvPr/>
        </p:nvPicPr>
        <p:blipFill rotWithShape="1">
          <a:blip r:embed="rId4">
            <a:alphaModFix/>
          </a:blip>
          <a:srcRect b="41920" l="3275" r="3684" t="13614"/>
          <a:stretch/>
        </p:blipFill>
        <p:spPr>
          <a:xfrm>
            <a:off x="5358425" y="1011825"/>
            <a:ext cx="3178224" cy="8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6"/>
          <p:cNvPicPr preferRelativeResize="0"/>
          <p:nvPr/>
        </p:nvPicPr>
        <p:blipFill rotWithShape="1">
          <a:blip r:embed="rId5">
            <a:alphaModFix/>
          </a:blip>
          <a:srcRect b="8738" l="30933" r="30929" t="18980"/>
          <a:stretch/>
        </p:blipFill>
        <p:spPr>
          <a:xfrm>
            <a:off x="5660375" y="1938525"/>
            <a:ext cx="2574326" cy="27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364" name="Google Shape;364;p57"/>
          <p:cNvPicPr preferRelativeResize="0"/>
          <p:nvPr/>
        </p:nvPicPr>
        <p:blipFill rotWithShape="1">
          <a:blip r:embed="rId3">
            <a:alphaModFix/>
          </a:blip>
          <a:srcRect b="29504" l="0" r="0" t="14732"/>
          <a:stretch/>
        </p:blipFill>
        <p:spPr>
          <a:xfrm>
            <a:off x="729350" y="1443250"/>
            <a:ext cx="7685275" cy="241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370" name="Google Shape;370;p58"/>
          <p:cNvPicPr preferRelativeResize="0"/>
          <p:nvPr/>
        </p:nvPicPr>
        <p:blipFill rotWithShape="1">
          <a:blip r:embed="rId3">
            <a:alphaModFix/>
          </a:blip>
          <a:srcRect b="6059" l="0" r="1893" t="22908"/>
          <a:stretch/>
        </p:blipFill>
        <p:spPr>
          <a:xfrm>
            <a:off x="802075" y="1166875"/>
            <a:ext cx="7539826" cy="30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8"/>
          <p:cNvSpPr/>
          <p:nvPr/>
        </p:nvSpPr>
        <p:spPr>
          <a:xfrm>
            <a:off x="967275" y="1995975"/>
            <a:ext cx="245700" cy="24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377" name="Google Shape;377;p59"/>
          <p:cNvPicPr preferRelativeResize="0"/>
          <p:nvPr/>
        </p:nvPicPr>
        <p:blipFill rotWithShape="1">
          <a:blip r:embed="rId3">
            <a:alphaModFix/>
          </a:blip>
          <a:srcRect b="6776" l="2011" r="3084" t="22190"/>
          <a:stretch/>
        </p:blipFill>
        <p:spPr>
          <a:xfrm>
            <a:off x="724901" y="1028662"/>
            <a:ext cx="7694198" cy="32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383" name="Google Shape;383;p60"/>
          <p:cNvPicPr preferRelativeResize="0"/>
          <p:nvPr/>
        </p:nvPicPr>
        <p:blipFill rotWithShape="1">
          <a:blip r:embed="rId3">
            <a:alphaModFix/>
          </a:blip>
          <a:srcRect b="8634" l="0" r="0" t="33454"/>
          <a:stretch/>
        </p:blipFill>
        <p:spPr>
          <a:xfrm>
            <a:off x="272950" y="1171362"/>
            <a:ext cx="8598101" cy="28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0"/>
          <p:cNvSpPr txBox="1"/>
          <p:nvPr/>
        </p:nvSpPr>
        <p:spPr>
          <a:xfrm>
            <a:off x="272950" y="4206925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“General Education Program” /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 Value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Select General Education Category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/>
          <p:nvPr>
            <p:ph type="title"/>
          </p:nvPr>
        </p:nvSpPr>
        <p:spPr>
          <a:xfrm>
            <a:off x="1175400" y="83229"/>
            <a:ext cx="8229600" cy="5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/>
              <a:t>Advising Appointment: Checklist for Success!</a:t>
            </a:r>
            <a:endParaRPr sz="2960"/>
          </a:p>
        </p:txBody>
      </p:sp>
      <p:sp>
        <p:nvSpPr>
          <p:cNvPr id="390" name="Google Shape;390;p61"/>
          <p:cNvSpPr txBox="1"/>
          <p:nvPr/>
        </p:nvSpPr>
        <p:spPr>
          <a:xfrm>
            <a:off x="427750" y="840825"/>
            <a:ext cx="70770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369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Confirm Your Appointment Time- 12pm, 1:30pm, 3pm </a:t>
            </a:r>
            <a:r>
              <a:rPr lang="en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orientationadvising@umbc.edu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6369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- Be Ready!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WebEx to your Laptop or Desktop Computer (do not use your phone!)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your WebEx account, please sign up with your First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Last Name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6369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with the Right Orientation Advisor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Changing major? Adding a pre-professional pathway? Update your info for tomorrow with the QR Code!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have opportunity to officially make changes via the Declaration/Change of Major form after Orientation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/>
          <p:nvPr>
            <p:ph idx="1" type="body"/>
          </p:nvPr>
        </p:nvSpPr>
        <p:spPr>
          <a:xfrm>
            <a:off x="914400" y="1828099"/>
            <a:ext cx="8229600" cy="30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925" y="291688"/>
            <a:ext cx="4519651" cy="45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/>
          <p:nvPr>
            <p:ph type="title"/>
          </p:nvPr>
        </p:nvSpPr>
        <p:spPr>
          <a:xfrm>
            <a:off x="1799225" y="-92125"/>
            <a:ext cx="6952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Advising Appointment: Checklist for Success!</a:t>
            </a:r>
            <a:endParaRPr sz="2900"/>
          </a:p>
        </p:txBody>
      </p:sp>
      <p:sp>
        <p:nvSpPr>
          <p:cNvPr id="402" name="Google Shape;402;p63"/>
          <p:cNvSpPr txBox="1"/>
          <p:nvPr/>
        </p:nvSpPr>
        <p:spPr>
          <a:xfrm>
            <a:off x="457200" y="917446"/>
            <a:ext cx="82296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&amp; Transfer Credit- Have Info Accessible!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list of any AP tests you have taken (and scores, if applicable), as well as any pending transfer credit you may have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Resources- Take What You’ve Learned &amp; Use Them!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tonight using the features in myUMBC such Class Search, Academic Pathways and Degree Audit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Questions- Write them Down!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advantage of reviewing these materials ahead of time and write down any questions you have for your Academic Advisor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idx="1" type="body"/>
          </p:nvPr>
        </p:nvSpPr>
        <p:spPr>
          <a:xfrm>
            <a:off x="457200" y="958071"/>
            <a:ext cx="8229600" cy="36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You can make schedule changes after your initial registration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Connect this summer with your academic department for follow up scheduling questions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Complete Declaration/Change of Major form to officially make any updates to your major, minor and/or certificate programs</a:t>
            </a:r>
            <a:endParaRPr sz="7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4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Orientation Advising…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 txBox="1"/>
          <p:nvPr>
            <p:ph type="ctrTitle"/>
          </p:nvPr>
        </p:nvSpPr>
        <p:spPr>
          <a:xfrm>
            <a:off x="808892" y="823791"/>
            <a:ext cx="77388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Gill Sans"/>
              <a:buNone/>
            </a:pPr>
            <a:r>
              <a:rPr lang="en" sz="6700">
                <a:latin typeface="Gill Sans"/>
                <a:ea typeface="Gill Sans"/>
                <a:cs typeface="Gill Sans"/>
                <a:sym typeface="Gill Sans"/>
              </a:rPr>
              <a:t>AFTER ORIENTATION ADVISING REMINDERS</a:t>
            </a:r>
            <a:endParaRPr sz="6700"/>
          </a:p>
        </p:txBody>
      </p:sp>
      <p:sp>
        <p:nvSpPr>
          <p:cNvPr id="414" name="Google Shape;414;p65"/>
          <p:cNvSpPr txBox="1"/>
          <p:nvPr>
            <p:ph idx="1" type="subTitle"/>
          </p:nvPr>
        </p:nvSpPr>
        <p:spPr>
          <a:xfrm>
            <a:off x="1661284" y="4484397"/>
            <a:ext cx="6034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https://advising.umbc.edu/post-orientation-2/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Advising at UMBC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494200" y="874300"/>
            <a:ext cx="5796300" cy="37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Partnership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Required each semester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All-Encompassing</a:t>
            </a:r>
            <a:endParaRPr sz="28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Adjustment to college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Major and career choices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Course selection &amp; long-term planning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difficulties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“Extras” (i.e. - internships/study abroad/research</a:t>
            </a:r>
            <a:endParaRPr sz="2300"/>
          </a:p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3">
            <a:alphaModFix/>
          </a:blip>
          <a:srcRect b="31048" l="20986" r="41737" t="25520"/>
          <a:stretch/>
        </p:blipFill>
        <p:spPr>
          <a:xfrm rot="305450">
            <a:off x="5788350" y="994675"/>
            <a:ext cx="2794375" cy="18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/>
          <p:nvPr>
            <p:ph idx="1" type="body"/>
          </p:nvPr>
        </p:nvSpPr>
        <p:spPr>
          <a:xfrm>
            <a:off x="457200" y="1183347"/>
            <a:ext cx="8229600" cy="3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/>
              <a:t>Office for Academic &amp; Pre-Professional Advising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advising.umbc.edu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410-455-2729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Sherman Hall B-Wing 224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Follow us on Instagram!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@umbc_advising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object&#10;&#10;Description generated with high confidence" id="420" name="Google Shape;42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179" y="3462826"/>
            <a:ext cx="782750" cy="7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923850" y="929825"/>
            <a:ext cx="7296300" cy="373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Orientation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Office for Academic &amp; Pre-Professional Advising – Exploratory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Major/Department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Pre-Professional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Athletic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Honors</a:t>
            </a:r>
            <a:r>
              <a:rPr lang="en" sz="2800"/>
              <a:t> College/Scholarship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Advisors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824" y="780175"/>
            <a:ext cx="2705374" cy="1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Class Schedule</a:t>
            </a: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319025" y="1695075"/>
            <a:ext cx="81102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for 15 credits per semester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1200">
                <a:latin typeface="Calibri"/>
                <a:ea typeface="Calibri"/>
                <a:cs typeface="Calibri"/>
                <a:sym typeface="Calibri"/>
              </a:rPr>
              <a:t>Don’t forget summer/winter options!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 extracurricular commitments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 of GEP / major /elective courses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in mind pending test or transfer credit!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Waitlists don’t count towards full-time enrollment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914400" y="-10028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Your Schedule Should Include…</a:t>
            </a:r>
            <a:endParaRPr sz="3900"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457200" y="758875"/>
            <a:ext cx="8229600" cy="384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R</a:t>
            </a:r>
            <a:r>
              <a:rPr lang="en" sz="2800"/>
              <a:t>emaining</a:t>
            </a:r>
            <a:r>
              <a:rPr lang="en" sz="2800"/>
              <a:t> General Education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Use your Degree Audit to determine which Gen Eds you still </a:t>
            </a:r>
            <a:r>
              <a:rPr lang="en" sz="2300"/>
              <a:t>have</a:t>
            </a:r>
            <a:r>
              <a:rPr lang="en" sz="2300"/>
              <a:t> to complete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Pay attention to Foreign Language (201 Proficiency) &amp; Math requirements</a:t>
            </a:r>
            <a:endParaRPr sz="23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Major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Review Major Degree Audit and Academic Pathways prior to advising tomorrow</a:t>
            </a:r>
            <a:r>
              <a:rPr lang="en" sz="2200"/>
              <a:t> </a:t>
            </a:r>
            <a:endParaRPr sz="22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Upper Level (UL) Electives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Most majors won’t give you all 45 UL credits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Take time to look at electives at 300-400 level 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252450" y="985325"/>
            <a:ext cx="8434200" cy="369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800"/>
              <a:t>Fall 2024</a:t>
            </a:r>
            <a:endParaRPr b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SPAN 103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ANTH 211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FYE (First Year Experience) or UL Elective 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UNIV 101 Pre-Allied Health / 2 credits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HIST 301</a:t>
            </a:r>
            <a:endParaRPr sz="2450"/>
          </a:p>
        </p:txBody>
      </p:sp>
      <p:sp>
        <p:nvSpPr>
          <p:cNvPr id="267" name="Google Shape;267;p43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Schedule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30450" y="673600"/>
            <a:ext cx="6841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" sz="2680"/>
              <a:t>Design your own degree plan through INDS!</a:t>
            </a:r>
            <a:endParaRPr sz="2680"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457200" y="1454175"/>
            <a:ext cx="6959100" cy="2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2"/>
              <a:t>Unique opportunity to match your courses to your goals</a:t>
            </a:r>
            <a:endParaRPr sz="2602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8"/>
              <a:t>B.A. or B.S. INDS Degree Examples: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Neuroscience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Criminal Justice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Sustainable Urban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Arts Management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Child-Centered Healthcare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Astrobiology and Instrumental Data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Video Game and Puzzle Concept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Medical Device Development</a:t>
            </a:r>
            <a:endParaRPr sz="2458"/>
          </a:p>
        </p:txBody>
      </p:sp>
      <p:pic>
        <p:nvPicPr>
          <p:cNvPr id="274" name="Google Shape;274;p44"/>
          <p:cNvPicPr preferRelativeResize="0"/>
          <p:nvPr/>
        </p:nvPicPr>
        <p:blipFill rotWithShape="1">
          <a:blip r:embed="rId3">
            <a:alphaModFix/>
          </a:blip>
          <a:srcRect b="21272" l="18032" r="13791" t="28605"/>
          <a:stretch/>
        </p:blipFill>
        <p:spPr>
          <a:xfrm>
            <a:off x="5876975" y="2091800"/>
            <a:ext cx="2756875" cy="16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/>
        </p:nvSpPr>
        <p:spPr>
          <a:xfrm>
            <a:off x="2725675" y="-126800"/>
            <a:ext cx="574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Individualized Study (INDS)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4"/>
          <p:cNvSpPr txBox="1"/>
          <p:nvPr/>
        </p:nvSpPr>
        <p:spPr>
          <a:xfrm>
            <a:off x="7087550" y="4228875"/>
            <a:ext cx="19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https://inds.umbc.edu/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128" y="4000273"/>
            <a:ext cx="857423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4"/>
          <p:cNvSpPr txBox="1"/>
          <p:nvPr/>
        </p:nvSpPr>
        <p:spPr>
          <a:xfrm>
            <a:off x="330450" y="4152675"/>
            <a:ext cx="467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Meet with an advisor to start exploring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your individualized pathway!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5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5" y="0"/>
            <a:ext cx="8993650" cy="50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