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61" r:id="rId5"/>
    <p:sldId id="259" r:id="rId6"/>
    <p:sldId id="289" r:id="rId7"/>
    <p:sldId id="260" r:id="rId8"/>
    <p:sldId id="262" r:id="rId9"/>
    <p:sldId id="286" r:id="rId10"/>
    <p:sldId id="268" r:id="rId11"/>
    <p:sldId id="269" r:id="rId12"/>
    <p:sldId id="264" r:id="rId13"/>
    <p:sldId id="265" r:id="rId14"/>
    <p:sldId id="266" r:id="rId15"/>
    <p:sldId id="267" r:id="rId16"/>
    <p:sldId id="271" r:id="rId17"/>
    <p:sldId id="272" r:id="rId18"/>
    <p:sldId id="270" r:id="rId19"/>
    <p:sldId id="274" r:id="rId20"/>
    <p:sldId id="273" r:id="rId21"/>
    <p:sldId id="275" r:id="rId22"/>
    <p:sldId id="276" r:id="rId23"/>
    <p:sldId id="278" r:id="rId24"/>
    <p:sldId id="277" r:id="rId25"/>
    <p:sldId id="280" r:id="rId26"/>
    <p:sldId id="279" r:id="rId27"/>
    <p:sldId id="288" r:id="rId28"/>
    <p:sldId id="281" r:id="rId29"/>
    <p:sldId id="282" r:id="rId30"/>
    <p:sldId id="283" r:id="rId31"/>
    <p:sldId id="284" r:id="rId32"/>
    <p:sldId id="290" r:id="rId33"/>
    <p:sldId id="28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16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7B46F0-BE49-9F48-A738-400C44E737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42C1C-1833-0747-A9FE-269C9A84BB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8EF47-520D-C845-ACC5-FAD3298C5B61}" type="datetimeFigureOut">
              <a:rPr lang="en-US" smtClean="0"/>
              <a:t>8/23/23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DA5ED-312B-A645-9B00-3447D51700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CA864-402C-DF43-A183-D56D90BB74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F723C-78A7-4442-B251-BC8EDE66C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CF74-8322-CB4C-9F8E-2ED4DA39BC95}" type="datetimeFigureOut">
              <a:rPr lang="en-US" smtClean="0"/>
              <a:t>8/23/23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0BF2D-2368-234D-B28B-37AD712BE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7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3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65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16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06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3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77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90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87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98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60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1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20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01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048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98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43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49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946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35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462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39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74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19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06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27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37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1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4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02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56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4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3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9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3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8/23/23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1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8/23/23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5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8/23/23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8/23/23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3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6117"/>
            <a:ext cx="3008313" cy="10816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6118"/>
            <a:ext cx="5111750" cy="54479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8168"/>
            <a:ext cx="3008313" cy="436634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8/23/23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8/23/23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9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29704"/>
            <a:ext cx="8229600" cy="4196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BD96B-75CA-1841-90D5-B18FC898F678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72563" y="6356350"/>
            <a:ext cx="1094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D-flag-background-pp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500"/>
          </a:xfrm>
          <a:prstGeom prst="rect">
            <a:avLst/>
          </a:prstGeom>
        </p:spPr>
      </p:pic>
      <p:pic>
        <p:nvPicPr>
          <p:cNvPr id="8" name="Picture 7" descr="UMBC-primary-logo-CMYK-on-black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7" y="86177"/>
            <a:ext cx="1749252" cy="402989"/>
          </a:xfrm>
          <a:prstGeom prst="rect">
            <a:avLst/>
          </a:prstGeom>
        </p:spPr>
      </p:pic>
      <p:pic>
        <p:nvPicPr>
          <p:cNvPr id="9" name="Picture 8" descr="corner-element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18" y="5615558"/>
            <a:ext cx="1224081" cy="1242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35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y.umbc.edu/groups/official-dates/events.ics?tag=undergraduate-studen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R8fFsG_OfA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615" y="1391871"/>
            <a:ext cx="7772400" cy="1470025"/>
          </a:xfrm>
        </p:spPr>
        <p:txBody>
          <a:bodyPr/>
          <a:lstStyle/>
          <a:p>
            <a:r>
              <a:rPr lang="en-US" dirty="0"/>
              <a:t>Connecting Students, Families and UMBC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86200"/>
            <a:ext cx="7907214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Family Orientation</a:t>
            </a:r>
          </a:p>
          <a:p>
            <a:r>
              <a:rPr lang="en-US" sz="2400"/>
              <a:t>Summer 2023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Yvette </a:t>
            </a:r>
            <a:r>
              <a:rPr lang="en-US" sz="2400" dirty="0" err="1"/>
              <a:t>Mozie</a:t>
            </a:r>
            <a:r>
              <a:rPr lang="en-US" sz="2400" dirty="0"/>
              <a:t>-Ross, PhD</a:t>
            </a:r>
          </a:p>
          <a:p>
            <a:r>
              <a:rPr lang="en-US" sz="2400" dirty="0"/>
              <a:t>Vice Provost for Enrollment Management and Planning</a:t>
            </a:r>
          </a:p>
        </p:txBody>
      </p:sp>
    </p:spTree>
    <p:extLst>
      <p:ext uri="{BB962C8B-B14F-4D97-AF65-F5344CB8AC3E}">
        <p14:creationId xmlns:p14="http://schemas.microsoft.com/office/powerpoint/2010/main" val="302691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13A52-9F86-E945-8E83-B1DF6954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C9BE5-9A08-8B4B-8AAB-2FC5C0BE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Have conversations with your student about your expectations for sharing information </a:t>
            </a:r>
            <a:r>
              <a:rPr lang="en-US" sz="2800" i="1" dirty="0"/>
              <a:t>prior</a:t>
            </a:r>
            <a:r>
              <a:rPr lang="en-US" sz="2800" dirty="0"/>
              <a:t> to the start of the academic year.  (Side Note: Waiting to have this important conversation during mid-terms or finals is usually not very effective.)</a:t>
            </a:r>
          </a:p>
          <a:p>
            <a:r>
              <a:rPr lang="en-US" sz="2800" dirty="0"/>
              <a:t>Discuss in a relaxing setting i.e. vacation, dining out, etc.</a:t>
            </a:r>
          </a:p>
          <a:p>
            <a:r>
              <a:rPr lang="en-US" sz="2800" dirty="0"/>
              <a:t>Be clear and unapologetic.  This is a non-negotiable.</a:t>
            </a:r>
          </a:p>
          <a:p>
            <a:r>
              <a:rPr lang="en-US" sz="2800" dirty="0"/>
              <a:t>Remind students along the way of expectations.  </a:t>
            </a:r>
          </a:p>
        </p:txBody>
      </p:sp>
    </p:spTree>
    <p:extLst>
      <p:ext uri="{BB962C8B-B14F-4D97-AF65-F5344CB8AC3E}">
        <p14:creationId xmlns:p14="http://schemas.microsoft.com/office/powerpoint/2010/main" val="2607848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B7F8-5E60-3E42-A349-71832571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8DB78-6E15-074D-8F7B-086E37F41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#2</a:t>
            </a:r>
          </a:p>
          <a:p>
            <a:pPr marL="0" indent="0" algn="ctr">
              <a:buNone/>
            </a:pPr>
            <a:r>
              <a:rPr lang="en-US" dirty="0"/>
              <a:t>Know where to go for what.</a:t>
            </a:r>
          </a:p>
        </p:txBody>
      </p:sp>
    </p:spTree>
    <p:extLst>
      <p:ext uri="{BB962C8B-B14F-4D97-AF65-F5344CB8AC3E}">
        <p14:creationId xmlns:p14="http://schemas.microsoft.com/office/powerpoint/2010/main" val="305351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6BC0-21C2-E949-A037-6DED33F4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Calendar and Handbook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EB46E9-05BA-7941-9071-80E780530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9169" y="1805020"/>
            <a:ext cx="6025662" cy="444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48E3-2D19-8043-8E82-80FB1B277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CC166-261C-B44D-A428-F0D1E5ED0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Read from front to back </a:t>
            </a:r>
            <a:r>
              <a:rPr lang="en-US" i="1" dirty="0"/>
              <a:t>prior</a:t>
            </a:r>
            <a:r>
              <a:rPr lang="en-US" dirty="0"/>
              <a:t> to start of classes.</a:t>
            </a:r>
          </a:p>
          <a:p>
            <a:r>
              <a:rPr lang="en-US" dirty="0"/>
              <a:t>Transfer important dates, deadlines, email addresses and telephone numbers to your personal organizational devices.  </a:t>
            </a:r>
          </a:p>
          <a:p>
            <a:r>
              <a:rPr lang="en-US" dirty="0"/>
              <a:t>To add dates to your personal Calendar, subscribe to this URL:</a:t>
            </a:r>
          </a:p>
          <a:p>
            <a:pPr lvl="1"/>
            <a:r>
              <a:rPr lang="en-US" dirty="0">
                <a:hlinkClick r:id="rId3"/>
              </a:rPr>
              <a:t>http://my.umbc.edu/groups/official-dates/events.ics?tag=undergraduate-student</a:t>
            </a:r>
            <a:endParaRPr lang="en-US" dirty="0"/>
          </a:p>
          <a:p>
            <a:r>
              <a:rPr lang="en-US" dirty="0"/>
              <a:t>Be prepared to have timely and strategic conversations with your students.  </a:t>
            </a:r>
          </a:p>
        </p:txBody>
      </p:sp>
    </p:spTree>
    <p:extLst>
      <p:ext uri="{BB962C8B-B14F-4D97-AF65-F5344CB8AC3E}">
        <p14:creationId xmlns:p14="http://schemas.microsoft.com/office/powerpoint/2010/main" val="3212534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A75F-DB04-EF48-B3EB-F60E3A0D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Helpful Information…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64EC3-251E-5C43-A28D-1F99FA893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29704"/>
            <a:ext cx="8229600" cy="41964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Sept 13  	Schedule Adjustment Deadline. 						Last Day to Add a Class.									Last Day to Drop a Class w/o a grade 				of W.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Nov. 8		Last Day to Withdraw from an 							Individual Course w/ a grade of W. </a:t>
            </a:r>
          </a:p>
        </p:txBody>
      </p:sp>
    </p:spTree>
    <p:extLst>
      <p:ext uri="{BB962C8B-B14F-4D97-AF65-F5344CB8AC3E}">
        <p14:creationId xmlns:p14="http://schemas.microsoft.com/office/powerpoint/2010/main" val="869606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3BFE-6160-DC4A-80AC-9648FA747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You Might Use this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C2E7A-66AB-B049-ABDE-83B456F43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5 days </a:t>
            </a:r>
            <a:r>
              <a:rPr lang="en-US" i="1" dirty="0"/>
              <a:t>prior</a:t>
            </a:r>
            <a:r>
              <a:rPr lang="en-US" dirty="0"/>
              <a:t> to Sept. 13, ask your student:</a:t>
            </a:r>
          </a:p>
          <a:p>
            <a:pPr marL="514350" indent="-457200"/>
            <a:r>
              <a:rPr lang="en-US" dirty="0"/>
              <a:t>Have you attended each of your classes?</a:t>
            </a:r>
          </a:p>
          <a:p>
            <a:pPr marL="514350" indent="-457200"/>
            <a:r>
              <a:rPr lang="en-US" dirty="0"/>
              <a:t>Have you reviewed the syllabus for each of your classes?</a:t>
            </a:r>
          </a:p>
          <a:p>
            <a:pPr marL="514350" indent="-457200"/>
            <a:r>
              <a:rPr lang="en-US" dirty="0"/>
              <a:t>Do you need to make an adjustment to your schedule?</a:t>
            </a:r>
          </a:p>
          <a:p>
            <a:pPr marL="514350" indent="-457200"/>
            <a:r>
              <a:rPr lang="en-US" dirty="0"/>
              <a:t>Remind student that the last day to adjust their schedule (add or drop a class without a grade of W) is Sept. 13.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23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3BFE-6160-DC4A-80AC-9648FA747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You Might Use this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C2E7A-66AB-B049-ABDE-83B456F43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29704"/>
            <a:ext cx="8229600" cy="451922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2800" dirty="0"/>
              <a:t>Two weeks </a:t>
            </a:r>
            <a:r>
              <a:rPr lang="en-US" sz="2800" i="1" dirty="0"/>
              <a:t>prior</a:t>
            </a:r>
            <a:r>
              <a:rPr lang="en-US" sz="2800" dirty="0"/>
              <a:t> to Nov. 8, ask your student:</a:t>
            </a:r>
          </a:p>
          <a:p>
            <a:pPr marL="514350" indent="-457200"/>
            <a:r>
              <a:rPr lang="en-US" sz="2800" dirty="0"/>
              <a:t>Have you received any feedback in the way of graded homework assignment, paper, test, etc. that gives you an indication of how you’re doing?</a:t>
            </a:r>
          </a:p>
          <a:p>
            <a:pPr marL="514350" indent="-457200"/>
            <a:r>
              <a:rPr lang="en-US" sz="2800" dirty="0"/>
              <a:t>Have you received an Early Academic Alert?</a:t>
            </a:r>
            <a:endParaRPr lang="en-US" sz="2800" dirty="0">
              <a:cs typeface="Calibri"/>
            </a:endParaRPr>
          </a:p>
          <a:p>
            <a:pPr marL="514350" indent="-457200"/>
            <a:r>
              <a:rPr lang="en-US" sz="2800" dirty="0"/>
              <a:t>Do you need to consider withdrawing from the course?  </a:t>
            </a:r>
          </a:p>
          <a:p>
            <a:pPr marL="514350" indent="-457200"/>
            <a:r>
              <a:rPr lang="en-US" sz="2800" dirty="0"/>
              <a:t>Remind student the last day to withdraw from an individual course (with a grade of W) OR change grade method from Regular to Satisfactory/Unsatisfactory </a:t>
            </a:r>
            <a:r>
              <a:rPr lang="en-US" sz="2800" dirty="0">
                <a:solidFill>
                  <a:srgbClr val="FF0000"/>
                </a:solidFill>
              </a:rPr>
              <a:t>(NEW for Fall 2023) </a:t>
            </a:r>
            <a:r>
              <a:rPr lang="en-US" sz="2800" dirty="0"/>
              <a:t>is Nov. 8. </a:t>
            </a:r>
          </a:p>
          <a:p>
            <a:pPr marL="514350" indent="-457200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905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B7F8-5E60-3E42-A349-71832571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8DB78-6E15-074D-8F7B-086E37F41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#3</a:t>
            </a:r>
          </a:p>
          <a:p>
            <a:pPr marL="0" indent="0" algn="ctr">
              <a:buNone/>
            </a:pPr>
            <a:r>
              <a:rPr lang="en-US" dirty="0"/>
              <a:t>Know how things work.</a:t>
            </a:r>
          </a:p>
        </p:txBody>
      </p:sp>
    </p:spTree>
    <p:extLst>
      <p:ext uri="{BB962C8B-B14F-4D97-AF65-F5344CB8AC3E}">
        <p14:creationId xmlns:p14="http://schemas.microsoft.com/office/powerpoint/2010/main" val="350372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8E76-6B25-0546-995E-9C32B6E54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myUMBC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27D82-A5A0-C949-921C-DFDE9A0D4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Portal for all campus transactions and communications related to:</a:t>
            </a:r>
          </a:p>
          <a:p>
            <a:r>
              <a:rPr lang="en-US" dirty="0"/>
              <a:t>Academic matters</a:t>
            </a:r>
          </a:p>
          <a:p>
            <a:r>
              <a:rPr lang="en-US" dirty="0"/>
              <a:t>Business and administrative matters</a:t>
            </a:r>
          </a:p>
          <a:p>
            <a:r>
              <a:rPr lang="en-US" dirty="0"/>
              <a:t>Social, co-curricular, community matters</a:t>
            </a:r>
          </a:p>
        </p:txBody>
      </p:sp>
    </p:spTree>
    <p:extLst>
      <p:ext uri="{BB962C8B-B14F-4D97-AF65-F5344CB8AC3E}">
        <p14:creationId xmlns:p14="http://schemas.microsoft.com/office/powerpoint/2010/main" val="1355539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5F787-C67C-8941-8E04-FA6E86A06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4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9483-DD02-344F-891B-522BA4C57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6D2B5-E8D7-9E45-9AE2-9EA48C40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75889"/>
            <a:ext cx="8229600" cy="4196459"/>
          </a:xfrm>
        </p:spPr>
        <p:txBody>
          <a:bodyPr>
            <a:normAutofit/>
          </a:bodyPr>
          <a:lstStyle/>
          <a:p>
            <a:r>
              <a:rPr lang="en-US" sz="2800" dirty="0"/>
              <a:t>Introduction</a:t>
            </a:r>
          </a:p>
          <a:p>
            <a:r>
              <a:rPr lang="en-US" sz="2800" dirty="0"/>
              <a:t>Our Philosophy</a:t>
            </a:r>
          </a:p>
          <a:p>
            <a:r>
              <a:rPr lang="en-US" sz="2800" dirty="0"/>
              <a:t>Higher Ed Context</a:t>
            </a:r>
          </a:p>
          <a:p>
            <a:r>
              <a:rPr lang="en-US" sz="2800" dirty="0"/>
              <a:t>Strategies for Enhancing Communication</a:t>
            </a:r>
          </a:p>
          <a:p>
            <a:r>
              <a:rPr lang="en-US" sz="2800" dirty="0" err="1"/>
              <a:t>myUMBC</a:t>
            </a:r>
            <a:r>
              <a:rPr lang="en-US" sz="2800" dirty="0"/>
              <a:t> Profile Sharing</a:t>
            </a:r>
          </a:p>
          <a:p>
            <a:r>
              <a:rPr lang="en-US" sz="28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412762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8452E-0D0A-FB49-85EC-257BF9A89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2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797A9-26FC-B844-9670-A5679B939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507" y="-11723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10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BCAEA9-1CD1-D045-8628-BE6E6AEF2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04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E3ECF-38B5-4745-9AB3-EF9BE2910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2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9B131-6043-6B42-9D2C-67DB6C0FD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5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CA61B-76DF-F644-8BB7-EA0317B16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047" y="1109877"/>
            <a:ext cx="4911968" cy="47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83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A212A9-79A0-504E-BE27-31F34AB1B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862" y="767862"/>
            <a:ext cx="5322276" cy="53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71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83F45-BA90-3C49-B78A-285D29957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" y="0"/>
            <a:ext cx="9139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21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BAD0E-D0F7-014E-B71E-198C35AFB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Introducing...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0579F-5D4A-F34C-9F6A-98029E975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4971"/>
            <a:ext cx="8229600" cy="419645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/>
              <a:t>Profile </a:t>
            </a:r>
            <a:r>
              <a:rPr lang="en-US" sz="4000" dirty="0"/>
              <a:t>Sharing</a:t>
            </a:r>
            <a:endParaRPr lang="en-US" dirty="0"/>
          </a:p>
          <a:p>
            <a:pPr marL="0" indent="0" algn="ctr">
              <a:buNone/>
            </a:pPr>
            <a:endParaRPr lang="en-US" sz="4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302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753DB-45F9-CC40-B4FF-3F48FCE7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51AFC3-AE0F-AF43-9AB6-B9C7F3BD3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5288" y="601971"/>
            <a:ext cx="7853423" cy="6014100"/>
          </a:xfrm>
        </p:spPr>
      </p:pic>
    </p:spTree>
    <p:extLst>
      <p:ext uri="{BB962C8B-B14F-4D97-AF65-F5344CB8AC3E}">
        <p14:creationId xmlns:p14="http://schemas.microsoft.com/office/powerpoint/2010/main" val="105921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A4E2A5D-7385-664F-A6C0-4E765FB19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Presenter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D16355-588A-B247-A28B-133A55D9A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29704"/>
            <a:ext cx="4220308" cy="419645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Yvette </a:t>
            </a:r>
            <a:r>
              <a:rPr lang="en-US" sz="2400" dirty="0" err="1"/>
              <a:t>Mozie</a:t>
            </a:r>
            <a:r>
              <a:rPr lang="en-US" sz="2400" dirty="0"/>
              <a:t>-Ross, Vice Provost for Enrollment Management and Planning</a:t>
            </a:r>
          </a:p>
          <a:p>
            <a:r>
              <a:rPr lang="en-US" sz="2400" dirty="0"/>
              <a:t>Supporting Students from Recruitment to Graduation</a:t>
            </a:r>
          </a:p>
          <a:p>
            <a:r>
              <a:rPr lang="en-US" sz="2400" dirty="0"/>
              <a:t>30+ Years of Service to UMBC and Higher Ed</a:t>
            </a:r>
          </a:p>
          <a:p>
            <a:r>
              <a:rPr lang="en-US" sz="2400" dirty="0"/>
              <a:t>Doctorate in Education Policy and Leadership (Higher Ed Administration)</a:t>
            </a:r>
          </a:p>
          <a:p>
            <a:r>
              <a:rPr lang="en-US" sz="2400" dirty="0"/>
              <a:t>UMBC Alumna</a:t>
            </a:r>
          </a:p>
          <a:p>
            <a:r>
              <a:rPr lang="en-US" sz="2400" dirty="0"/>
              <a:t>Parent of a UMBC Student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7F9E-3898-AB4F-B67F-1AFD0CAA1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027" y="1929704"/>
            <a:ext cx="3113650" cy="389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4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3C056-8CDB-884E-AF57-ED2DE60E3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15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B6DB8-10CC-4F4A-BAA4-AA8FFC964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44289-E012-9C4A-8897-FACFEBF42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Discuss profile sharing with your student </a:t>
            </a:r>
            <a:r>
              <a:rPr lang="en-US" sz="2800" i="1" dirty="0"/>
              <a:t>prior to</a:t>
            </a:r>
            <a:r>
              <a:rPr lang="en-US" sz="2800" dirty="0"/>
              <a:t> the start of the academic year.</a:t>
            </a:r>
          </a:p>
          <a:p>
            <a:r>
              <a:rPr lang="en-US" sz="2800" dirty="0"/>
              <a:t>Monitor activity frequently (weekly) during first year.</a:t>
            </a:r>
          </a:p>
          <a:p>
            <a:r>
              <a:rPr lang="en-US" sz="2800" dirty="0"/>
              <a:t>Avoid using information in a punitive manner.</a:t>
            </a:r>
          </a:p>
          <a:p>
            <a:r>
              <a:rPr lang="en-US" sz="2800" dirty="0"/>
              <a:t>Do ask student “How can I/we be supportive?”</a:t>
            </a:r>
          </a:p>
          <a:p>
            <a:r>
              <a:rPr lang="en-US" sz="2800" dirty="0"/>
              <a:t>Remind student about resources (faculty, academic advisor, tutoring</a:t>
            </a:r>
            <a:r>
              <a:rPr lang="en-US" sz="2800"/>
              <a:t>, etc.)  </a:t>
            </a:r>
            <a:r>
              <a:rPr lang="en-US" sz="2800" dirty="0"/>
              <a:t>available to them.</a:t>
            </a:r>
          </a:p>
          <a:p>
            <a:r>
              <a:rPr lang="en-US" sz="2800" dirty="0"/>
              <a:t>Call us if you need assistance.  We’re happy to help. </a:t>
            </a:r>
          </a:p>
        </p:txBody>
      </p:sp>
    </p:spTree>
    <p:extLst>
      <p:ext uri="{BB962C8B-B14F-4D97-AF65-F5344CB8AC3E}">
        <p14:creationId xmlns:p14="http://schemas.microsoft.com/office/powerpoint/2010/main" val="2197957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C56F-DBFB-2E44-8893-C985B1A6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5118B-9395-4F47-BF0F-3B9619AF22C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2716783"/>
            <a:ext cx="82296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cs typeface="Calibri"/>
              </a:rPr>
              <a:t>For more info on Profile Sharing, watch this video…. </a:t>
            </a:r>
            <a:r>
              <a:rPr lang="en-US" sz="2800" dirty="0">
                <a:hlinkClick r:id="rId2"/>
              </a:rPr>
              <a:t>https://youtu.be/NR8fFsG_OfA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8111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8A302-77D9-884D-A7DE-DB7D0F8E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5ECB9-6D3F-FD4D-A855-E66377B53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1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0BDF-099A-A343-98DD-DD92BBCB7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D476F-47AE-6045-8FB1-28DBE87BD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Student success….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It takes an entire community.</a:t>
            </a:r>
          </a:p>
          <a:p>
            <a:pPr marL="0" indent="0" algn="ctr">
              <a:buNone/>
            </a:pPr>
            <a:r>
              <a:rPr lang="en-US" dirty="0"/>
              <a:t>Family is an integral part of our community.</a:t>
            </a:r>
          </a:p>
          <a:p>
            <a:pPr marL="0" indent="0" algn="ctr">
              <a:buNone/>
            </a:pPr>
            <a:r>
              <a:rPr lang="en-US" dirty="0"/>
              <a:t>Communication is essential to fostering a supportive, nurturing and inclusive community.</a:t>
            </a:r>
          </a:p>
        </p:txBody>
      </p:sp>
    </p:spTree>
    <p:extLst>
      <p:ext uri="{BB962C8B-B14F-4D97-AF65-F5344CB8AC3E}">
        <p14:creationId xmlns:p14="http://schemas.microsoft.com/office/powerpoint/2010/main" val="2387265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57C6-5966-AB44-80AF-897D3D066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0E8BE-D594-4548-BD17-3C92322DB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4971"/>
            <a:ext cx="8356294" cy="47990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What we know for sure…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Your </a:t>
            </a:r>
            <a:r>
              <a:rPr lang="en-US" dirty="0"/>
              <a:t>student’s success thus far has, at least in part, to do with your unwavering support and guidance along the way.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get them to the next major milestone, completion of their undergraduate degree, your </a:t>
            </a:r>
            <a:r>
              <a:rPr lang="en-US" i="1" dirty="0"/>
              <a:t>continued</a:t>
            </a:r>
            <a:r>
              <a:rPr lang="en-US" dirty="0"/>
              <a:t> support and guidance will be critical. 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96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04494-66DA-E247-9946-10E1C4E59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49" y="25002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But that conversation may feel a bit different than what you have been accustomed to.</a:t>
            </a:r>
          </a:p>
        </p:txBody>
      </p:sp>
    </p:spTree>
    <p:extLst>
      <p:ext uri="{BB962C8B-B14F-4D97-AF65-F5344CB8AC3E}">
        <p14:creationId xmlns:p14="http://schemas.microsoft.com/office/powerpoint/2010/main" val="3499396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E851-DDCE-1347-B528-CCE38245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Higher Education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33A0B-BD60-F54B-BA32-7934B04C5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70" y="1929704"/>
            <a:ext cx="8625526" cy="4196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Family Educational Rights and Privacy Act (FERPA):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Student has a right to access their educational record and, if deemed necessary, take corrective action.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Institution has an obligation to limit disclosure of student’s personal identifiable information to third parties without prior written consent from the student.</a:t>
            </a:r>
          </a:p>
        </p:txBody>
      </p:sp>
    </p:spTree>
    <p:extLst>
      <p:ext uri="{BB962C8B-B14F-4D97-AF65-F5344CB8AC3E}">
        <p14:creationId xmlns:p14="http://schemas.microsoft.com/office/powerpoint/2010/main" val="1174457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B7F8-5E60-3E42-A349-71832571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3" y="25767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Strategies for Enhancing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952802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66BC-8CE9-084A-B6AF-4E536C011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A6101-2D32-5946-909B-6560C612D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#1</a:t>
            </a:r>
          </a:p>
          <a:p>
            <a:pPr marL="0" indent="0" algn="ctr">
              <a:buNone/>
            </a:pPr>
            <a:r>
              <a:rPr lang="en-US" dirty="0"/>
              <a:t>Be clear about your expectations.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56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{2B31243A-87AB-2642-98FA-26600A45828C}tf10001071</Template>
  <TotalTime>5062</TotalTime>
  <Words>852</Words>
  <Application>Microsoft Macintosh PowerPoint</Application>
  <PresentationFormat>On-screen Show (4:3)</PresentationFormat>
  <Paragraphs>123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Wingdings</vt:lpstr>
      <vt:lpstr>Office Theme</vt:lpstr>
      <vt:lpstr>Connecting Students, Families and UMBC</vt:lpstr>
      <vt:lpstr>Session Overview</vt:lpstr>
      <vt:lpstr>Your Presenter</vt:lpstr>
      <vt:lpstr>Our Philosophy</vt:lpstr>
      <vt:lpstr>Importance of Family</vt:lpstr>
      <vt:lpstr>But that conversation may feel a bit different than what you have been accustomed to.</vt:lpstr>
      <vt:lpstr>Higher Education Context</vt:lpstr>
      <vt:lpstr>Strategies for Enhancing Communication</vt:lpstr>
      <vt:lpstr>Strategies for Enhancing Communication</vt:lpstr>
      <vt:lpstr>Recommendations…</vt:lpstr>
      <vt:lpstr>Strategies for Enhancing Communication</vt:lpstr>
      <vt:lpstr>Family Calendar and Handbook</vt:lpstr>
      <vt:lpstr>Recommendations…</vt:lpstr>
      <vt:lpstr>Examples of Helpful Information…</vt:lpstr>
      <vt:lpstr>How You Might Use this Information</vt:lpstr>
      <vt:lpstr>How You Might Use this Information</vt:lpstr>
      <vt:lpstr>Strategies for Enhancing Communication</vt:lpstr>
      <vt:lpstr>myUMBC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Introducing...</vt:lpstr>
      <vt:lpstr>PowerPoint Presentation</vt:lpstr>
      <vt:lpstr>PowerPoint Presentation</vt:lpstr>
      <vt:lpstr>Tips…</vt:lpstr>
      <vt:lpstr>PowerPoint Presentation</vt:lpstr>
      <vt:lpstr>Questions?</vt:lpstr>
    </vt:vector>
  </TitlesOfParts>
  <Company>UMBC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Microsoft Office User</cp:lastModifiedBy>
  <cp:revision>89</cp:revision>
  <cp:lastPrinted>2021-07-30T17:59:18Z</cp:lastPrinted>
  <dcterms:created xsi:type="dcterms:W3CDTF">2019-12-12T13:31:42Z</dcterms:created>
  <dcterms:modified xsi:type="dcterms:W3CDTF">2023-08-23T16:59:29Z</dcterms:modified>
</cp:coreProperties>
</file>