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81538" autoAdjust="0"/>
  </p:normalViewPr>
  <p:slideViewPr>
    <p:cSldViewPr snapToGrid="0" snapToObjects="1">
      <p:cViewPr varScale="1">
        <p:scale>
          <a:sx n="54" d="100"/>
          <a:sy n="54" d="100"/>
        </p:scale>
        <p:origin x="163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2CC81-20A3-4EFD-9707-9AD7F6BD6B8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973F8-E35D-4AFF-A273-60D3FB60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-Discuss personal story of change </a:t>
            </a:r>
          </a:p>
          <a:p>
            <a:r>
              <a:rPr lang="en-US" altLang="en-US" dirty="0"/>
              <a:t>-Discuss previous institutions</a:t>
            </a:r>
          </a:p>
          <a:p>
            <a:r>
              <a:rPr lang="en-US" altLang="en-US" dirty="0"/>
              <a:t>-Talk about the culture, language </a:t>
            </a:r>
          </a:p>
          <a:p>
            <a:r>
              <a:rPr lang="en-US" altLang="en-US" dirty="0"/>
              <a:t>-University missions/purpose to challenge and support students for ‘whatever is next’ (grad school, industry, professional school)</a:t>
            </a:r>
          </a:p>
          <a:p>
            <a:r>
              <a:rPr lang="en-US" altLang="en-US" dirty="0"/>
              <a:t>-Plant seeds for independence and intellectual curiosity</a:t>
            </a:r>
          </a:p>
          <a:p>
            <a:r>
              <a:rPr lang="en-US" altLang="en-US" dirty="0"/>
              <a:t>-Stress that we want students to feel connected, make UMBC ‘home’ for greater success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-Each transition is a new beginning.</a:t>
            </a:r>
          </a:p>
          <a:p>
            <a:r>
              <a:rPr lang="en-US" altLang="en-US" dirty="0"/>
              <a:t>-Admissions to UMBC is</a:t>
            </a:r>
            <a:r>
              <a:rPr lang="en-US" altLang="en-US" baseline="0" dirty="0"/>
              <a:t> no longer the goal</a:t>
            </a:r>
          </a:p>
          <a:p>
            <a:r>
              <a:rPr lang="en-US" altLang="en-US" baseline="0" dirty="0"/>
              <a:t>-Graduation as one goal – Need the grades in the classes to get the degree</a:t>
            </a:r>
          </a:p>
          <a:p>
            <a:r>
              <a:rPr lang="en-US" altLang="en-US" baseline="0" dirty="0"/>
              <a:t>-What is after graduation?  - Need the “extra” to get the JOB (Research, internships, clubs/orgs, relationships, etc.)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-Now to make these semesters/years/experiences mean something</a:t>
            </a:r>
          </a:p>
          <a:p>
            <a:r>
              <a:rPr lang="en-US" altLang="en-US" dirty="0"/>
              <a:t>-UMBC is an institution with high expectations and high achieving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-Students bring a number of experiences and dimensions with them, we want to celebrate them all in our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-You are part of the UMBC community now too</a:t>
            </a:r>
          </a:p>
          <a:p>
            <a:r>
              <a:rPr lang="en-US" altLang="en-US" dirty="0"/>
              <a:t>-Students need your support and we need your support </a:t>
            </a:r>
          </a:p>
          <a:p>
            <a:r>
              <a:rPr lang="en-US" altLang="en-US" dirty="0"/>
              <a:t>-15 years</a:t>
            </a:r>
            <a:r>
              <a:rPr lang="en-US" altLang="en-US" baseline="0" dirty="0"/>
              <a:t> ago, there was no family involvement during college years</a:t>
            </a:r>
          </a:p>
          <a:p>
            <a:r>
              <a:rPr lang="en-US" altLang="en-US" baseline="0" dirty="0"/>
              <a:t>-Now we know we need to work together for student success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-Bucket</a:t>
            </a:r>
            <a:r>
              <a:rPr lang="en-US" altLang="en-US" baseline="0" dirty="0"/>
              <a:t> swing vs flat swing analogy </a:t>
            </a:r>
            <a:r>
              <a:rPr lang="en-US" alt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-Discuss what challenge vs support means in context of what</a:t>
            </a:r>
            <a:r>
              <a:rPr lang="en-US" altLang="en-US" baseline="0" dirty="0"/>
              <a:t> students are doing at orientation and during their first semester/year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-Orientation: creating intentional space for students to engage with each other and current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-Transfer Welcome Day, Welcome Week, Homecoming, etc…. Transition is not a checkbox for today and that support is ongoing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-Orientation: Demonstrate all the resources available</a:t>
            </a:r>
            <a:r>
              <a:rPr lang="en-US" altLang="en-US" baseline="0" dirty="0"/>
              <a:t> at UMBC</a:t>
            </a:r>
            <a:r>
              <a:rPr lang="en-US" alt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7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 dirty="0"/>
              <a:t>Poll audience about their expectations? Poll audience about what they think their responsibilities are?</a:t>
            </a:r>
          </a:p>
          <a:p>
            <a:r>
              <a:rPr lang="en-US" altLang="en-US" dirty="0"/>
              <a:t>-Expectations of involvement, engagement, students taking ownership of their education. As a family communicate expectations early.</a:t>
            </a:r>
          </a:p>
          <a:p>
            <a:r>
              <a:rPr lang="en-US" altLang="en-US" dirty="0"/>
              <a:t>-Responsibility of students to seek help, be proactive. Responsibility of families to encourage, support, be knowledgeable of resources, look for warning signs, be mindful of time expectations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0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Introduce OPAs as a resource that will be with them all day. </a:t>
            </a:r>
          </a:p>
          <a:p>
            <a:r>
              <a:rPr lang="en-US" altLang="en-US" dirty="0"/>
              <a:t>Introduce the idea behind the skits: We know not all scenarios can be covered, but we wanted to introduce a couple of things we have seen and heard before.</a:t>
            </a:r>
          </a:p>
          <a:p>
            <a:r>
              <a:rPr lang="en-US" altLang="en-US" i="1" dirty="0"/>
              <a:t>Skit 1</a:t>
            </a:r>
            <a:r>
              <a:rPr lang="en-US" altLang="en-US" dirty="0"/>
              <a:t>- “Making friends, getting involved on campus”. Afterwards talk through the benefits of getting involved, have OPAs share their experiences with establishing networks, study groups, involvement on campus. </a:t>
            </a:r>
          </a:p>
          <a:p>
            <a:r>
              <a:rPr lang="en-US" altLang="en-US" i="1" dirty="0"/>
              <a:t>Skit 2-” </a:t>
            </a:r>
            <a:r>
              <a:rPr lang="en-US" altLang="en-US" dirty="0"/>
              <a:t>Midterms, I’m not smart enough for school” </a:t>
            </a:r>
            <a:r>
              <a:rPr lang="en-US" altLang="en-US" i="1" dirty="0"/>
              <a:t>. Discuss academic rigor, first year alerts, academic support. Asking for help.</a:t>
            </a:r>
          </a:p>
          <a:p>
            <a:r>
              <a:rPr lang="en-US" altLang="en-US" i="1" dirty="0"/>
              <a:t>Skit 3-</a:t>
            </a:r>
            <a:r>
              <a:rPr lang="en-US" altLang="en-US" dirty="0"/>
              <a:t> “Going a way for an internship”. </a:t>
            </a:r>
            <a:r>
              <a:rPr lang="en-US" altLang="en-US" i="1" dirty="0"/>
              <a:t>Poll audience how many of their students work? How many had internships or done research.</a:t>
            </a:r>
            <a:r>
              <a:rPr lang="en-US" altLang="en-US" dirty="0"/>
              <a:t> Have the OPAs explain their involvement in research, service learning or internships.</a:t>
            </a:r>
          </a:p>
          <a:p>
            <a:r>
              <a:rPr lang="en-US" altLang="en-US" i="1" dirty="0"/>
              <a:t>Skit 4- </a:t>
            </a:r>
            <a:r>
              <a:rPr lang="en-US" altLang="en-US" dirty="0"/>
              <a:t>“No one is here to help me”. Afterwards talk about the purposeful challenge we give students to advocate for themselves and helping them build these skills for life beyond UMBC. </a:t>
            </a:r>
            <a:endParaRPr lang="en-US" alt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29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7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6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40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6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0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5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23882"/>
            <a:ext cx="8229600" cy="370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9250" y="1"/>
            <a:ext cx="8794750" cy="823913"/>
          </a:xfrm>
          <a:prstGeom prst="rect">
            <a:avLst/>
          </a:prstGeom>
          <a:gradFill flip="none" rotWithShape="1">
            <a:gsLst>
              <a:gs pos="100000">
                <a:srgbClr val="FEB710"/>
              </a:gs>
              <a:gs pos="16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UMBC-orientation-text-version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064"/>
            <a:ext cx="15922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640513"/>
            <a:ext cx="9144000" cy="217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5554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UMBC Family Orientation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67DA9-8206-456D-A46E-49CB7B7B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460" y="2183194"/>
            <a:ext cx="3243079" cy="2746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D76F4C-3CBD-4A88-9DAE-542E8760E7F5}"/>
              </a:ext>
            </a:extLst>
          </p:cNvPr>
          <p:cNvSpPr txBox="1">
            <a:spLocks/>
          </p:cNvSpPr>
          <p:nvPr/>
        </p:nvSpPr>
        <p:spPr>
          <a:xfrm>
            <a:off x="685800" y="52575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Finding the Balance</a:t>
            </a:r>
          </a:p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2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EB06-99AE-CFE5-6067-91560953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637EA-9C3D-B9E0-82C0-A5F9B7D74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  <a:p>
            <a:r>
              <a:rPr lang="en-US" dirty="0"/>
              <a:t>Engage with the Journey</a:t>
            </a:r>
          </a:p>
          <a:p>
            <a:r>
              <a:rPr lang="en-US" dirty="0"/>
              <a:t>Campus as a Community</a:t>
            </a:r>
          </a:p>
          <a:p>
            <a:r>
              <a:rPr lang="en-US" dirty="0"/>
              <a:t>Challenge vs Support</a:t>
            </a:r>
          </a:p>
          <a:p>
            <a:r>
              <a:rPr lang="en-US" dirty="0"/>
              <a:t>Finding the Balance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DCF4FA-2C64-1184-D2C1-252C5C17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30" y="2779470"/>
            <a:ext cx="3387770" cy="22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31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6101-0B4F-4A64-A581-25CB60BA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B3AB-3233-4B7C-963B-6A43928F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place is unique</a:t>
            </a:r>
          </a:p>
          <a:p>
            <a:r>
              <a:rPr lang="en-US" dirty="0"/>
              <a:t>UMBC’s mission and purpose</a:t>
            </a:r>
          </a:p>
          <a:p>
            <a:r>
              <a:rPr lang="en-US" dirty="0"/>
              <a:t>We want this to feel like home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587DBD-7A40-1174-FDD4-DAE2F70DC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62" y="4275022"/>
            <a:ext cx="3578572" cy="23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3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Engage with the Journey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367369-F915-9E43-49D7-04B130CF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9" y="2080169"/>
            <a:ext cx="3429079" cy="20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27F3D05-49F4-B35D-F81F-E701D6FD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96" y="2034570"/>
            <a:ext cx="3429079" cy="21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9948966-4590-BFEA-6E7B-8DC7FF0C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66" y="4274123"/>
            <a:ext cx="3521817" cy="23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089D838-4ADB-9E8F-F17A-D97BB96F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9" y="4274123"/>
            <a:ext cx="3521817" cy="23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1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as a Community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88" y="4751289"/>
            <a:ext cx="2689216" cy="17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umbc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6" y="2405466"/>
            <a:ext cx="2707624" cy="180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0CE6D1-A48B-29F0-3C00-C58BCD88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7" y="4572410"/>
            <a:ext cx="2956323" cy="19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DF7F1A6-8A54-F164-656C-FB8E3A42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52" y="2044488"/>
            <a:ext cx="1684696" cy="2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E14DE52-81CB-0A77-CD94-AF51CEA9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67" y="2249864"/>
            <a:ext cx="3176580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98BF010-828B-83B8-9552-C0A5FE81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95" y="4639776"/>
            <a:ext cx="2855248" cy="19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6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vs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791839"/>
            <a:ext cx="39433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6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  <a:p>
            <a:r>
              <a:rPr lang="en-US" dirty="0"/>
              <a:t>Responsibilities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19E065C-3808-E531-FA9A-710D0EA5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96" y="3177231"/>
            <a:ext cx="3928804" cy="261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66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Once again, meet your Orientation Peer Ambassadors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3882"/>
            <a:ext cx="9144000" cy="37022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Office of Undergraduate Admissions and Orientation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410-455-2292</a:t>
            </a:r>
          </a:p>
          <a:p>
            <a:pPr marL="0" indent="0" algn="ctr">
              <a:buNone/>
            </a:pPr>
            <a:r>
              <a:rPr lang="en-US" dirty="0"/>
              <a:t>orientation@umbc.edu</a:t>
            </a:r>
          </a:p>
        </p:txBody>
      </p:sp>
    </p:spTree>
    <p:extLst>
      <p:ext uri="{BB962C8B-B14F-4D97-AF65-F5344CB8AC3E}">
        <p14:creationId xmlns:p14="http://schemas.microsoft.com/office/powerpoint/2010/main" val="1200159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643</Words>
  <Application>Microsoft Office PowerPoint</Application>
  <PresentationFormat>On-screen Show (4:3)</PresentationFormat>
  <Paragraphs>63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UMBC Family Orientation </vt:lpstr>
      <vt:lpstr>Agenda</vt:lpstr>
      <vt:lpstr>Transitions</vt:lpstr>
      <vt:lpstr>Engage with the Journey</vt:lpstr>
      <vt:lpstr>Campus as a Community</vt:lpstr>
      <vt:lpstr>Challenge vs Support</vt:lpstr>
      <vt:lpstr>Finding the Balance</vt:lpstr>
      <vt:lpstr>Once again, meet your Orientation Peer Ambassadors</vt:lpstr>
      <vt:lpstr>Contact Us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Chandler Stafford</cp:lastModifiedBy>
  <cp:revision>24</cp:revision>
  <dcterms:created xsi:type="dcterms:W3CDTF">2018-05-23T15:48:22Z</dcterms:created>
  <dcterms:modified xsi:type="dcterms:W3CDTF">2023-06-01T15:50:29Z</dcterms:modified>
</cp:coreProperties>
</file>