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022906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9022906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efbf220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efbf220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some cases, D grades will be accepted for General Education requirements. D grades are never accepted for major requirements. So any courses you are wanting to transfer in and receive major credits for, need to at least have a C grade. And please make sure you check with your major department to determine if there are any additional grade requirements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01d61695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01d61695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9022906d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9022906d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bf158b27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bf158b27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bf158b277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bf158b27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9022906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9022906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9022906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9022906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bf158b27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bf158b27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the arrow to expand and find out more information about the course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bf158b27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bf158b27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704e17b0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704e17b0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bf158b27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bf158b27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ea8ccd4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ea8ccd4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01d61695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301d61695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d2ff187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d2ff187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9022906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9022906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31e938d0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31e938d0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01d61695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301d61695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704e17b0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704e17b0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704e17b0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704e17b0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04e17b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704e17b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efbf22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efbf22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704e17b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704e17b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03568cbc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503568cb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9022906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902290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 rot="5400000">
            <a:off x="3183600" y="-908488"/>
            <a:ext cx="27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9668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817911"/>
            <a:ext cx="82296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349250" y="1"/>
            <a:ext cx="8794800" cy="618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FFFFFF"/>
              </a:gs>
              <a:gs pos="100000">
                <a:srgbClr val="FEB71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MBC-orientation-text-version.png"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8588" y="89298"/>
            <a:ext cx="1194196" cy="4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0" y="4980385"/>
            <a:ext cx="9144000" cy="1632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usign.umbc.edu/secure/prd/FormToDocuSign/Form2DS.php?cfg=RR_CourseReview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apps.my.umbc.edu/pathways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Enrollment 101/301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Academic Advising &amp; Registration</a:t>
            </a:r>
            <a:endParaRPr sz="4000"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Presented by the Office for Academic &amp; Pre-Professional Advising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myUMBC Profile</a:t>
            </a: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713" y="1009225"/>
            <a:ext cx="4676577" cy="35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914400" y="3"/>
            <a:ext cx="8229600" cy="59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Transfer Credit Report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5412" l="5733" r="4266" t="16377"/>
          <a:stretch/>
        </p:blipFill>
        <p:spPr>
          <a:xfrm>
            <a:off x="1052525" y="936575"/>
            <a:ext cx="7038926" cy="35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/>
          <p:nvPr/>
        </p:nvSpPr>
        <p:spPr>
          <a:xfrm>
            <a:off x="4882475" y="2310750"/>
            <a:ext cx="783000" cy="522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625375" y="67904"/>
            <a:ext cx="82296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Review Process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457200" y="948246"/>
            <a:ext cx="8229600" cy="370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b="1" lang="en" sz="5850"/>
              <a:t>When to Submit a Course Review form:</a:t>
            </a:r>
            <a:endParaRPr b="1" sz="58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t/>
            </a:r>
            <a:endParaRPr b="1" sz="25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Need a specific course for your major or minor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Pre-Requisite for a course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575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5750"/>
              <a:t>General Education requirement</a:t>
            </a:r>
            <a:endParaRPr sz="575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28139"/>
              <a:buFont typeface="Arial"/>
              <a:buNone/>
            </a:pPr>
            <a:r>
              <a:rPr lang="en" sz="3909" u="sng">
                <a:solidFill>
                  <a:schemeClr val="hlink"/>
                </a:solidFill>
                <a:hlinkClick r:id="rId3"/>
              </a:rPr>
              <a:t>https://docusign.umbc.edu/secure/prd/FormToDocuSign/Form2DS.php?cfg=RR_CourseReview</a:t>
            </a:r>
            <a:endParaRPr sz="3909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125" y="760650"/>
            <a:ext cx="5399752" cy="40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14025" l="0" r="51909" t="23917"/>
          <a:stretch/>
        </p:blipFill>
        <p:spPr>
          <a:xfrm>
            <a:off x="1772050" y="716525"/>
            <a:ext cx="5599901" cy="406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18813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Audit</a:t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13152" l="0" r="51895" t="23855"/>
          <a:stretch/>
        </p:blipFill>
        <p:spPr>
          <a:xfrm>
            <a:off x="1783925" y="723700"/>
            <a:ext cx="5576150" cy="410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610750" y="1011825"/>
            <a:ext cx="4471500" cy="35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 u="sng">
                <a:solidFill>
                  <a:schemeClr val="hlink"/>
                </a:solidFill>
                <a:hlinkClick r:id="rId3"/>
              </a:rPr>
              <a:t>https://apps.my.umbc.edu/pathways/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Sample four-year plan for all majors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Includes advising contact and curriculum notes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True academic plan will vary student to student</a:t>
            </a:r>
            <a:endParaRPr sz="2800"/>
          </a:p>
        </p:txBody>
      </p:sp>
      <p:sp>
        <p:nvSpPr>
          <p:cNvPr id="176" name="Google Shape;176;p28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Pathways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4">
            <a:alphaModFix/>
          </a:blip>
          <a:srcRect b="41920" l="3275" r="3684" t="13614"/>
          <a:stretch/>
        </p:blipFill>
        <p:spPr>
          <a:xfrm>
            <a:off x="5358425" y="1011825"/>
            <a:ext cx="3178224" cy="8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5">
            <a:alphaModFix/>
          </a:blip>
          <a:srcRect b="8738" l="30933" r="30929" t="18980"/>
          <a:stretch/>
        </p:blipFill>
        <p:spPr>
          <a:xfrm>
            <a:off x="5660375" y="1938525"/>
            <a:ext cx="2574326" cy="27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29504" l="0" r="0" t="14732"/>
          <a:stretch/>
        </p:blipFill>
        <p:spPr>
          <a:xfrm>
            <a:off x="729350" y="1443250"/>
            <a:ext cx="7685275" cy="241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6059" l="0" r="1893" t="22908"/>
          <a:stretch/>
        </p:blipFill>
        <p:spPr>
          <a:xfrm>
            <a:off x="802075" y="1166875"/>
            <a:ext cx="7539826" cy="30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/>
          <p:nvPr/>
        </p:nvSpPr>
        <p:spPr>
          <a:xfrm>
            <a:off x="967275" y="1995975"/>
            <a:ext cx="245700" cy="245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197" name="Google Shape;197;p31"/>
          <p:cNvPicPr preferRelativeResize="0"/>
          <p:nvPr/>
        </p:nvPicPr>
        <p:blipFill rotWithShape="1">
          <a:blip r:embed="rId3">
            <a:alphaModFix/>
          </a:blip>
          <a:srcRect b="6776" l="2011" r="3084" t="22190"/>
          <a:stretch/>
        </p:blipFill>
        <p:spPr>
          <a:xfrm>
            <a:off x="724901" y="1028662"/>
            <a:ext cx="7694198" cy="323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457200" y="796675"/>
            <a:ext cx="468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Today We’ll Discuss…</a:t>
            </a:r>
            <a:endParaRPr sz="3200"/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7200" y="1817900"/>
            <a:ext cx="55614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Advising at UMBC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Building your Class Schedule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Planning Tools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Preparing for Advising Checklist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After Orientation</a:t>
            </a:r>
            <a:endParaRPr sz="2800"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072" y="1090313"/>
            <a:ext cx="2898728" cy="29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Search</a:t>
            </a:r>
            <a:endParaRPr/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3">
            <a:alphaModFix/>
          </a:blip>
          <a:srcRect b="8634" l="0" r="0" t="33454"/>
          <a:stretch/>
        </p:blipFill>
        <p:spPr>
          <a:xfrm>
            <a:off x="272950" y="1171362"/>
            <a:ext cx="8598101" cy="28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/>
          <p:nvPr/>
        </p:nvSpPr>
        <p:spPr>
          <a:xfrm>
            <a:off x="272950" y="4206925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“General Education Program” /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Course Attribute Value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&gt; Select General Education Category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175400" y="83229"/>
            <a:ext cx="8229600" cy="5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/>
              <a:t>Advising Appointment: Checklist for Success!</a:t>
            </a:r>
            <a:endParaRPr sz="2960"/>
          </a:p>
        </p:txBody>
      </p:sp>
      <p:sp>
        <p:nvSpPr>
          <p:cNvPr id="210" name="Google Shape;210;p33"/>
          <p:cNvSpPr txBox="1"/>
          <p:nvPr/>
        </p:nvSpPr>
        <p:spPr>
          <a:xfrm>
            <a:off x="441850" y="897200"/>
            <a:ext cx="7077000" cy="3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3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- Be Ready!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Download WebEx to your Laptop or Desktop Computer (do not use your phone!)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creating your WebEx account, please sign up with your First </a:t>
            </a:r>
            <a:r>
              <a:rPr b="1"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Last Name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✓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Connect with the Right Orientation Advisor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Changing major? Adding a pre-professional pathway? Update your info for tomorrow with the QR Code!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will have opportunity to officially make changes via the Declaration/Change of Major form after Orientation 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0924" y="3138299"/>
            <a:ext cx="1788225" cy="17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914400" y="1828099"/>
            <a:ext cx="8229600" cy="30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642938"/>
            <a:ext cx="385762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1799225" y="-92125"/>
            <a:ext cx="6952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Advising Appointment: Checklist for Success!</a:t>
            </a:r>
            <a:endParaRPr sz="2900"/>
          </a:p>
        </p:txBody>
      </p:sp>
      <p:sp>
        <p:nvSpPr>
          <p:cNvPr id="223" name="Google Shape;223;p35"/>
          <p:cNvSpPr txBox="1"/>
          <p:nvPr/>
        </p:nvSpPr>
        <p:spPr>
          <a:xfrm>
            <a:off x="457200" y="917446"/>
            <a:ext cx="8229600" cy="3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&amp; Transfer Credit- Have Info Accessible!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a list of any AP tests you have taken (and scores, if applicable), as well as any pending transfer credit you may have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 Resources- Take What You’ve Learned &amp; Use Them!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tonight using the features in myUMBC such Class Search, Academic Pathways and Degree Audit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2506" lvl="0" marL="457200" rtl="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✓"/>
            </a:pPr>
            <a:r>
              <a:rPr lang="en" sz="2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Questions- Write them Down!</a:t>
            </a:r>
            <a:endParaRPr sz="2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885" lvl="0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advantage of reviewing these materials ahead of time and write down any questions you have for your Academic Advisor</a:t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457200" y="958071"/>
            <a:ext cx="8229600" cy="367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You can make schedule changes after your initial registration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Connect this summer with your academic department for follow up scheduling questions</a:t>
            </a:r>
            <a:endParaRPr sz="7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-373062" lvl="0" marL="457200" rtl="0" algn="l">
              <a:spcBef>
                <a:spcPts val="360"/>
              </a:spcBef>
              <a:spcAft>
                <a:spcPts val="0"/>
              </a:spcAft>
              <a:buSzPct val="100000"/>
              <a:buChar char="•"/>
            </a:pPr>
            <a:r>
              <a:rPr lang="en" sz="7000"/>
              <a:t>Complete Declaration/Change of Major form to officially make any updates to your major, minor and/or certificate programs</a:t>
            </a:r>
            <a:endParaRPr sz="7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6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Orientation Advising…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74250" y="-11613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Orientation Information</a:t>
            </a:r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650" y="868125"/>
            <a:ext cx="3960699" cy="396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457200" y="1183347"/>
            <a:ext cx="8229600" cy="359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/>
              <a:t>Office for Academic &amp; Pre-Professional Advising</a:t>
            </a:r>
            <a:endParaRPr b="1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advising.umbc.edu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410-455-2729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Sherman Hall B-Wing 224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Follow us on Instagram!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/>
              <a:t>@umbc_advising</a:t>
            </a:r>
            <a:endParaRPr sz="1800"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object&#10;&#10;Description generated with high confidence" id="241" name="Google Shape;2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179" y="3462826"/>
            <a:ext cx="782750" cy="7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Advising at UMBC</a:t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494200" y="874300"/>
            <a:ext cx="5796300" cy="37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Partnership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Required each semester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All-Encompassing</a:t>
            </a:r>
            <a:endParaRPr sz="28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Adjustment to college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Major and career choices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Course selection &amp; long-term planning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difficulties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✓"/>
            </a:pPr>
            <a:r>
              <a:rPr lang="en" sz="2300"/>
              <a:t>Academic “Extras” (i.e. - internships/study abroad/research</a:t>
            </a:r>
            <a:endParaRPr sz="2300"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1048" l="20986" r="41737" t="25520"/>
          <a:stretch/>
        </p:blipFill>
        <p:spPr>
          <a:xfrm rot="305450">
            <a:off x="5788350" y="994675"/>
            <a:ext cx="2794375" cy="18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23850" y="929825"/>
            <a:ext cx="7296300" cy="373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Orientation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Office for Academic &amp; Pre-Professional Advising – Exploratory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Major/Department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Pre-Professional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Athletic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Honors</a:t>
            </a:r>
            <a:r>
              <a:rPr lang="en" sz="2800"/>
              <a:t> College/Scholarship</a:t>
            </a:r>
            <a:endParaRPr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Advisors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824" y="780175"/>
            <a:ext cx="2705374" cy="17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Your Class Schedule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319025" y="1695075"/>
            <a:ext cx="81102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 for 15 credits per semester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1200">
                <a:latin typeface="Calibri"/>
                <a:ea typeface="Calibri"/>
                <a:cs typeface="Calibri"/>
                <a:sym typeface="Calibri"/>
              </a:rPr>
              <a:t>Don’t forget summer/winter options!</a:t>
            </a:r>
            <a:endParaRPr sz="11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 extracurricular commitments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 of GEP / major /elective courses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Keep in mind pending test or transfer credit!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" sz="1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Waitlists don’t count towards full-time enrollment</a:t>
            </a:r>
            <a:endParaRPr sz="1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4400" y="-100289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Your Schedule Should Include…</a:t>
            </a:r>
            <a:endParaRPr sz="3900"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200" y="758875"/>
            <a:ext cx="8229600" cy="384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R</a:t>
            </a:r>
            <a:r>
              <a:rPr lang="en" sz="2800"/>
              <a:t>emaining</a:t>
            </a:r>
            <a:r>
              <a:rPr lang="en" sz="2800"/>
              <a:t> General Education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Use your Degree Audit to determine which Gen Eds you still </a:t>
            </a:r>
            <a:r>
              <a:rPr lang="en" sz="2300"/>
              <a:t>have</a:t>
            </a:r>
            <a:r>
              <a:rPr lang="en" sz="2300"/>
              <a:t> to complete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Pay attention to Foreign Language (201 Proficiency) &amp; Math requirements</a:t>
            </a:r>
            <a:endParaRPr sz="23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Major Requirements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Review Major Degree Audit and Academic Pathways prior to advising tomorrow</a:t>
            </a:r>
            <a:r>
              <a:rPr lang="en" sz="2200"/>
              <a:t> </a:t>
            </a:r>
            <a:endParaRPr sz="22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✓"/>
            </a:pPr>
            <a:r>
              <a:rPr lang="en" sz="2800"/>
              <a:t>Upper Level (UL) Electives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Most majors won’t give you all 45 UL credits</a:t>
            </a:r>
            <a:endParaRPr sz="23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300"/>
              <a:t>Take time to look at electives at 300-400 level 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457200" y="985321"/>
            <a:ext cx="8229600" cy="369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800"/>
              <a:t>Fall 2023</a:t>
            </a:r>
            <a:endParaRPr b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Major Requirement / 3 credits</a:t>
            </a:r>
            <a:endParaRPr sz="2450"/>
          </a:p>
          <a:p>
            <a:pPr indent="-384175" lvl="0" marL="457200" rtl="0" algn="l"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SPAN 103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General Education Requirement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ANTH 211 / 3 credits</a:t>
            </a:r>
            <a:endParaRPr sz="2450"/>
          </a:p>
          <a:p>
            <a:pPr indent="-384175" lvl="0" marL="457200" rtl="0" algn="l">
              <a:spcBef>
                <a:spcPts val="360"/>
              </a:spcBef>
              <a:spcAft>
                <a:spcPts val="0"/>
              </a:spcAft>
              <a:buSzPts val="2450"/>
              <a:buChar char="•"/>
            </a:pPr>
            <a:r>
              <a:rPr lang="en" sz="2450"/>
              <a:t>Upper Level Elective</a:t>
            </a:r>
            <a:endParaRPr sz="2450"/>
          </a:p>
          <a:p>
            <a:pPr indent="45720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50"/>
              <a:t>Ex. MLL 311 / 3 credits</a:t>
            </a:r>
            <a:endParaRPr sz="2450"/>
          </a:p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Schedule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30450" y="673600"/>
            <a:ext cx="6841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" sz="2680"/>
              <a:t>Design your own degree plan through INDS!</a:t>
            </a:r>
            <a:endParaRPr sz="2680"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57200" y="1454175"/>
            <a:ext cx="6959100" cy="2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2"/>
              <a:t>Unique opportunity to match your courses to your goals</a:t>
            </a:r>
            <a:endParaRPr sz="2602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58"/>
              <a:t>B.A. or B.S. INDS Degree Examples: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Neuroscience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Criminal Justice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Sustainable Urban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Arts Management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Child-Centered Healthcare (Pre-Med)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Astrobiology and Instrumental Data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Video Game and Puzzle Concept Design</a:t>
            </a:r>
            <a:endParaRPr sz="2458"/>
          </a:p>
          <a:p>
            <a:pPr indent="-337881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58"/>
              <a:t>Medical Device Development</a:t>
            </a:r>
            <a:endParaRPr sz="2458"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21272" l="18032" r="13791" t="28605"/>
          <a:stretch/>
        </p:blipFill>
        <p:spPr>
          <a:xfrm>
            <a:off x="5876975" y="2091800"/>
            <a:ext cx="2756875" cy="169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725675" y="-126800"/>
            <a:ext cx="574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alibri"/>
                <a:ea typeface="Calibri"/>
                <a:cs typeface="Calibri"/>
                <a:sym typeface="Calibri"/>
              </a:rPr>
              <a:t>Individualized Study (INDS)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7087550" y="4228875"/>
            <a:ext cx="19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https://inds.umbc.edu/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128" y="4000273"/>
            <a:ext cx="857423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330450" y="4152675"/>
            <a:ext cx="467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Meet with an advisor to start exploring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your individualized pathway!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457200" y="1183350"/>
            <a:ext cx="5142000" cy="27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36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myUMBC Profile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Transfer Credit Report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Degree Audit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Academic Pathways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Class Search</a:t>
            </a:r>
            <a:endParaRPr sz="2800"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1942700" y="72930"/>
            <a:ext cx="7077000" cy="44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Planning Tools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425" y="1149700"/>
            <a:ext cx="4267200" cy="284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