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efbf220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efbf220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some cases, D grades will be accepted for General Education requirements. D grades are never accepted for major requirements. So any courses you are wanting to transfer in and receive major credits for, need to at least have a C grade. And please make sure you check with your major department to determine if there are any additional grade requirements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01d61695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01d61695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9022906d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9022906d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bf158b277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bf158b277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bf158b277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bf158b277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9022906d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9022906d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9022906d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9022906d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bf158b277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bf158b27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the arrow to expand and find out more information about the course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bf158b27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bf158b27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bf158b27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bf158b27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704e17b0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704e17b0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ea8ccd44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ea8ccd44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01d616952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01d616952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d2ff187e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d2ff187e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9022906d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9022906d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1e938d0e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31e938d0e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01d61695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01d61695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704e17b0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704e17b0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704e17b0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704e17b0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704e17b0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704e17b0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efbf220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efbf220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704e17b0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704e17b0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9022906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9022906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9022906d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9022906d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 rot="5400000">
            <a:off x="3183600" y="-908488"/>
            <a:ext cx="27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9" name="Google Shape;49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349250" y="1"/>
            <a:ext cx="8794800" cy="618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FFFFFF"/>
              </a:gs>
              <a:gs pos="100000">
                <a:srgbClr val="FEB71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BC-orientation-text-version.png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8588" y="89298"/>
            <a:ext cx="1194196" cy="49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0" y="4980385"/>
            <a:ext cx="9144000" cy="1632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usign.umbc.edu/secure/prd/FormToDocuSign/Form2DS.php?cfg=RR_CourseReview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pps.my.umbc.edu/pathways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forms.gle/HE2akQmmbbogkHRA7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Enrollment 301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Academic Advising &amp; Registration</a:t>
            </a:r>
            <a:endParaRPr sz="4000"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Presented by the Office for Academic &amp; Pre-Professional Advising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914400" y="3"/>
            <a:ext cx="8229600" cy="59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Transfer Credit Report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5412" l="5733" r="4266" t="16377"/>
          <a:stretch/>
        </p:blipFill>
        <p:spPr>
          <a:xfrm>
            <a:off x="1052525" y="936575"/>
            <a:ext cx="7038926" cy="35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>
            <a:off x="4882475" y="2310750"/>
            <a:ext cx="783000" cy="522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625375" y="67904"/>
            <a:ext cx="82296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Review Process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457200" y="948246"/>
            <a:ext cx="8229600" cy="370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5850"/>
              <a:t>When to Submit a Course Review form:</a:t>
            </a:r>
            <a:endParaRPr b="1" sz="58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t/>
            </a:r>
            <a:endParaRPr b="1" sz="25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Need a specific course for your major or minor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Pre-Requisite for a course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General Education requirement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8139"/>
              <a:buFont typeface="Arial"/>
              <a:buNone/>
            </a:pPr>
            <a:r>
              <a:rPr lang="en" sz="3909" u="sng">
                <a:solidFill>
                  <a:schemeClr val="hlink"/>
                </a:solidFill>
                <a:hlinkClick r:id="rId3"/>
              </a:rPr>
              <a:t>https://docusign.umbc.edu/secure/prd/FormToDocuSign/Form2DS.php?cfg=RR_CourseReview</a:t>
            </a:r>
            <a:endParaRPr sz="3909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18813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Degree Audit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125" y="760650"/>
            <a:ext cx="5399752" cy="40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18813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Degree Audit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 b="14025" l="0" r="51909" t="23917"/>
          <a:stretch/>
        </p:blipFill>
        <p:spPr>
          <a:xfrm>
            <a:off x="1772050" y="716525"/>
            <a:ext cx="5599901" cy="406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18813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Degree Audit</a:t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b="13152" l="0" r="51895" t="23855"/>
          <a:stretch/>
        </p:blipFill>
        <p:spPr>
          <a:xfrm>
            <a:off x="1783925" y="723700"/>
            <a:ext cx="5576150" cy="410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610750" y="1011825"/>
            <a:ext cx="4471500" cy="358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https://apps.my.umbc.edu/pathways/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Sample four-year plan for all majors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Includes advising contact and curriculum notes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True academic plan will vary student to student</a:t>
            </a:r>
            <a:endParaRPr sz="2800"/>
          </a:p>
        </p:txBody>
      </p:sp>
      <p:sp>
        <p:nvSpPr>
          <p:cNvPr id="165" name="Google Shape;165;p27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Pathways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 rotWithShape="1">
          <a:blip r:embed="rId4">
            <a:alphaModFix/>
          </a:blip>
          <a:srcRect b="41920" l="3275" r="3684" t="13614"/>
          <a:stretch/>
        </p:blipFill>
        <p:spPr>
          <a:xfrm>
            <a:off x="5358425" y="1011825"/>
            <a:ext cx="3178224" cy="8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 rotWithShape="1">
          <a:blip r:embed="rId5">
            <a:alphaModFix/>
          </a:blip>
          <a:srcRect b="8738" l="30933" r="30929" t="18980"/>
          <a:stretch/>
        </p:blipFill>
        <p:spPr>
          <a:xfrm>
            <a:off x="5660375" y="1938525"/>
            <a:ext cx="2574326" cy="27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 b="29504" l="0" r="0" t="14732"/>
          <a:stretch/>
        </p:blipFill>
        <p:spPr>
          <a:xfrm>
            <a:off x="729350" y="1443250"/>
            <a:ext cx="7685275" cy="241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 b="6059" l="0" r="1893" t="22908"/>
          <a:stretch/>
        </p:blipFill>
        <p:spPr>
          <a:xfrm>
            <a:off x="802075" y="1166875"/>
            <a:ext cx="7539826" cy="30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967275" y="1995975"/>
            <a:ext cx="245700" cy="245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b="6776" l="2011" r="3084" t="22190"/>
          <a:stretch/>
        </p:blipFill>
        <p:spPr>
          <a:xfrm>
            <a:off x="724901" y="1028662"/>
            <a:ext cx="7694198" cy="323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3">
            <a:alphaModFix/>
          </a:blip>
          <a:srcRect b="8634" l="0" r="0" t="33454"/>
          <a:stretch/>
        </p:blipFill>
        <p:spPr>
          <a:xfrm>
            <a:off x="272950" y="1171362"/>
            <a:ext cx="8598101" cy="28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/>
          <p:nvPr/>
        </p:nvSpPr>
        <p:spPr>
          <a:xfrm>
            <a:off x="272950" y="4206925"/>
            <a:ext cx="85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Course Attribute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&gt; “General Education Program” /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Course Attribute Value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&gt; Select General Education Category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457200" y="796675"/>
            <a:ext cx="4686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Today We’ll Discuss…</a:t>
            </a:r>
            <a:endParaRPr sz="3200"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457200" y="1817900"/>
            <a:ext cx="55614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Advising at UMBC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Building your Class Schedule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Planning Tools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Preparing for Advising Checklist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After Orientation</a:t>
            </a:r>
            <a:endParaRPr sz="2800"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072" y="1090313"/>
            <a:ext cx="2898728" cy="29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1175400" y="83229"/>
            <a:ext cx="8229600" cy="5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60"/>
              <a:t>Advising Appointment: Checklist for Success!</a:t>
            </a:r>
            <a:endParaRPr sz="2960"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2025" y="3189275"/>
            <a:ext cx="1607025" cy="16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441850" y="897200"/>
            <a:ext cx="7077000" cy="3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300"/>
              <a:buChar char="✓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 - Be Ready!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Download WebEx to your Laptop or Desktop Computer (do not use your phone!)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creating your WebEx account, please sign up with your First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Last Name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✓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 with the Right Orientation Advisor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Changing major? Adding a pre-professional pathway? Update your info for tomorrow with the QR Code!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will have opportunity to officially make changes via the Declaration/Change of Major form after Orientation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457200" y="1817899"/>
            <a:ext cx="8229600" cy="30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https://forms.gle/HE2akQmmbbogkHRA7</a:t>
            </a:r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0475" y="285825"/>
            <a:ext cx="3863051" cy="386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1799225" y="-92125"/>
            <a:ext cx="6952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Advising Appointment: Checklist for Success!</a:t>
            </a:r>
            <a:endParaRPr sz="2900"/>
          </a:p>
        </p:txBody>
      </p:sp>
      <p:sp>
        <p:nvSpPr>
          <p:cNvPr id="212" name="Google Shape;212;p34"/>
          <p:cNvSpPr txBox="1"/>
          <p:nvPr/>
        </p:nvSpPr>
        <p:spPr>
          <a:xfrm>
            <a:off x="457200" y="917446"/>
            <a:ext cx="8229600" cy="3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&amp; Transfer Credit- Have Info Accessible!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a list of any AP tests you have taken (and scores, if applicable), as well as any pending transfer credit you may have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 Resources- Take What You’ve Learned &amp; Use Them!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 tonight using the features in myUMBC such Class Search, Academic Pathways and Degree Audit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Questions- Write them Down!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advantage of reviewing these materials ahead of time and write down any questions you have for your Academic Advisor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457200" y="958071"/>
            <a:ext cx="8229600" cy="367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You can make schedule changes after your initial registration</a:t>
            </a:r>
            <a:endParaRPr sz="7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Connect this summer with your academic department for follow up scheduling questions</a:t>
            </a:r>
            <a:endParaRPr sz="7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Complete Declaration/Change of Major form to officially make any updates to your major, minor and/or certificate programs</a:t>
            </a:r>
            <a:endParaRPr sz="7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5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Orientation Advising…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374250" y="-11613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Orientation Information</a:t>
            </a:r>
            <a:endParaRPr/>
          </a:p>
        </p:txBody>
      </p:sp>
      <p:pic>
        <p:nvPicPr>
          <p:cNvPr id="224" name="Google Shape;2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650" y="868125"/>
            <a:ext cx="3960699" cy="396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457200" y="1183347"/>
            <a:ext cx="8229600" cy="35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/>
              <a:t>Office for Academic &amp; Pre-Professional Advising</a:t>
            </a:r>
            <a:endParaRPr b="1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advising.umbc.edu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410-455-2729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Sherman Hall B-Wing 224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Follow us on Instagram!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@umbc_advising</a:t>
            </a:r>
            <a:endParaRPr sz="1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object&#10;&#10;Description generated with high confidence" id="230" name="Google Shape;23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179" y="3462826"/>
            <a:ext cx="782750" cy="7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Advising at UMBC</a:t>
            </a:r>
            <a:endParaRPr/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494200" y="874300"/>
            <a:ext cx="5796300" cy="37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Partnership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Required each semester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All-Encompassing</a:t>
            </a:r>
            <a:endParaRPr sz="28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Adjustment to college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Major and career choices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Course selection &amp; long-term planning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Academic difficulties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Academic “Extras” (i.e. - internships/study abroad/research</a:t>
            </a:r>
            <a:endParaRPr sz="2300"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31048" l="20986" r="41737" t="25520"/>
          <a:stretch/>
        </p:blipFill>
        <p:spPr>
          <a:xfrm rot="305450">
            <a:off x="5788350" y="994675"/>
            <a:ext cx="2794375" cy="18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923850" y="929825"/>
            <a:ext cx="7296300" cy="373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Orientation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Office for Academic &amp; Pre-Professional Advising – Exploratory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Major/Department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Pre-Professional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Athletic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Honors</a:t>
            </a:r>
            <a:r>
              <a:rPr lang="en" sz="2800"/>
              <a:t> College/Scholarship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Advisors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824" y="780175"/>
            <a:ext cx="2705374" cy="17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Your Class Schedule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319025" y="1695075"/>
            <a:ext cx="81102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 for 15 credits per semester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" sz="11200">
                <a:latin typeface="Calibri"/>
                <a:ea typeface="Calibri"/>
                <a:cs typeface="Calibri"/>
                <a:sym typeface="Calibri"/>
              </a:rPr>
              <a:t>Don’t forget summer/winter options!</a:t>
            </a: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 extracurricular commitments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 of GEP / major /elective courses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Keep in mind pending test or transfer credit!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Waitlists don’t count towards full-time enrollment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4400" y="-10028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Your Schedule Should Include…</a:t>
            </a:r>
            <a:endParaRPr sz="3900"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457200" y="758875"/>
            <a:ext cx="8229600" cy="384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R</a:t>
            </a:r>
            <a:r>
              <a:rPr lang="en" sz="2800"/>
              <a:t>emaining</a:t>
            </a:r>
            <a:r>
              <a:rPr lang="en" sz="2800"/>
              <a:t> General Education Requirements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Use your Degree Audit to determine which Gen Eds you still </a:t>
            </a:r>
            <a:r>
              <a:rPr lang="en" sz="2300"/>
              <a:t>have</a:t>
            </a:r>
            <a:r>
              <a:rPr lang="en" sz="2300"/>
              <a:t> to complete</a:t>
            </a:r>
            <a:endParaRPr sz="23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Pay attention to Foreign Language (201 Proficiency) &amp; Math requirements</a:t>
            </a:r>
            <a:endParaRPr sz="23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Major Requirements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Review Major Degree Audit and Academic Pathways prior to advising tomorrow</a:t>
            </a:r>
            <a:r>
              <a:rPr lang="en" sz="2200"/>
              <a:t> </a:t>
            </a:r>
            <a:endParaRPr sz="22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Upper Level (UL) Electives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Most majors won’t give you all 45 UL credits</a:t>
            </a:r>
            <a:endParaRPr sz="23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Take time to look at electives at 300-400 level 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457200" y="985321"/>
            <a:ext cx="8229600" cy="369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800"/>
              <a:t>Fall 2022</a:t>
            </a:r>
            <a:endParaRPr b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Major Requirement / 3 credits</a:t>
            </a:r>
            <a:endParaRPr sz="2450"/>
          </a:p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Major Requirement / 3 credits</a:t>
            </a:r>
            <a:endParaRPr sz="2450"/>
          </a:p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General Education Requirement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SPAN 103 / 3 credits</a:t>
            </a:r>
            <a:endParaRPr sz="245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General Education Requirement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ANTH 211 / 3 credits</a:t>
            </a:r>
            <a:endParaRPr sz="245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Upper Level Elective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MLL 311 / 3 credits</a:t>
            </a:r>
            <a:endParaRPr sz="2450"/>
          </a:p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Schedule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457200" y="1183350"/>
            <a:ext cx="51420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myUMBC Profile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Transfer Credit Report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Degree Audit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Pathways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Class Search</a:t>
            </a:r>
            <a:endParaRPr sz="2800"/>
          </a:p>
        </p:txBody>
      </p:sp>
      <p:sp>
        <p:nvSpPr>
          <p:cNvPr id="121" name="Google Shape;121;p20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Planning Tools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425" y="1149700"/>
            <a:ext cx="4267200" cy="284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myUMBC Profile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713" y="1009225"/>
            <a:ext cx="4676577" cy="35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