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sldIdLst>
    <p:sldId id="264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79" autoAdjust="0"/>
    <p:restoredTop sz="81538" autoAdjust="0"/>
  </p:normalViewPr>
  <p:slideViewPr>
    <p:cSldViewPr snapToGrid="0" snapToObjects="1">
      <p:cViewPr varScale="1">
        <p:scale>
          <a:sx n="90" d="100"/>
          <a:sy n="90" d="100"/>
        </p:scale>
        <p:origin x="2280" y="2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F2CC81-20A3-4EFD-9707-9AD7F6BD6B83}" type="datetimeFigureOut">
              <a:rPr lang="en-US" smtClean="0"/>
              <a:t>6/8/22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3973F8-E35D-4AFF-A273-60D3FB6098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0934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/>
              <a:t>-Discuss personal story of change </a:t>
            </a:r>
          </a:p>
          <a:p>
            <a:r>
              <a:rPr lang="en-US" altLang="en-US" dirty="0"/>
              <a:t>-Discuss previous institutions</a:t>
            </a:r>
          </a:p>
          <a:p>
            <a:r>
              <a:rPr lang="en-US" altLang="en-US" dirty="0"/>
              <a:t>-Talk about the culture, language </a:t>
            </a:r>
          </a:p>
          <a:p>
            <a:r>
              <a:rPr lang="en-US" altLang="en-US" dirty="0"/>
              <a:t>-University missions/purpose to challenge and support students for ‘whatever is next’ (grad school, industry, professional school)</a:t>
            </a:r>
          </a:p>
          <a:p>
            <a:r>
              <a:rPr lang="en-US" altLang="en-US" dirty="0"/>
              <a:t>-Plant seeds for independence and intellectual curiosity</a:t>
            </a:r>
          </a:p>
          <a:p>
            <a:r>
              <a:rPr lang="en-US" altLang="en-US" dirty="0"/>
              <a:t>-Stress that we want students to feel connected, make UMBC ‘home’ for greater success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3973F8-E35D-4AFF-A273-60D3FB60982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4983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/>
              <a:t>-Each transition is a new beginning.</a:t>
            </a:r>
          </a:p>
          <a:p>
            <a:r>
              <a:rPr lang="en-US" altLang="en-US" dirty="0"/>
              <a:t>-Admissions to UMBC is</a:t>
            </a:r>
            <a:r>
              <a:rPr lang="en-US" altLang="en-US" baseline="0" dirty="0"/>
              <a:t> no longer the goal</a:t>
            </a:r>
          </a:p>
          <a:p>
            <a:r>
              <a:rPr lang="en-US" altLang="en-US" baseline="0" dirty="0"/>
              <a:t>-Graduation as one goal – Need the grades in the classes to get the degree</a:t>
            </a:r>
          </a:p>
          <a:p>
            <a:r>
              <a:rPr lang="en-US" altLang="en-US" baseline="0" dirty="0"/>
              <a:t>-What is after graduation?  - Need the “extra” to get the JOB (Research, internships, clubs/orgs, relationships, etc.)</a:t>
            </a:r>
            <a:endParaRPr lang="en-US" alt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/>
              <a:t>-Now to make these semesters/years/experiences mean something</a:t>
            </a:r>
          </a:p>
          <a:p>
            <a:r>
              <a:rPr lang="en-US" altLang="en-US" dirty="0"/>
              <a:t>-UMBC is an institution with high expectations and high achieving students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3973F8-E35D-4AFF-A273-60D3FB60982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604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/>
              <a:t>-Students bring a number of experiences and dimensions with them, we want to celebrate them all in our community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/>
              <a:t>-You are part of the UMBC community now too</a:t>
            </a:r>
          </a:p>
          <a:p>
            <a:r>
              <a:rPr lang="en-US" altLang="en-US" dirty="0"/>
              <a:t>-Students need your support and we need your support </a:t>
            </a:r>
          </a:p>
          <a:p>
            <a:r>
              <a:rPr lang="en-US" altLang="en-US" dirty="0"/>
              <a:t>-15 years</a:t>
            </a:r>
            <a:r>
              <a:rPr lang="en-US" altLang="en-US" baseline="0" dirty="0"/>
              <a:t> ago, there was no family involvement during college years</a:t>
            </a:r>
          </a:p>
          <a:p>
            <a:r>
              <a:rPr lang="en-US" altLang="en-US" baseline="0" dirty="0"/>
              <a:t>-Now we know we need to work together for student success</a:t>
            </a:r>
            <a:br>
              <a:rPr lang="en-US" alt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3973F8-E35D-4AFF-A273-60D3FB60982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8572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/>
              <a:t>-Bucket</a:t>
            </a:r>
            <a:r>
              <a:rPr lang="en-US" altLang="en-US" baseline="0" dirty="0"/>
              <a:t> swing vs flat swing analogy </a:t>
            </a:r>
            <a:r>
              <a:rPr lang="en-US" altLang="en-US" dirty="0"/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/>
              <a:t>-Discuss what challenge vs support means in context of what</a:t>
            </a:r>
            <a:r>
              <a:rPr lang="en-US" altLang="en-US" baseline="0" dirty="0"/>
              <a:t> students are doing at orientation and during their first semester/year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baseline="0" dirty="0"/>
              <a:t>-Orientation: creating intentional space for students to engage with each other and current students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baseline="0" dirty="0"/>
              <a:t>-Transfer Welcome Day, Welcome Week, Homecoming, etc…. Transition is not a checkbox for today and that support is ongoing</a:t>
            </a:r>
            <a:endParaRPr lang="en-US" alt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/>
              <a:t>-Orientation: Demonstrate all the resources available</a:t>
            </a:r>
            <a:r>
              <a:rPr lang="en-US" altLang="en-US" baseline="0" dirty="0"/>
              <a:t> at UMBC</a:t>
            </a:r>
            <a:r>
              <a:rPr lang="en-US" altLang="en-US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3973F8-E35D-4AFF-A273-60D3FB60982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6277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i="1" dirty="0"/>
              <a:t>Poll audience about their expectations? Poll audience about what they think their responsibilities are?</a:t>
            </a:r>
          </a:p>
          <a:p>
            <a:r>
              <a:rPr lang="en-US" altLang="en-US" dirty="0"/>
              <a:t>-Expectations of involvement, engagement, students taking ownership of their education. As a family communicate expectations early.</a:t>
            </a:r>
          </a:p>
          <a:p>
            <a:r>
              <a:rPr lang="en-US" altLang="en-US" dirty="0"/>
              <a:t>-Responsibility of students to seek help, be proactive. Responsibility of families to encourage, support, be knowledgeable of resources, look for warning signs, be mindful of time expectations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3973F8-E35D-4AFF-A273-60D3FB60982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4067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/>
              <a:t>Introduce OPAs as a resource that will be with them all day. </a:t>
            </a:r>
          </a:p>
          <a:p>
            <a:r>
              <a:rPr lang="en-US" altLang="en-US" dirty="0"/>
              <a:t>Introduce the idea behind the skits: We know not all scenarios can be covered, but we wanted to introduce a couple of things we have seen and heard before.</a:t>
            </a:r>
          </a:p>
          <a:p>
            <a:r>
              <a:rPr lang="en-US" altLang="en-US" i="1" dirty="0"/>
              <a:t>Skit 1</a:t>
            </a:r>
            <a:r>
              <a:rPr lang="en-US" altLang="en-US" dirty="0"/>
              <a:t>- “Making friends, getting involved on campus”. Afterwards talk through the benefits of getting involved, have OPAs share their experiences with establishing networks, study groups, involvement on campus. </a:t>
            </a:r>
          </a:p>
          <a:p>
            <a:r>
              <a:rPr lang="en-US" altLang="en-US" i="1" dirty="0"/>
              <a:t>Skit 2-” </a:t>
            </a:r>
            <a:r>
              <a:rPr lang="en-US" altLang="en-US" dirty="0"/>
              <a:t>Midterms, I’m not smart enough for school” </a:t>
            </a:r>
            <a:r>
              <a:rPr lang="en-US" altLang="en-US" i="1" dirty="0"/>
              <a:t>. Discuss academic rigor, first year alerts, academic support. Asking for help.</a:t>
            </a:r>
          </a:p>
          <a:p>
            <a:r>
              <a:rPr lang="en-US" altLang="en-US" i="1" dirty="0"/>
              <a:t>Skit 3-</a:t>
            </a:r>
            <a:r>
              <a:rPr lang="en-US" altLang="en-US" dirty="0"/>
              <a:t> “Going a way for an internship”. </a:t>
            </a:r>
            <a:r>
              <a:rPr lang="en-US" altLang="en-US" i="1" dirty="0"/>
              <a:t>Poll audience how many of their students work? How many had internships or done research.</a:t>
            </a:r>
            <a:r>
              <a:rPr lang="en-US" altLang="en-US" dirty="0"/>
              <a:t> Have the OPAs explain their involvement in research, service learning or internships.</a:t>
            </a:r>
          </a:p>
          <a:p>
            <a:r>
              <a:rPr lang="en-US" altLang="en-US" i="1" dirty="0"/>
              <a:t>Skit 4- </a:t>
            </a:r>
            <a:r>
              <a:rPr lang="en-US" altLang="en-US" dirty="0"/>
              <a:t>“No one is here to help me”. Afterwards talk about the purposeful challenge we give students to advocate for themselves and helping them build these skills for life beyond UMBC. </a:t>
            </a:r>
            <a:endParaRPr lang="en-US" altLang="en-US" i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3973F8-E35D-4AFF-A273-60D3FB60982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1925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3973F8-E35D-4AFF-A273-60D3FB60982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8754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9922995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EB5A86D-E0F3-5A4F-A0A5-AC7497005CD2}" type="datetimeFigureOut">
              <a:rPr lang="en-US" smtClean="0"/>
              <a:t>6/8/22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79D33F0-31FD-8749-880D-C09EB8700B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2269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EB5A86D-E0F3-5A4F-A0A5-AC7497005CD2}" type="datetimeFigureOut">
              <a:rPr lang="en-US" smtClean="0"/>
              <a:t>6/8/22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79D33F0-31FD-8749-880D-C09EB8700B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1757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016261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34052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EB5A86D-E0F3-5A4F-A0A5-AC7497005CD2}" type="datetimeFigureOut">
              <a:rPr lang="en-US" smtClean="0"/>
              <a:t>6/8/22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79D33F0-31FD-8749-880D-C09EB8700B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6636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EB5A86D-E0F3-5A4F-A0A5-AC7497005CD2}" type="datetimeFigureOut">
              <a:rPr lang="en-US" smtClean="0"/>
              <a:t>6/8/22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79D33F0-31FD-8749-880D-C09EB8700B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9029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EB5A86D-E0F3-5A4F-A0A5-AC7497005CD2}" type="datetimeFigureOut">
              <a:rPr lang="en-US" smtClean="0"/>
              <a:t>6/8/22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79D33F0-31FD-8749-880D-C09EB8700B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5475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EB5A86D-E0F3-5A4F-A0A5-AC7497005CD2}" type="datetimeFigureOut">
              <a:rPr lang="en-US" smtClean="0"/>
              <a:t>6/8/22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79D33F0-31FD-8749-880D-C09EB8700B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2583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EB5A86D-E0F3-5A4F-A0A5-AC7497005CD2}" type="datetimeFigureOut">
              <a:rPr lang="en-US" smtClean="0"/>
              <a:t>6/8/22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79D33F0-31FD-8749-880D-C09EB8700B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5675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EB5A86D-E0F3-5A4F-A0A5-AC7497005CD2}" type="datetimeFigureOut">
              <a:rPr lang="en-US" smtClean="0"/>
              <a:t>6/8/22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79D33F0-31FD-8749-880D-C09EB8700B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4477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06224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423882"/>
            <a:ext cx="8229600" cy="37022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349250" y="1"/>
            <a:ext cx="8794750" cy="823913"/>
          </a:xfrm>
          <a:prstGeom prst="rect">
            <a:avLst/>
          </a:prstGeom>
          <a:gradFill flip="none" rotWithShape="1">
            <a:gsLst>
              <a:gs pos="100000">
                <a:srgbClr val="FEB710"/>
              </a:gs>
              <a:gs pos="16000">
                <a:srgbClr val="FFFFFF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8" name="Picture 7" descr="UMBC-orientation-text-version.pn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8" y="119064"/>
            <a:ext cx="1592262" cy="66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 userDrawn="1"/>
        </p:nvSpPr>
        <p:spPr>
          <a:xfrm>
            <a:off x="0" y="6640513"/>
            <a:ext cx="9144000" cy="217487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rgbClr val="FFFFFF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463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065554"/>
            <a:ext cx="7772400" cy="1470025"/>
          </a:xfrm>
        </p:spPr>
        <p:txBody>
          <a:bodyPr/>
          <a:lstStyle/>
          <a:p>
            <a:r>
              <a:rPr lang="en-US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UMBC Family Orientation</a:t>
            </a:r>
            <a:br>
              <a:rPr lang="en-US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F67DA9-8206-456D-A46E-49CB7B7BA7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0460" y="2183194"/>
            <a:ext cx="3243079" cy="274625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BD76F4C-3CBD-4A88-9DAE-542E8760E7F5}"/>
              </a:ext>
            </a:extLst>
          </p:cNvPr>
          <p:cNvSpPr txBox="1">
            <a:spLocks/>
          </p:cNvSpPr>
          <p:nvPr/>
        </p:nvSpPr>
        <p:spPr>
          <a:xfrm>
            <a:off x="685800" y="5257519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Balancing It All</a:t>
            </a:r>
          </a:p>
          <a:p>
            <a:r>
              <a:rPr lang="en-US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2022</a:t>
            </a:r>
            <a:br>
              <a:rPr lang="en-US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85270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76101-0B4F-4A64-A581-25CB60BA60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Transitions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37B3AB-3233-4B7C-963B-6A43928F29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Every place is unique</a:t>
            </a:r>
          </a:p>
          <a:p>
            <a:r>
              <a:rPr lang="en-US" dirty="0"/>
              <a:t>UMBC’s mission and purpose</a:t>
            </a:r>
          </a:p>
          <a:p>
            <a:r>
              <a:rPr lang="en-US" dirty="0"/>
              <a:t>We want this to feel like home</a:t>
            </a:r>
          </a:p>
        </p:txBody>
      </p:sp>
    </p:spTree>
    <p:extLst>
      <p:ext uri="{BB962C8B-B14F-4D97-AF65-F5344CB8AC3E}">
        <p14:creationId xmlns:p14="http://schemas.microsoft.com/office/powerpoint/2010/main" val="15410364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umbc commencement event center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221" y="2524258"/>
            <a:ext cx="4164449" cy="2777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Begin with the End in Mind</a:t>
            </a:r>
          </a:p>
        </p:txBody>
      </p:sp>
      <p:pic>
        <p:nvPicPr>
          <p:cNvPr id="5" name="Picture 13" descr="C:\Users\nfanning\Desktop\fa15_NEWS-linehan-dedication_we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4" t="15056" r="14081" b="5180"/>
          <a:stretch>
            <a:fillRect/>
          </a:stretch>
        </p:blipFill>
        <p:spPr bwMode="auto">
          <a:xfrm rot="21014634">
            <a:off x="5203758" y="4669076"/>
            <a:ext cx="3641725" cy="240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20799">
            <a:off x="6320987" y="2269483"/>
            <a:ext cx="3059112" cy="241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53" b="4285"/>
          <a:stretch>
            <a:fillRect/>
          </a:stretch>
        </p:blipFill>
        <p:spPr bwMode="auto">
          <a:xfrm rot="20398929">
            <a:off x="-500856" y="2453033"/>
            <a:ext cx="3492500" cy="196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Image result for umbc lab phot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46695">
            <a:off x="-537" y="4572000"/>
            <a:ext cx="3428999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70112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Campus as a Community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1651" y="1930558"/>
            <a:ext cx="1900698" cy="2851047"/>
          </a:xfr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9731" y="4796535"/>
            <a:ext cx="3121025" cy="182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1419">
            <a:off x="6447088" y="4751289"/>
            <a:ext cx="2689216" cy="1791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02917">
            <a:off x="170133" y="4747172"/>
            <a:ext cx="2159836" cy="1690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3" t="22983" r="28328" b="15044"/>
          <a:stretch>
            <a:fillRect/>
          </a:stretch>
        </p:blipFill>
        <p:spPr bwMode="auto">
          <a:xfrm rot="20949707">
            <a:off x="6144720" y="2308207"/>
            <a:ext cx="2582716" cy="179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Image result for umbc garde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59861">
            <a:off x="417196" y="2309705"/>
            <a:ext cx="2685383" cy="1791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22633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 vs Support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0325" y="2791839"/>
            <a:ext cx="3943350" cy="296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10697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Balancing It All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Expectations</a:t>
            </a:r>
          </a:p>
          <a:p>
            <a:r>
              <a:rPr lang="en-US" dirty="0"/>
              <a:t>Responsibilities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23660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Once again, meet your Orientation Peer Ambassadors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9728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Contact 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423882"/>
            <a:ext cx="9144000" cy="3702281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Office of Undergraduate Admissions and Orientation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410-455-2292</a:t>
            </a:r>
          </a:p>
          <a:p>
            <a:pPr marL="0" indent="0" algn="ctr">
              <a:buNone/>
            </a:pPr>
            <a:r>
              <a:rPr lang="en-US" dirty="0"/>
              <a:t>orientation@umbc.edu</a:t>
            </a:r>
          </a:p>
        </p:txBody>
      </p:sp>
    </p:spTree>
    <p:extLst>
      <p:ext uri="{BB962C8B-B14F-4D97-AF65-F5344CB8AC3E}">
        <p14:creationId xmlns:p14="http://schemas.microsoft.com/office/powerpoint/2010/main" val="12001597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629</Words>
  <Application>Microsoft Macintosh PowerPoint</Application>
  <PresentationFormat>On-screen Show (4:3)</PresentationFormat>
  <Paragraphs>57</Paragraphs>
  <Slides>8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Times New Roman</vt:lpstr>
      <vt:lpstr>Office Theme</vt:lpstr>
      <vt:lpstr>UMBC Family Orientation </vt:lpstr>
      <vt:lpstr>Transitions</vt:lpstr>
      <vt:lpstr>Begin with the End in Mind</vt:lpstr>
      <vt:lpstr>Campus as a Community</vt:lpstr>
      <vt:lpstr>Challenge vs Support</vt:lpstr>
      <vt:lpstr>Balancing It All</vt:lpstr>
      <vt:lpstr>Once again, meet your Orientation Peer Ambassadors</vt:lpstr>
      <vt:lpstr>Contact Us</vt:lpstr>
    </vt:vector>
  </TitlesOfParts>
  <Company>UMBC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Jim Lord</dc:creator>
  <cp:lastModifiedBy>Microsoft Office User</cp:lastModifiedBy>
  <cp:revision>11</cp:revision>
  <dcterms:created xsi:type="dcterms:W3CDTF">2018-05-23T15:48:22Z</dcterms:created>
  <dcterms:modified xsi:type="dcterms:W3CDTF">2022-06-08T16:57:05Z</dcterms:modified>
</cp:coreProperties>
</file>