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1.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3.jpg" ContentType="image/jpeg"/>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97" r:id="rId2"/>
    <p:sldId id="298" r:id="rId3"/>
    <p:sldId id="299" r:id="rId4"/>
    <p:sldId id="300" r:id="rId5"/>
    <p:sldId id="301" r:id="rId6"/>
    <p:sldId id="302" r:id="rId7"/>
    <p:sldId id="304" r:id="rId8"/>
    <p:sldId id="305" r:id="rId9"/>
    <p:sldId id="278" r:id="rId10"/>
    <p:sldId id="295" r:id="rId11"/>
    <p:sldId id="296" r:id="rId12"/>
    <p:sldId id="292" r:id="rId13"/>
    <p:sldId id="290" r:id="rId14"/>
    <p:sldId id="285" r:id="rId15"/>
    <p:sldId id="286" r:id="rId16"/>
    <p:sldId id="291" r:id="rId17"/>
    <p:sldId id="293" r:id="rId18"/>
    <p:sldId id="294" r:id="rId19"/>
    <p:sldId id="277" r:id="rId20"/>
    <p:sldId id="270" r:id="rId21"/>
    <p:sldId id="281" r:id="rId22"/>
    <p:sldId id="262" r:id="rId23"/>
    <p:sldId id="263" r:id="rId24"/>
    <p:sldId id="273" r:id="rId25"/>
    <p:sldId id="280" r:id="rId26"/>
    <p:sldId id="269"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37" autoAdjust="0"/>
  </p:normalViewPr>
  <p:slideViewPr>
    <p:cSldViewPr snapToGrid="0" snapToObjects="1">
      <p:cViewPr varScale="1">
        <p:scale>
          <a:sx n="87" d="100"/>
          <a:sy n="87" d="100"/>
        </p:scale>
        <p:origin x="102" y="2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AEE316-1C8D-48A7-AC52-27AF70F25C7C}" type="datetimeFigureOut">
              <a:rPr lang="en-US" smtClean="0"/>
              <a:t>12/12/2017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A6CDEA-6457-43E1-B632-3B1DA53634BC}" type="slidenum">
              <a:rPr lang="en-US" smtClean="0"/>
              <a:t>‹#›</a:t>
            </a:fld>
            <a:endParaRPr lang="en-US"/>
          </a:p>
        </p:txBody>
      </p:sp>
    </p:spTree>
    <p:extLst>
      <p:ext uri="{BB962C8B-B14F-4D97-AF65-F5344CB8AC3E}">
        <p14:creationId xmlns:p14="http://schemas.microsoft.com/office/powerpoint/2010/main" val="55297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1E441C2-C09E-4D93-83F5-79EA105ED79E}"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179606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1E441C2-C09E-4D93-83F5-79EA105ED79E}"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8820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6CDEA-6457-43E1-B632-3B1DA53634BC}" type="slidenum">
              <a:rPr lang="en-US" smtClean="0"/>
              <a:t>14</a:t>
            </a:fld>
            <a:endParaRPr lang="en-US"/>
          </a:p>
        </p:txBody>
      </p:sp>
    </p:spTree>
    <p:extLst>
      <p:ext uri="{BB962C8B-B14F-4D97-AF65-F5344CB8AC3E}">
        <p14:creationId xmlns:p14="http://schemas.microsoft.com/office/powerpoint/2010/main" val="341728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6CDEA-6457-43E1-B632-3B1DA53634BC}" type="slidenum">
              <a:rPr lang="en-US" smtClean="0"/>
              <a:t>15</a:t>
            </a:fld>
            <a:endParaRPr lang="en-US"/>
          </a:p>
        </p:txBody>
      </p:sp>
    </p:spTree>
    <p:extLst>
      <p:ext uri="{BB962C8B-B14F-4D97-AF65-F5344CB8AC3E}">
        <p14:creationId xmlns:p14="http://schemas.microsoft.com/office/powerpoint/2010/main" val="158880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DA6CDEA-6457-43E1-B632-3B1DA53634B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078080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1E441C2-C09E-4D93-83F5-79EA105ED79E}"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730315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1E441C2-C09E-4D93-83F5-79EA105ED79E}"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663368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6CDEA-6457-43E1-B632-3B1DA53634BC}" type="slidenum">
              <a:rPr lang="en-US" smtClean="0"/>
              <a:t>26</a:t>
            </a:fld>
            <a:endParaRPr lang="en-US"/>
          </a:p>
        </p:txBody>
      </p:sp>
    </p:spTree>
    <p:extLst>
      <p:ext uri="{BB962C8B-B14F-4D97-AF65-F5344CB8AC3E}">
        <p14:creationId xmlns:p14="http://schemas.microsoft.com/office/powerpoint/2010/main" val="114022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E207CEB-44BC-4A66-B85E-A5895A39B0EE}" type="datetime1">
              <a:rPr lang="en-US"/>
              <a:pPr>
                <a:defRPr/>
              </a:pPr>
              <a:t>12/12/2017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04E0B5-6F29-4567-A1A9-ECF827F9FEC3}" type="slidenum">
              <a:rPr lang="en-US"/>
              <a:pPr>
                <a:defRPr/>
              </a:pPr>
              <a:t>‹#›</a:t>
            </a:fld>
            <a:endParaRPr lang="en-US"/>
          </a:p>
        </p:txBody>
      </p:sp>
    </p:spTree>
    <p:extLst>
      <p:ext uri="{BB962C8B-B14F-4D97-AF65-F5344CB8AC3E}">
        <p14:creationId xmlns:p14="http://schemas.microsoft.com/office/powerpoint/2010/main" val="3619130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0D3980C-7304-49DD-8AB4-7DFB40E65B97}" type="datetime1">
              <a:rPr lang="en-US"/>
              <a:pPr>
                <a:defRPr/>
              </a:pPr>
              <a:t>12/12/2017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E0703A-DF40-41B0-8C1F-CEDC2E6171EB}" type="slidenum">
              <a:rPr lang="en-US"/>
              <a:pPr>
                <a:defRPr/>
              </a:pPr>
              <a:t>‹#›</a:t>
            </a:fld>
            <a:endParaRPr lang="en-US"/>
          </a:p>
        </p:txBody>
      </p:sp>
    </p:spTree>
    <p:extLst>
      <p:ext uri="{BB962C8B-B14F-4D97-AF65-F5344CB8AC3E}">
        <p14:creationId xmlns:p14="http://schemas.microsoft.com/office/powerpoint/2010/main" val="990712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FE339-D838-4643-BE37-66977D1D818E}" type="datetime1">
              <a:rPr lang="en-US"/>
              <a:pPr>
                <a:defRPr/>
              </a:pPr>
              <a:t>12/12/2017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20C1DF-75EC-4B48-AF29-2BE6325D1F38}" type="slidenum">
              <a:rPr lang="en-US"/>
              <a:pPr>
                <a:defRPr/>
              </a:pPr>
              <a:t>‹#›</a:t>
            </a:fld>
            <a:endParaRPr lang="en-US"/>
          </a:p>
        </p:txBody>
      </p:sp>
    </p:spTree>
    <p:extLst>
      <p:ext uri="{BB962C8B-B14F-4D97-AF65-F5344CB8AC3E}">
        <p14:creationId xmlns:p14="http://schemas.microsoft.com/office/powerpoint/2010/main" val="3153695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3A3F55-9B03-42D1-BE91-167B5BBEDFB2}" type="datetime1">
              <a:rPr lang="en-US"/>
              <a:pPr>
                <a:defRPr/>
              </a:pPr>
              <a:t>12/12/2017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0A3FC0-EE81-4181-A860-A37A54E951F2}" type="slidenum">
              <a:rPr lang="en-US"/>
              <a:pPr>
                <a:defRPr/>
              </a:pPr>
              <a:t>‹#›</a:t>
            </a:fld>
            <a:endParaRPr lang="en-US"/>
          </a:p>
        </p:txBody>
      </p:sp>
    </p:spTree>
    <p:extLst>
      <p:ext uri="{BB962C8B-B14F-4D97-AF65-F5344CB8AC3E}">
        <p14:creationId xmlns:p14="http://schemas.microsoft.com/office/powerpoint/2010/main" val="173945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3E6E68A-697F-40CF-87F4-19A62D206B3C}" type="datetime1">
              <a:rPr lang="en-US"/>
              <a:pPr>
                <a:defRPr/>
              </a:pPr>
              <a:t>12/12/2017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6AFEFE-887C-4CE4-A5E1-AAF533C4F1BD}" type="slidenum">
              <a:rPr lang="en-US"/>
              <a:pPr>
                <a:defRPr/>
              </a:pPr>
              <a:t>‹#›</a:t>
            </a:fld>
            <a:endParaRPr lang="en-US"/>
          </a:p>
        </p:txBody>
      </p:sp>
    </p:spTree>
    <p:extLst>
      <p:ext uri="{BB962C8B-B14F-4D97-AF65-F5344CB8AC3E}">
        <p14:creationId xmlns:p14="http://schemas.microsoft.com/office/powerpoint/2010/main" val="2447869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38BBE92-E8D8-422F-A3D9-87468C082E02}" type="datetime1">
              <a:rPr lang="en-US"/>
              <a:pPr>
                <a:defRPr/>
              </a:pPr>
              <a:t>12/12/2017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A03B08-CB63-40D6-B903-BAB9D907AC9A}" type="slidenum">
              <a:rPr lang="en-US"/>
              <a:pPr>
                <a:defRPr/>
              </a:pPr>
              <a:t>‹#›</a:t>
            </a:fld>
            <a:endParaRPr lang="en-US"/>
          </a:p>
        </p:txBody>
      </p:sp>
    </p:spTree>
    <p:extLst>
      <p:ext uri="{BB962C8B-B14F-4D97-AF65-F5344CB8AC3E}">
        <p14:creationId xmlns:p14="http://schemas.microsoft.com/office/powerpoint/2010/main" val="227153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D38BBF8-D030-4781-A61F-0C385CFEBB26}" type="datetime1">
              <a:rPr lang="en-US"/>
              <a:pPr>
                <a:defRPr/>
              </a:pPr>
              <a:t>12/12/2017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A124CAB-8043-4467-9D79-805190CD5B73}" type="slidenum">
              <a:rPr lang="en-US"/>
              <a:pPr>
                <a:defRPr/>
              </a:pPr>
              <a:t>‹#›</a:t>
            </a:fld>
            <a:endParaRPr lang="en-US"/>
          </a:p>
        </p:txBody>
      </p:sp>
    </p:spTree>
    <p:extLst>
      <p:ext uri="{BB962C8B-B14F-4D97-AF65-F5344CB8AC3E}">
        <p14:creationId xmlns:p14="http://schemas.microsoft.com/office/powerpoint/2010/main" val="663218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59612CC-AC33-4A38-ADE9-B99FF3969D9F}" type="datetime1">
              <a:rPr lang="en-US"/>
              <a:pPr>
                <a:defRPr/>
              </a:pPr>
              <a:t>12/12/2017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5DDF88-EE8C-49C1-8F6B-CBB438A02FDF}" type="slidenum">
              <a:rPr lang="en-US"/>
              <a:pPr>
                <a:defRPr/>
              </a:pPr>
              <a:t>‹#›</a:t>
            </a:fld>
            <a:endParaRPr lang="en-US"/>
          </a:p>
        </p:txBody>
      </p:sp>
    </p:spTree>
    <p:extLst>
      <p:ext uri="{BB962C8B-B14F-4D97-AF65-F5344CB8AC3E}">
        <p14:creationId xmlns:p14="http://schemas.microsoft.com/office/powerpoint/2010/main" val="4290549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44A1BE-06EF-49BA-BD1A-F704ABF300E5}" type="datetime1">
              <a:rPr lang="en-US"/>
              <a:pPr>
                <a:defRPr/>
              </a:pPr>
              <a:t>12/12/2017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771615B-9348-4507-8886-00515339440A}" type="slidenum">
              <a:rPr lang="en-US"/>
              <a:pPr>
                <a:defRPr/>
              </a:pPr>
              <a:t>‹#›</a:t>
            </a:fld>
            <a:endParaRPr lang="en-US"/>
          </a:p>
        </p:txBody>
      </p:sp>
    </p:spTree>
    <p:extLst>
      <p:ext uri="{BB962C8B-B14F-4D97-AF65-F5344CB8AC3E}">
        <p14:creationId xmlns:p14="http://schemas.microsoft.com/office/powerpoint/2010/main" val="239808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AB22FCB-25C6-4410-80A7-EEE72F265A65}" type="datetime1">
              <a:rPr lang="en-US"/>
              <a:pPr>
                <a:defRPr/>
              </a:pPr>
              <a:t>12/12/2017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4D27DE-301D-4A2F-A3DB-E712771051E7}" type="slidenum">
              <a:rPr lang="en-US"/>
              <a:pPr>
                <a:defRPr/>
              </a:pPr>
              <a:t>‹#›</a:t>
            </a:fld>
            <a:endParaRPr lang="en-US"/>
          </a:p>
        </p:txBody>
      </p:sp>
    </p:spTree>
    <p:extLst>
      <p:ext uri="{BB962C8B-B14F-4D97-AF65-F5344CB8AC3E}">
        <p14:creationId xmlns:p14="http://schemas.microsoft.com/office/powerpoint/2010/main" val="1354233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D539BC8-360C-4BEB-9106-7819074DD289}" type="datetime1">
              <a:rPr lang="en-US"/>
              <a:pPr>
                <a:defRPr/>
              </a:pPr>
              <a:t>12/12/2017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508896-41AA-4CD3-8EE2-8FFBDD4E0DF1}" type="slidenum">
              <a:rPr lang="en-US"/>
              <a:pPr>
                <a:defRPr/>
              </a:pPr>
              <a:t>‹#›</a:t>
            </a:fld>
            <a:endParaRPr lang="en-US"/>
          </a:p>
        </p:txBody>
      </p:sp>
    </p:spTree>
    <p:extLst>
      <p:ext uri="{BB962C8B-B14F-4D97-AF65-F5344CB8AC3E}">
        <p14:creationId xmlns:p14="http://schemas.microsoft.com/office/powerpoint/2010/main" val="3748479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6F326ACA-AA82-4E71-A668-68EB97B235B3}" type="datetime1">
              <a:rPr lang="en-US"/>
              <a:pPr>
                <a:defRPr/>
              </a:pPr>
              <a:t>12/12/2017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72188A77-4515-40EF-9E2A-7A6E74FEA2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bs.umbc.edu/payments/agency-payment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bs.umbc.edu/payment-plan/"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financialaid.umbc.edu/types-of-aid/federal-loans/acceptance/" TargetMode="External"/><Relationship Id="rId2" Type="http://schemas.openxmlformats.org/officeDocument/2006/relationships/hyperlink" Target="http://www.studentloans.gov/"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55675"/>
            <a:ext cx="9144000" cy="460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ysClr val="windowText" lastClr="000000"/>
                </a:solidFill>
              </a:ln>
              <a:solidFill>
                <a:prstClr val="white"/>
              </a:solidFill>
              <a:effectLst/>
              <a:uLnTx/>
              <a:uFillTx/>
              <a:latin typeface="Calibri"/>
              <a:ea typeface="+mn-ea"/>
              <a:cs typeface="+mn-cs"/>
            </a:endParaRPr>
          </a:p>
        </p:txBody>
      </p:sp>
      <p:sp>
        <p:nvSpPr>
          <p:cNvPr id="6" name="Rectangle 5"/>
          <p:cNvSpPr/>
          <p:nvPr/>
        </p:nvSpPr>
        <p:spPr>
          <a:xfrm>
            <a:off x="0" y="6424613"/>
            <a:ext cx="9144000" cy="433387"/>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54" name="TextBox 6"/>
          <p:cNvSpPr txBox="1">
            <a:spLocks noChangeArrowheads="1"/>
          </p:cNvSpPr>
          <p:nvPr/>
        </p:nvSpPr>
        <p:spPr bwMode="auto">
          <a:xfrm>
            <a:off x="6196013" y="6468157"/>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Kartika" panose="02020503030404060203" pitchFamily="18" charset="0"/>
                <a:ea typeface="ＭＳ Ｐゴシック" charset="-128"/>
                <a:cs typeface="Kartika" panose="02020503030404060203" pitchFamily="18" charset="0"/>
              </a:rPr>
              <a:t>orientation.umbc.edu</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024732"/>
            <a:ext cx="9144000" cy="5422900"/>
          </a:xfrm>
          <a:prstGeom prst="rect">
            <a:avLst/>
          </a:prstGeom>
        </p:spPr>
      </p:pic>
      <p:sp>
        <p:nvSpPr>
          <p:cNvPr id="2050" name="Title 1"/>
          <p:cNvSpPr>
            <a:spLocks noGrp="1"/>
          </p:cNvSpPr>
          <p:nvPr>
            <p:ph type="ctrTitle"/>
          </p:nvPr>
        </p:nvSpPr>
        <p:spPr>
          <a:xfrm>
            <a:off x="685800" y="1162312"/>
            <a:ext cx="7772400" cy="1484560"/>
          </a:xfrm>
        </p:spPr>
        <p:txBody>
          <a:bodyPr/>
          <a:lstStyle/>
          <a:p>
            <a:pPr eaLnBrk="1" hangingPunct="1"/>
            <a:r>
              <a:rPr lang="en-US" altLang="en-US" sz="5400" b="1" dirty="0"/>
              <a:t>Financing Your Student’s Education</a:t>
            </a:r>
          </a:p>
        </p:txBody>
      </p:sp>
      <p:sp>
        <p:nvSpPr>
          <p:cNvPr id="3" name="Subtitle 2"/>
          <p:cNvSpPr>
            <a:spLocks noGrp="1"/>
          </p:cNvSpPr>
          <p:nvPr>
            <p:ph type="subTitle" idx="1"/>
          </p:nvPr>
        </p:nvSpPr>
        <p:spPr>
          <a:xfrm>
            <a:off x="142874" y="2645922"/>
            <a:ext cx="8620126" cy="2657598"/>
          </a:xfrm>
        </p:spPr>
        <p:txBody>
          <a:bodyPr rtlCol="0">
            <a:normAutofit fontScale="85000" lnSpcReduction="10000"/>
          </a:bodyPr>
          <a:lstStyle/>
          <a:p>
            <a:pPr eaLnBrk="1" fontAlgn="auto" hangingPunct="1">
              <a:spcAft>
                <a:spcPts val="0"/>
              </a:spcAft>
              <a:buFont typeface="Arial"/>
              <a:buNone/>
              <a:defRPr/>
            </a:pPr>
            <a:r>
              <a:rPr lang="en-US" b="1" dirty="0">
                <a:solidFill>
                  <a:schemeClr val="tx1"/>
                </a:solidFill>
                <a:ea typeface="+mn-ea"/>
              </a:rPr>
              <a:t>Presented by:</a:t>
            </a:r>
          </a:p>
          <a:p>
            <a:pPr eaLnBrk="1" fontAlgn="auto" hangingPunct="1">
              <a:spcAft>
                <a:spcPts val="0"/>
              </a:spcAft>
              <a:buFont typeface="Arial"/>
              <a:buNone/>
              <a:defRPr/>
            </a:pPr>
            <a:r>
              <a:rPr lang="en-US" sz="4000" b="1" dirty="0">
                <a:solidFill>
                  <a:schemeClr val="tx1"/>
                </a:solidFill>
                <a:ea typeface="+mn-ea"/>
              </a:rPr>
              <a:t>The Office of Financial Aid and Scholarships</a:t>
            </a:r>
            <a:br>
              <a:rPr lang="en-US" sz="4000" b="1" dirty="0">
                <a:solidFill>
                  <a:schemeClr val="tx1"/>
                </a:solidFill>
                <a:ea typeface="+mn-ea"/>
              </a:rPr>
            </a:br>
            <a:r>
              <a:rPr lang="en-US" sz="4000" b="1" dirty="0">
                <a:solidFill>
                  <a:schemeClr val="tx1"/>
                </a:solidFill>
                <a:ea typeface="+mn-ea"/>
              </a:rPr>
              <a:t>Student Business Services</a:t>
            </a:r>
          </a:p>
          <a:p>
            <a:pPr eaLnBrk="1" fontAlgn="auto" hangingPunct="1">
              <a:spcAft>
                <a:spcPts val="0"/>
              </a:spcAft>
              <a:buFont typeface="Arial"/>
              <a:buNone/>
              <a:defRPr/>
            </a:pPr>
            <a:r>
              <a:rPr lang="en-US" sz="4000" b="1" dirty="0">
                <a:solidFill>
                  <a:schemeClr val="tx1"/>
                </a:solidFill>
                <a:ea typeface="+mn-ea"/>
              </a:rPr>
              <a:t>And </a:t>
            </a:r>
            <a:br>
              <a:rPr lang="en-US" sz="4000" b="1" dirty="0">
                <a:solidFill>
                  <a:schemeClr val="tx1"/>
                </a:solidFill>
                <a:ea typeface="+mn-ea"/>
              </a:rPr>
            </a:br>
            <a:r>
              <a:rPr lang="en-US" sz="4000" b="1" dirty="0">
                <a:solidFill>
                  <a:schemeClr val="tx1"/>
                </a:solidFill>
                <a:ea typeface="+mn-ea"/>
              </a:rPr>
              <a:t>Bob Carpenter, Associate Provost for Analytics </a:t>
            </a:r>
          </a:p>
        </p:txBody>
      </p:sp>
      <p:pic>
        <p:nvPicPr>
          <p:cNvPr id="11" name="Picture 10"/>
          <p:cNvPicPr>
            <a:picLocks noChangeAspect="1" noChangeArrowheads="1"/>
          </p:cNvPicPr>
          <p:nvPr/>
        </p:nvPicPr>
        <p:blipFill>
          <a:blip r:embed="rId4"/>
          <a:srcRect/>
          <a:stretch>
            <a:fillRect/>
          </a:stretch>
        </p:blipFill>
        <p:spPr bwMode="auto">
          <a:xfrm>
            <a:off x="142874" y="75645"/>
            <a:ext cx="2784475" cy="788988"/>
          </a:xfrm>
          <a:prstGeom prst="rect">
            <a:avLst/>
          </a:prstGeom>
          <a:noFill/>
          <a:ln w="9525">
            <a:noFill/>
            <a:miter lim="800000"/>
            <a:headEnd/>
            <a:tailEnd/>
          </a:ln>
        </p:spPr>
      </p:pic>
    </p:spTree>
    <p:extLst>
      <p:ext uri="{BB962C8B-B14F-4D97-AF65-F5344CB8AC3E}">
        <p14:creationId xmlns:p14="http://schemas.microsoft.com/office/powerpoint/2010/main" val="2284843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44523" y="1162312"/>
            <a:ext cx="7772400" cy="908028"/>
          </a:xfrm>
        </p:spPr>
        <p:txBody>
          <a:bodyPr/>
          <a:lstStyle/>
          <a:p>
            <a:pPr eaLnBrk="1" hangingPunct="1"/>
            <a:r>
              <a:rPr lang="en-US" altLang="en-US" sz="4000" b="1" u="sng" dirty="0">
                <a:effectLst>
                  <a:outerShdw blurRad="38100" dist="38100" dir="2700000" algn="tl">
                    <a:srgbClr val="000000">
                      <a:alpha val="43137"/>
                    </a:srgbClr>
                  </a:outerShdw>
                </a:effectLst>
              </a:rPr>
              <a:t>Student Business Services</a:t>
            </a:r>
          </a:p>
        </p:txBody>
      </p:sp>
      <p:sp>
        <p:nvSpPr>
          <p:cNvPr id="3" name="Subtitle 2"/>
          <p:cNvSpPr>
            <a:spLocks noGrp="1"/>
          </p:cNvSpPr>
          <p:nvPr>
            <p:ph type="subTitle" idx="1"/>
          </p:nvPr>
        </p:nvSpPr>
        <p:spPr>
          <a:xfrm>
            <a:off x="142873" y="1879789"/>
            <a:ext cx="4273009" cy="3666748"/>
          </a:xfrm>
        </p:spPr>
        <p:txBody>
          <a:bodyPr rtlCol="0">
            <a:normAutofit fontScale="77500" lnSpcReduction="20000"/>
          </a:bodyPr>
          <a:lstStyle/>
          <a:p>
            <a:pPr marL="457200" indent="-457200" algn="l" eaLnBrk="1" fontAlgn="auto" hangingPunct="1">
              <a:spcAft>
                <a:spcPts val="0"/>
              </a:spcAft>
              <a:buFont typeface="Arial" panose="020B0604020202020204" pitchFamily="34" charset="0"/>
              <a:buChar char="•"/>
              <a:defRPr/>
            </a:pPr>
            <a:endParaRPr lang="en-US" dirty="0">
              <a:ea typeface="+mn-ea"/>
            </a:endParaRPr>
          </a:p>
          <a:p>
            <a:pPr marL="457200" indent="-457200" algn="l" eaLnBrk="1" fontAlgn="auto" hangingPunct="1">
              <a:lnSpc>
                <a:spcPct val="120000"/>
              </a:lnSpc>
              <a:spcAft>
                <a:spcPts val="0"/>
              </a:spcAft>
              <a:buFont typeface="Arial" panose="020B0604020202020204" pitchFamily="34" charset="0"/>
              <a:buChar char="•"/>
              <a:defRPr/>
            </a:pPr>
            <a:r>
              <a:rPr lang="en-US" dirty="0">
                <a:solidFill>
                  <a:schemeClr val="tx1"/>
                </a:solidFill>
              </a:rPr>
              <a:t>Dedicated Service Reps</a:t>
            </a:r>
          </a:p>
          <a:p>
            <a:pPr marL="457200" indent="-457200" algn="l" eaLnBrk="1" fontAlgn="auto" hangingPunct="1">
              <a:lnSpc>
                <a:spcPct val="120000"/>
              </a:lnSpc>
              <a:spcAft>
                <a:spcPts val="0"/>
              </a:spcAft>
              <a:buFont typeface="Arial" panose="020B0604020202020204" pitchFamily="34" charset="0"/>
              <a:buChar char="•"/>
              <a:defRPr/>
            </a:pPr>
            <a:r>
              <a:rPr lang="en-US" dirty="0">
                <a:solidFill>
                  <a:schemeClr val="tx1"/>
                </a:solidFill>
                <a:ea typeface="+mn-ea"/>
              </a:rPr>
              <a:t>Monthly E-Bills</a:t>
            </a:r>
          </a:p>
          <a:p>
            <a:pPr marL="457200" indent="-457200" algn="l" eaLnBrk="1" fontAlgn="auto" hangingPunct="1">
              <a:lnSpc>
                <a:spcPct val="120000"/>
              </a:lnSpc>
              <a:spcAft>
                <a:spcPts val="0"/>
              </a:spcAft>
              <a:buFont typeface="Arial" panose="020B0604020202020204" pitchFamily="34" charset="0"/>
              <a:buChar char="•"/>
              <a:defRPr/>
            </a:pPr>
            <a:r>
              <a:rPr lang="en-US" dirty="0">
                <a:solidFill>
                  <a:schemeClr val="tx1"/>
                </a:solidFill>
                <a:ea typeface="+mn-ea"/>
              </a:rPr>
              <a:t>Payment Processing</a:t>
            </a:r>
          </a:p>
          <a:p>
            <a:pPr marL="457200" indent="-457200" algn="l" eaLnBrk="1" fontAlgn="auto" hangingPunct="1">
              <a:lnSpc>
                <a:spcPct val="120000"/>
              </a:lnSpc>
              <a:spcAft>
                <a:spcPts val="0"/>
              </a:spcAft>
              <a:buFont typeface="Arial" panose="020B0604020202020204" pitchFamily="34" charset="0"/>
              <a:buChar char="•"/>
              <a:defRPr/>
            </a:pPr>
            <a:r>
              <a:rPr lang="en-US" dirty="0">
                <a:solidFill>
                  <a:schemeClr val="tx1"/>
                </a:solidFill>
                <a:ea typeface="+mn-ea"/>
              </a:rPr>
              <a:t>Payment Plan Enrollment</a:t>
            </a:r>
          </a:p>
          <a:p>
            <a:pPr marL="457200" indent="-457200" algn="l" eaLnBrk="1" fontAlgn="auto" hangingPunct="1">
              <a:lnSpc>
                <a:spcPct val="120000"/>
              </a:lnSpc>
              <a:spcAft>
                <a:spcPts val="0"/>
              </a:spcAft>
              <a:buFont typeface="Arial" panose="020B0604020202020204" pitchFamily="34" charset="0"/>
              <a:buChar char="•"/>
              <a:defRPr/>
            </a:pPr>
            <a:r>
              <a:rPr lang="en-US" dirty="0">
                <a:solidFill>
                  <a:schemeClr val="tx1"/>
                </a:solidFill>
                <a:ea typeface="+mn-ea"/>
              </a:rPr>
              <a:t>E-refunds</a:t>
            </a:r>
          </a:p>
          <a:p>
            <a:pPr marL="457200" indent="-457200" algn="l" eaLnBrk="1" fontAlgn="auto" hangingPunct="1">
              <a:lnSpc>
                <a:spcPct val="120000"/>
              </a:lnSpc>
              <a:spcAft>
                <a:spcPts val="0"/>
              </a:spcAft>
              <a:buFont typeface="Arial" panose="020B0604020202020204" pitchFamily="34" charset="0"/>
              <a:buChar char="•"/>
              <a:defRPr/>
            </a:pPr>
            <a:r>
              <a:rPr lang="en-US" sz="3100" dirty="0">
                <a:solidFill>
                  <a:schemeClr val="tx1"/>
                </a:solidFill>
                <a:ea typeface="+mn-ea"/>
              </a:rPr>
              <a:t>Authorizing Additional Users</a:t>
            </a:r>
          </a:p>
        </p:txBody>
      </p:sp>
      <p:sp>
        <p:nvSpPr>
          <p:cNvPr id="5" name="Rectangle 4"/>
          <p:cNvSpPr/>
          <p:nvPr/>
        </p:nvSpPr>
        <p:spPr>
          <a:xfrm>
            <a:off x="0" y="955675"/>
            <a:ext cx="9144000" cy="460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6" name="Rectangle 5"/>
          <p:cNvSpPr/>
          <p:nvPr/>
        </p:nvSpPr>
        <p:spPr>
          <a:xfrm>
            <a:off x="0" y="6424613"/>
            <a:ext cx="9144000" cy="433387"/>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4" name="TextBox 6"/>
          <p:cNvSpPr txBox="1">
            <a:spLocks noChangeArrowheads="1"/>
          </p:cNvSpPr>
          <p:nvPr/>
        </p:nvSpPr>
        <p:spPr bwMode="auto">
          <a:xfrm>
            <a:off x="6196013" y="6468157"/>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US" altLang="en-US" sz="1800" b="1" dirty="0">
                <a:latin typeface="Kartika" panose="02020503030404060203" pitchFamily="18" charset="0"/>
                <a:cs typeface="Kartika" panose="02020503030404060203" pitchFamily="18" charset="0"/>
              </a:rPr>
              <a:t>orientation.umbc.edu</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0723" y="3324747"/>
            <a:ext cx="4259970" cy="2908539"/>
          </a:xfrm>
          <a:prstGeom prst="rect">
            <a:avLst/>
          </a:prstGeom>
          <a:ln>
            <a:solidFill>
              <a:schemeClr val="tx1"/>
            </a:solidFill>
          </a:ln>
          <a:effectLst/>
        </p:spPr>
      </p:pic>
      <p:pic>
        <p:nvPicPr>
          <p:cNvPr id="12" name="Picture 11"/>
          <p:cNvPicPr>
            <a:picLocks noChangeAspect="1" noChangeArrowheads="1"/>
          </p:cNvPicPr>
          <p:nvPr/>
        </p:nvPicPr>
        <p:blipFill>
          <a:blip r:embed="rId3"/>
          <a:srcRect/>
          <a:stretch>
            <a:fillRect/>
          </a:stretch>
        </p:blipFill>
        <p:spPr bwMode="auto">
          <a:xfrm>
            <a:off x="142874" y="119242"/>
            <a:ext cx="2784475" cy="788988"/>
          </a:xfrm>
          <a:prstGeom prst="rect">
            <a:avLst/>
          </a:prstGeom>
          <a:noFill/>
          <a:ln w="9525">
            <a:noFill/>
            <a:miter lim="800000"/>
            <a:headEnd/>
            <a:tailEnd/>
          </a:ln>
        </p:spPr>
      </p:pic>
    </p:spTree>
    <p:extLst>
      <p:ext uri="{BB962C8B-B14F-4D97-AF65-F5344CB8AC3E}">
        <p14:creationId xmlns:p14="http://schemas.microsoft.com/office/powerpoint/2010/main" val="1093518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1515" y="5985792"/>
            <a:ext cx="7941700" cy="482365"/>
          </a:xfrm>
        </p:spPr>
        <p:txBody>
          <a:bodyPr rtlCol="0">
            <a:normAutofit fontScale="92500" lnSpcReduction="20000"/>
          </a:bodyPr>
          <a:lstStyle/>
          <a:p>
            <a:pPr eaLnBrk="1" fontAlgn="auto" hangingPunct="1">
              <a:spcAft>
                <a:spcPts val="0"/>
              </a:spcAft>
              <a:buFont typeface="Arial"/>
              <a:buNone/>
              <a:defRPr/>
            </a:pPr>
            <a:r>
              <a:rPr lang="en-US" dirty="0">
                <a:solidFill>
                  <a:schemeClr val="tx1"/>
                </a:solidFill>
                <a:ea typeface="+mn-ea"/>
              </a:rPr>
              <a:t>sbs.umbc.edu</a:t>
            </a:r>
            <a:endParaRPr lang="en-US" sz="2000" dirty="0">
              <a:solidFill>
                <a:schemeClr val="tx1"/>
              </a:solidFill>
              <a:ea typeface="+mn-ea"/>
            </a:endParaRPr>
          </a:p>
        </p:txBody>
      </p:sp>
      <p:sp>
        <p:nvSpPr>
          <p:cNvPr id="5" name="Rectangle 4"/>
          <p:cNvSpPr/>
          <p:nvPr/>
        </p:nvSpPr>
        <p:spPr>
          <a:xfrm>
            <a:off x="0" y="955675"/>
            <a:ext cx="9144000" cy="460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6" name="Rectangle 5"/>
          <p:cNvSpPr/>
          <p:nvPr/>
        </p:nvSpPr>
        <p:spPr>
          <a:xfrm>
            <a:off x="0" y="6424613"/>
            <a:ext cx="9144000" cy="433387"/>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4" name="TextBox 6"/>
          <p:cNvSpPr txBox="1">
            <a:spLocks noChangeArrowheads="1"/>
          </p:cNvSpPr>
          <p:nvPr/>
        </p:nvSpPr>
        <p:spPr bwMode="auto">
          <a:xfrm>
            <a:off x="6196013" y="6468157"/>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US" altLang="en-US" sz="1800" b="1" dirty="0">
                <a:latin typeface="Kartika" panose="02020503030404060203" pitchFamily="18" charset="0"/>
                <a:cs typeface="Kartika" panose="02020503030404060203" pitchFamily="18" charset="0"/>
              </a:rPr>
              <a:t>orientation.umbc.edu</a:t>
            </a:r>
          </a:p>
        </p:txBody>
      </p:sp>
      <p:pic>
        <p:nvPicPr>
          <p:cNvPr id="14" name="Picture 13"/>
          <p:cNvPicPr>
            <a:picLocks noChangeAspect="1" noChangeArrowheads="1"/>
          </p:cNvPicPr>
          <p:nvPr/>
        </p:nvPicPr>
        <p:blipFill>
          <a:blip r:embed="rId2"/>
          <a:srcRect/>
          <a:stretch>
            <a:fillRect/>
          </a:stretch>
        </p:blipFill>
        <p:spPr bwMode="auto">
          <a:xfrm>
            <a:off x="134637" y="75646"/>
            <a:ext cx="2784475" cy="788988"/>
          </a:xfrm>
          <a:prstGeom prst="rect">
            <a:avLst/>
          </a:prstGeom>
          <a:noFill/>
          <a:ln w="9525">
            <a:noFill/>
            <a:miter lim="800000"/>
            <a:headEnd/>
            <a:tailEnd/>
          </a:ln>
        </p:spPr>
      </p:pic>
      <p:sp>
        <p:nvSpPr>
          <p:cNvPr id="12" name="TextBox 11"/>
          <p:cNvSpPr txBox="1"/>
          <p:nvPr/>
        </p:nvSpPr>
        <p:spPr>
          <a:xfrm>
            <a:off x="7737213" y="1490825"/>
            <a:ext cx="1406788" cy="584775"/>
          </a:xfrm>
          <a:prstGeom prst="rect">
            <a:avLst/>
          </a:prstGeom>
          <a:noFill/>
        </p:spPr>
        <p:txBody>
          <a:bodyPr wrap="square" rtlCol="0">
            <a:spAutoFit/>
          </a:bodyPr>
          <a:lstStyle/>
          <a:p>
            <a:pPr algn="ctr"/>
            <a:r>
              <a:rPr lang="en-US" sz="1600" dirty="0">
                <a:latin typeface="+mn-lt"/>
              </a:rPr>
              <a:t>Contact Information</a:t>
            </a:r>
          </a:p>
        </p:txBody>
      </p:sp>
      <p:grpSp>
        <p:nvGrpSpPr>
          <p:cNvPr id="10" name="Group 9"/>
          <p:cNvGrpSpPr/>
          <p:nvPr/>
        </p:nvGrpSpPr>
        <p:grpSpPr>
          <a:xfrm>
            <a:off x="1526874" y="1054845"/>
            <a:ext cx="5777760" cy="4877814"/>
            <a:chOff x="1526874" y="1054845"/>
            <a:chExt cx="5777760" cy="487781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6874" y="1054845"/>
              <a:ext cx="5777760" cy="4877814"/>
            </a:xfrm>
            <a:prstGeom prst="rect">
              <a:avLst/>
            </a:prstGeom>
          </p:spPr>
        </p:pic>
        <p:sp>
          <p:nvSpPr>
            <p:cNvPr id="4" name="Rectangle 3"/>
            <p:cNvSpPr/>
            <p:nvPr/>
          </p:nvSpPr>
          <p:spPr>
            <a:xfrm>
              <a:off x="5391690" y="2286001"/>
              <a:ext cx="919900" cy="340270"/>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391690" y="1754601"/>
              <a:ext cx="804323" cy="310551"/>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47171" y="1755196"/>
              <a:ext cx="724829" cy="309956"/>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015980" y="1754601"/>
              <a:ext cx="535259" cy="320999"/>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3" name="Straight Arrow Connector 12"/>
          <p:cNvCxnSpPr/>
          <p:nvPr/>
        </p:nvCxnSpPr>
        <p:spPr>
          <a:xfrm flipH="1">
            <a:off x="6196014" y="1813991"/>
            <a:ext cx="1625372" cy="0"/>
          </a:xfrm>
          <a:prstGeom prst="straightConnector1">
            <a:avLst/>
          </a:prstGeom>
          <a:ln w="28575">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6311590" y="2634327"/>
            <a:ext cx="1661532" cy="78981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973122" y="3155795"/>
            <a:ext cx="1031178" cy="1077218"/>
          </a:xfrm>
          <a:prstGeom prst="rect">
            <a:avLst/>
          </a:prstGeom>
          <a:noFill/>
        </p:spPr>
        <p:txBody>
          <a:bodyPr wrap="square" rtlCol="0">
            <a:spAutoFit/>
          </a:bodyPr>
          <a:lstStyle/>
          <a:p>
            <a:r>
              <a:rPr lang="en-US" sz="1600" dirty="0">
                <a:latin typeface="+mn-lt"/>
              </a:rPr>
              <a:t>Profile sharing and Parent Pin </a:t>
            </a:r>
          </a:p>
        </p:txBody>
      </p:sp>
      <p:cxnSp>
        <p:nvCxnSpPr>
          <p:cNvPr id="32" name="Elbow Connector 31"/>
          <p:cNvCxnSpPr/>
          <p:nvPr/>
        </p:nvCxnSpPr>
        <p:spPr>
          <a:xfrm rot="16200000" flipV="1">
            <a:off x="4391110" y="2236361"/>
            <a:ext cx="3285572" cy="2964052"/>
          </a:xfrm>
          <a:prstGeom prst="bentConnector3">
            <a:avLst>
              <a:gd name="adj1" fmla="val 42533"/>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304634" y="5395505"/>
            <a:ext cx="1031178" cy="830997"/>
          </a:xfrm>
          <a:prstGeom prst="rect">
            <a:avLst/>
          </a:prstGeom>
          <a:noFill/>
        </p:spPr>
        <p:txBody>
          <a:bodyPr wrap="square" rtlCol="0">
            <a:spAutoFit/>
          </a:bodyPr>
          <a:lstStyle/>
          <a:p>
            <a:r>
              <a:rPr lang="en-US" sz="1600" dirty="0">
                <a:latin typeface="+mn-lt"/>
              </a:rPr>
              <a:t>Monthly Payment Plan</a:t>
            </a:r>
          </a:p>
        </p:txBody>
      </p:sp>
      <p:cxnSp>
        <p:nvCxnSpPr>
          <p:cNvPr id="19" name="Straight Arrow Connector 18"/>
          <p:cNvCxnSpPr/>
          <p:nvPr/>
        </p:nvCxnSpPr>
        <p:spPr>
          <a:xfrm flipV="1">
            <a:off x="769434" y="2075600"/>
            <a:ext cx="1246546" cy="870594"/>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1973" y="2698921"/>
            <a:ext cx="757461" cy="584775"/>
          </a:xfrm>
          <a:prstGeom prst="rect">
            <a:avLst/>
          </a:prstGeom>
          <a:noFill/>
        </p:spPr>
        <p:txBody>
          <a:bodyPr wrap="square" rtlCol="0">
            <a:spAutoFit/>
          </a:bodyPr>
          <a:lstStyle/>
          <a:p>
            <a:r>
              <a:rPr lang="en-US" sz="1600" dirty="0">
                <a:latin typeface="+mn-lt"/>
              </a:rPr>
              <a:t>Tuition &amp; Fees</a:t>
            </a:r>
          </a:p>
        </p:txBody>
      </p:sp>
    </p:spTree>
    <p:extLst>
      <p:ext uri="{BB962C8B-B14F-4D97-AF65-F5344CB8AC3E}">
        <p14:creationId xmlns:p14="http://schemas.microsoft.com/office/powerpoint/2010/main" val="329218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1228" y="1054158"/>
            <a:ext cx="5892928" cy="873693"/>
          </a:xfrm>
          <a:prstGeom prst="rect">
            <a:avLst/>
          </a:prstGeom>
        </p:spPr>
        <p:txBody>
          <a:bodyPr vert="horz" wrap="square" lIns="0" tIns="135127" rIns="0" bIns="0" rtlCol="0">
            <a:noAutofit/>
          </a:bodyPr>
          <a:lstStyle/>
          <a:p>
            <a:pPr marL="17145" algn="ctr">
              <a:lnSpc>
                <a:spcPct val="100000"/>
              </a:lnSpc>
            </a:pPr>
            <a:r>
              <a:rPr sz="2800" b="1" u="sng" spc="-15"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sz="2800" b="1" u="sng" spc="-25"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a:t>
            </a:r>
            <a:r>
              <a:rPr sz="2800" b="1" u="sng" spc="-1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t>
            </a:r>
            <a:r>
              <a:rPr sz="2800" b="1" u="sng" spc="-25"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a:t>
            </a:r>
            <a:r>
              <a:rPr sz="2800" b="1" u="sng" spc="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ori</a:t>
            </a:r>
            <a:r>
              <a:rPr sz="2800" b="1" u="sng" spc="5"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z</a:t>
            </a:r>
            <a:r>
              <a:rPr sz="2800" b="1" u="sng" spc="-1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ing</a:t>
            </a:r>
            <a:r>
              <a:rPr sz="2800" b="1" u="sng" spc="-2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sz="2800" b="1" u="sng" spc="-15"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sz="2800" b="1" u="sng" spc="-25"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r>
              <a:rPr sz="2800" b="1" u="sng" spc="-1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a:t>
            </a:r>
            <a:r>
              <a:rPr sz="2800" b="1" u="sng" spc="-2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t>
            </a:r>
            <a:r>
              <a:rPr sz="2800" b="1" u="sng" spc="-1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ional</a:t>
            </a:r>
            <a:r>
              <a:rPr sz="2800" b="1" u="sng" spc="5"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sz="2800" b="1" u="sng" spc="-2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a:t>
            </a:r>
            <a:r>
              <a:rPr sz="2800" b="1" u="sng" spc="-5"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r>
              <a:rPr sz="2800" b="1" u="sng" spc="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r>
              <a:rPr sz="2800" b="1" u="sng" spc="-25"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r>
              <a:rPr sz="2800" b="1" u="sng" spc="-1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r>
              <a:rPr sz="2800" b="1" u="sng" spc="-15"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2400" b="1" spc="-15" dirty="0">
                <a:latin typeface="Calibri"/>
                <a:cs typeface="Calibri"/>
              </a:rPr>
            </a:br>
            <a:r>
              <a:rPr sz="2400" b="1" spc="-10" dirty="0">
                <a:latin typeface="Calibri"/>
                <a:cs typeface="Calibri"/>
              </a:rPr>
              <a:t>(</a:t>
            </a:r>
            <a:r>
              <a:rPr sz="2400" b="1" spc="-75" dirty="0">
                <a:latin typeface="Calibri"/>
                <a:cs typeface="Calibri"/>
              </a:rPr>
              <a:t>P</a:t>
            </a:r>
            <a:r>
              <a:rPr sz="2400" b="1" spc="0" dirty="0">
                <a:latin typeface="Calibri"/>
                <a:cs typeface="Calibri"/>
              </a:rPr>
              <a:t>a</a:t>
            </a:r>
            <a:r>
              <a:rPr sz="2400" b="1" spc="-25" dirty="0">
                <a:latin typeface="Calibri"/>
                <a:cs typeface="Calibri"/>
              </a:rPr>
              <a:t>r</a:t>
            </a:r>
            <a:r>
              <a:rPr sz="2400" b="1" spc="0" dirty="0">
                <a:latin typeface="Calibri"/>
                <a:cs typeface="Calibri"/>
              </a:rPr>
              <a:t>e</a:t>
            </a:r>
            <a:r>
              <a:rPr sz="2400" b="1" spc="-25" dirty="0">
                <a:latin typeface="Calibri"/>
                <a:cs typeface="Calibri"/>
              </a:rPr>
              <a:t>n</a:t>
            </a:r>
            <a:r>
              <a:rPr sz="2400" b="1" spc="-10" dirty="0">
                <a:latin typeface="Calibri"/>
                <a:cs typeface="Calibri"/>
              </a:rPr>
              <a:t>ts</a:t>
            </a:r>
            <a:r>
              <a:rPr sz="2400" b="1" spc="-15" dirty="0">
                <a:latin typeface="Calibri"/>
                <a:cs typeface="Calibri"/>
              </a:rPr>
              <a:t>/</a:t>
            </a:r>
            <a:r>
              <a:rPr sz="2400" b="1" spc="-20" dirty="0">
                <a:latin typeface="Calibri"/>
                <a:cs typeface="Calibri"/>
              </a:rPr>
              <a:t>Ot</a:t>
            </a:r>
            <a:r>
              <a:rPr sz="2400" b="1" spc="0" dirty="0">
                <a:latin typeface="Calibri"/>
                <a:cs typeface="Calibri"/>
              </a:rPr>
              <a:t>he</a:t>
            </a:r>
            <a:r>
              <a:rPr sz="2400" b="1" spc="-30" dirty="0">
                <a:latin typeface="Calibri"/>
                <a:cs typeface="Calibri"/>
              </a:rPr>
              <a:t>r</a:t>
            </a:r>
            <a:r>
              <a:rPr sz="2400" b="1" spc="-10" dirty="0">
                <a:latin typeface="Calibri"/>
                <a:cs typeface="Calibri"/>
              </a:rPr>
              <a:t>s)</a:t>
            </a:r>
            <a:endParaRPr sz="2400" dirty="0">
              <a:latin typeface="Calibri"/>
              <a:cs typeface="Calibri"/>
            </a:endParaRPr>
          </a:p>
        </p:txBody>
      </p:sp>
      <p:sp>
        <p:nvSpPr>
          <p:cNvPr id="3" name="object 3"/>
          <p:cNvSpPr txBox="1"/>
          <p:nvPr/>
        </p:nvSpPr>
        <p:spPr>
          <a:xfrm>
            <a:off x="292035" y="2667317"/>
            <a:ext cx="8773173" cy="3757295"/>
          </a:xfrm>
          <a:prstGeom prst="rect">
            <a:avLst/>
          </a:prstGeom>
        </p:spPr>
        <p:txBody>
          <a:bodyPr vert="horz" wrap="square" lIns="0" tIns="0" rIns="0" bIns="0" rtlCol="0">
            <a:noAutofit/>
          </a:bodyPr>
          <a:lstStyle/>
          <a:p>
            <a:pPr marL="12700" marR="0" lvl="0" indent="0" algn="l" defTabSz="457200" rtl="0" eaLnBrk="1" fontAlgn="base" latinLnBrk="0" hangingPunct="1">
              <a:lnSpc>
                <a:spcPct val="100000"/>
              </a:lnSpc>
              <a:spcBef>
                <a:spcPct val="0"/>
              </a:spcBef>
              <a:spcAft>
                <a:spcPct val="0"/>
              </a:spcAft>
              <a:buClrTx/>
              <a:buSzTx/>
              <a:buFontTx/>
              <a:buNone/>
              <a:tabLst>
                <a:tab pos="354965" algn="l"/>
              </a:tabLst>
              <a:defRPr/>
            </a:pPr>
            <a:r>
              <a:rPr kumimoji="0" lang="en-US" sz="2400" b="1" i="0" u="none" strike="noStrike" kern="1200" cap="none" spc="0" normalizeH="0" baseline="0" noProof="0" dirty="0">
                <a:ln>
                  <a:noFill/>
                </a:ln>
                <a:solidFill>
                  <a:prstClr val="black"/>
                </a:solidFill>
                <a:effectLst/>
                <a:uLnTx/>
                <a:uFillTx/>
                <a:latin typeface="Arial" charset="0"/>
                <a:ea typeface="ＭＳ Ｐゴシック" charset="-128"/>
                <a:cs typeface="Calibri"/>
              </a:rPr>
              <a:t>Profile Sharing</a:t>
            </a:r>
            <a:endParaRPr kumimoji="0" lang="en-US" sz="2400" b="0" i="0" u="none" strike="noStrike" kern="1200" cap="none" spc="0" normalizeH="0" baseline="0" noProof="0" dirty="0">
              <a:ln>
                <a:noFill/>
              </a:ln>
              <a:solidFill>
                <a:prstClr val="black"/>
              </a:solidFill>
              <a:effectLst/>
              <a:uLnTx/>
              <a:uFillTx/>
              <a:latin typeface="Calibri"/>
              <a:ea typeface="ＭＳ Ｐゴシック" charset="-128"/>
              <a:cs typeface="Calibri"/>
            </a:endParaRPr>
          </a:p>
          <a:p>
            <a:pPr marL="755015" marR="90805" lvl="1" indent="-285750" algn="l" defTabSz="457200" rtl="0" eaLnBrk="1" fontAlgn="base" latinLnBrk="0" hangingPunct="1">
              <a:lnSpc>
                <a:spcPts val="1510"/>
              </a:lnSpc>
              <a:spcBef>
                <a:spcPts val="385"/>
              </a:spcBef>
              <a:spcAft>
                <a:spcPct val="0"/>
              </a:spcAft>
              <a:buClrTx/>
              <a:buSzTx/>
              <a:buFont typeface="Arial" panose="020B0604020202020204" pitchFamily="34" charset="0"/>
              <a:buChar char="•"/>
              <a:tabLst>
                <a:tab pos="756285" algn="l"/>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charset="-128"/>
                <a:cs typeface="Calibri"/>
              </a:rPr>
              <a:t>Stu</a:t>
            </a:r>
            <a:r>
              <a:rPr kumimoji="0" lang="en-US" sz="2000" b="0" i="0" u="none" strike="noStrike" kern="1200" cap="none" spc="-15" normalizeH="0" baseline="0" noProof="0" dirty="0">
                <a:ln>
                  <a:noFill/>
                </a:ln>
                <a:solidFill>
                  <a:prstClr val="black"/>
                </a:solidFill>
                <a:effectLst/>
                <a:uLnTx/>
                <a:uFillTx/>
                <a:latin typeface="Calibri"/>
                <a:ea typeface="ＭＳ Ｐゴシック" charset="-128"/>
                <a:cs typeface="Calibri"/>
              </a:rPr>
              <a:t>d</a:t>
            </a:r>
            <a:r>
              <a:rPr kumimoji="0" lang="en-US" sz="2000" b="0" i="0" u="none" strike="noStrike" kern="1200" cap="none" spc="0" normalizeH="0" baseline="0" noProof="0" dirty="0">
                <a:ln>
                  <a:noFill/>
                </a:ln>
                <a:solidFill>
                  <a:prstClr val="black"/>
                </a:solidFill>
                <a:effectLst/>
                <a:uLnTx/>
                <a:uFillTx/>
                <a:latin typeface="Calibri"/>
                <a:ea typeface="ＭＳ Ｐゴシック" charset="-128"/>
                <a:cs typeface="Calibri"/>
              </a:rPr>
              <a:t>e</a:t>
            </a:r>
            <a:r>
              <a:rPr kumimoji="0" lang="en-US" sz="2000" b="0" i="0" u="none" strike="noStrike" kern="1200" cap="none" spc="-20" normalizeH="0" baseline="0" noProof="0" dirty="0">
                <a:ln>
                  <a:noFill/>
                </a:ln>
                <a:solidFill>
                  <a:prstClr val="black"/>
                </a:solidFill>
                <a:effectLst/>
                <a:uLnTx/>
                <a:uFillTx/>
                <a:latin typeface="Calibri"/>
                <a:ea typeface="ＭＳ Ｐゴシック" charset="-128"/>
                <a:cs typeface="Calibri"/>
              </a:rPr>
              <a:t>n</a:t>
            </a:r>
            <a:r>
              <a:rPr kumimoji="0" lang="en-US" sz="2000" b="0" i="0" u="none" strike="noStrike" kern="1200" cap="none" spc="0" normalizeH="0" baseline="0" noProof="0" dirty="0">
                <a:ln>
                  <a:noFill/>
                </a:ln>
                <a:solidFill>
                  <a:prstClr val="black"/>
                </a:solidFill>
                <a:effectLst/>
                <a:uLnTx/>
                <a:uFillTx/>
                <a:latin typeface="Calibri"/>
                <a:ea typeface="ＭＳ Ｐゴシック" charset="-128"/>
                <a:cs typeface="Calibri"/>
              </a:rPr>
              <a:t>ts</a:t>
            </a:r>
            <a:r>
              <a:rPr kumimoji="0" lang="en-US" sz="2000" b="0" i="0" u="none" strike="noStrike" kern="1200" cap="none" spc="15" normalizeH="0" baseline="0" noProof="0" dirty="0">
                <a:ln>
                  <a:noFill/>
                </a:ln>
                <a:solidFill>
                  <a:prstClr val="black"/>
                </a:solidFill>
                <a:effectLst/>
                <a:uLnTx/>
                <a:uFillTx/>
                <a:latin typeface="Calibri"/>
                <a:ea typeface="ＭＳ Ｐゴシック" charset="-128"/>
                <a:cs typeface="Calibri"/>
              </a:rPr>
              <a:t> </a:t>
            </a:r>
            <a:r>
              <a:rPr kumimoji="0" lang="en-US" sz="2000" b="0" i="0" u="none" strike="noStrike" kern="1200" cap="none" spc="-10" normalizeH="0" baseline="0" noProof="0" dirty="0">
                <a:ln>
                  <a:noFill/>
                </a:ln>
                <a:solidFill>
                  <a:prstClr val="black"/>
                </a:solidFill>
                <a:effectLst/>
                <a:uLnTx/>
                <a:uFillTx/>
                <a:latin typeface="Calibri"/>
                <a:ea typeface="ＭＳ Ｐゴシック" charset="-128"/>
                <a:cs typeface="Calibri"/>
              </a:rPr>
              <a:t>share financial information via </a:t>
            </a:r>
            <a:r>
              <a:rPr kumimoji="0" lang="en-US" sz="2000" b="0" i="1" u="none" strike="noStrike" kern="1200" cap="none" spc="0" normalizeH="0" baseline="0" noProof="0" dirty="0" err="1">
                <a:ln>
                  <a:noFill/>
                </a:ln>
                <a:solidFill>
                  <a:prstClr val="black"/>
                </a:solidFill>
                <a:effectLst/>
                <a:uLnTx/>
                <a:uFillTx/>
                <a:latin typeface="Bell MT" panose="02020503060305020303" pitchFamily="18" charset="0"/>
                <a:ea typeface="ＭＳ Ｐゴシック" charset="-128"/>
                <a:cs typeface="Calibri"/>
              </a:rPr>
              <a:t>my</a:t>
            </a:r>
            <a:r>
              <a:rPr kumimoji="0" lang="en-US" sz="2000" b="0" i="0" u="none" strike="noStrike" kern="1200" cap="none" spc="0" normalizeH="0" baseline="0" noProof="0" dirty="0" err="1">
                <a:ln>
                  <a:noFill/>
                </a:ln>
                <a:solidFill>
                  <a:srgbClr val="FF0000"/>
                </a:solidFill>
                <a:effectLst/>
                <a:uLnTx/>
                <a:uFillTx/>
                <a:latin typeface="Arial" charset="0"/>
                <a:ea typeface="ＭＳ Ｐゴシック" charset="-128"/>
                <a:cs typeface="Calibri"/>
              </a:rPr>
              <a:t>UMBC</a:t>
            </a:r>
            <a:endParaRPr kumimoji="0" lang="en-US" sz="2000" b="0" i="0" u="none" strike="noStrike" kern="1200" cap="none" spc="-10" normalizeH="0" baseline="0" noProof="0" dirty="0">
              <a:ln>
                <a:noFill/>
              </a:ln>
              <a:solidFill>
                <a:prstClr val="black"/>
              </a:solidFill>
              <a:effectLst/>
              <a:uLnTx/>
              <a:uFillTx/>
              <a:latin typeface="Calibri"/>
              <a:ea typeface="ＭＳ Ｐゴシック" charset="-128"/>
              <a:cs typeface="Calibri"/>
            </a:endParaRPr>
          </a:p>
          <a:p>
            <a:pPr marL="1212215" marR="90805" lvl="2" indent="-285750" algn="l" defTabSz="457200" rtl="0" eaLnBrk="1" fontAlgn="base" latinLnBrk="0" hangingPunct="1">
              <a:lnSpc>
                <a:spcPct val="100000"/>
              </a:lnSpc>
              <a:spcBef>
                <a:spcPts val="385"/>
              </a:spcBef>
              <a:spcAft>
                <a:spcPct val="0"/>
              </a:spcAft>
              <a:buClrTx/>
              <a:buSzTx/>
              <a:buFont typeface="Arial" panose="020B0604020202020204" pitchFamily="34" charset="0"/>
              <a:buChar char="•"/>
              <a:tabLst>
                <a:tab pos="756285" algn="l"/>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charset="-128"/>
                <a:cs typeface="Calibri"/>
              </a:rPr>
              <a:t>Online - Grants access to view student billing and financial aid details</a:t>
            </a:r>
          </a:p>
          <a:p>
            <a:pPr marL="1212215" marR="90805" lvl="2" indent="-285750" algn="l" defTabSz="457200" rtl="0" eaLnBrk="1" fontAlgn="base" latinLnBrk="0" hangingPunct="1">
              <a:lnSpc>
                <a:spcPct val="100000"/>
              </a:lnSpc>
              <a:spcBef>
                <a:spcPts val="385"/>
              </a:spcBef>
              <a:spcAft>
                <a:spcPct val="0"/>
              </a:spcAft>
              <a:buClrTx/>
              <a:buSzTx/>
              <a:buFont typeface="Arial" panose="020B0604020202020204" pitchFamily="34" charset="0"/>
              <a:buChar char="•"/>
              <a:tabLst>
                <a:tab pos="756285" algn="l"/>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charset="-128"/>
                <a:cs typeface="Calibri"/>
              </a:rPr>
              <a:t>Offline - Grants access to receive information in-person, by telephone and email</a:t>
            </a:r>
            <a:endParaRPr kumimoji="0" lang="en-US" sz="2400" b="1" i="0" u="none" strike="noStrike" kern="1200" cap="none" spc="-45"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endParaRPr>
          </a:p>
          <a:p>
            <a:pPr marL="12700" marR="0" lvl="0" indent="0" algn="l" defTabSz="457200" rtl="0" eaLnBrk="1" fontAlgn="base" latinLnBrk="0" hangingPunct="1">
              <a:lnSpc>
                <a:spcPct val="100000"/>
              </a:lnSpc>
              <a:spcBef>
                <a:spcPct val="0"/>
              </a:spcBef>
              <a:spcAft>
                <a:spcPct val="0"/>
              </a:spcAft>
              <a:buClrTx/>
              <a:buSzTx/>
              <a:buFontTx/>
              <a:buNone/>
              <a:tabLst>
                <a:tab pos="354965" algn="l"/>
              </a:tabLst>
              <a:defRPr/>
            </a:pPr>
            <a:r>
              <a:rPr kumimoji="0" sz="2400" b="1" i="0" u="none" strike="noStrike" kern="1200" cap="none" spc="-45"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P</a:t>
            </a:r>
            <a:r>
              <a:rPr kumimoji="0"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a</a:t>
            </a:r>
            <a:r>
              <a:rPr kumimoji="0" sz="2400" b="1" i="0" u="none" strike="noStrike" kern="1200" cap="none" spc="-3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r</a:t>
            </a:r>
            <a:r>
              <a:rPr kumimoji="0"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e</a:t>
            </a:r>
            <a:r>
              <a:rPr kumimoji="0" sz="2400" b="1" i="0" u="none" strike="noStrike" kern="1200" cap="none" spc="-2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n</a:t>
            </a:r>
            <a:r>
              <a:rPr kumimoji="0" sz="2400" b="1" i="0" u="none" strike="noStrike" kern="1200" cap="none" spc="-1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t</a:t>
            </a:r>
            <a:r>
              <a:rPr kumimoji="0" sz="2400" b="1" i="0" u="none" strike="noStrike" kern="1200" cap="none" spc="-15"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 </a:t>
            </a:r>
            <a:r>
              <a:rPr kumimoji="0" sz="2400" b="1" i="0" u="none" strike="noStrike" kern="1200" cap="none" spc="-1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P</a:t>
            </a:r>
            <a:r>
              <a:rPr kumimoji="0" lang="en-US" sz="2400" b="1" i="0" u="none" strike="noStrike" kern="1200" cap="none" spc="-1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IN</a:t>
            </a: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457200" rtl="0" eaLnBrk="1" fontAlgn="base" latinLnBrk="0" hangingPunct="1">
              <a:lnSpc>
                <a:spcPts val="550"/>
              </a:lnSpc>
              <a:spcBef>
                <a:spcPts val="16"/>
              </a:spcBef>
              <a:spcAft>
                <a:spcPct val="0"/>
              </a:spcAft>
              <a:buClrTx/>
              <a:buSzTx/>
              <a:buFont typeface="Arial"/>
              <a:buChar char="•"/>
              <a:tabLst/>
              <a:defRPr/>
            </a:pPr>
            <a:endParaRPr kumimoji="0" sz="16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755015" marR="0" lvl="1"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tab pos="756285" algn="l"/>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charset="-128"/>
                <a:cs typeface="Calibri"/>
              </a:rPr>
              <a:t>Students gr</a:t>
            </a:r>
            <a:r>
              <a:rPr kumimoji="0" sz="2000" b="0" i="0" u="none" strike="noStrike" kern="1200" cap="none" spc="0" normalizeH="0" baseline="0" noProof="0" dirty="0">
                <a:ln>
                  <a:noFill/>
                </a:ln>
                <a:solidFill>
                  <a:prstClr val="black"/>
                </a:solidFill>
                <a:effectLst/>
                <a:uLnTx/>
                <a:uFillTx/>
                <a:latin typeface="Calibri"/>
                <a:ea typeface="ＭＳ Ｐゴシック" charset="-128"/>
                <a:cs typeface="Calibri"/>
              </a:rPr>
              <a:t>a</a:t>
            </a:r>
            <a:r>
              <a:rPr kumimoji="0" sz="2000" b="0" i="0" u="none" strike="noStrike" kern="1200" cap="none" spc="-20" normalizeH="0" baseline="0" noProof="0" dirty="0">
                <a:ln>
                  <a:noFill/>
                </a:ln>
                <a:solidFill>
                  <a:prstClr val="black"/>
                </a:solidFill>
                <a:effectLst/>
                <a:uLnTx/>
                <a:uFillTx/>
                <a:latin typeface="Calibri"/>
                <a:ea typeface="ＭＳ Ｐゴシック" charset="-128"/>
                <a:cs typeface="Calibri"/>
              </a:rPr>
              <a:t>n</a:t>
            </a:r>
            <a:r>
              <a:rPr kumimoji="0" sz="2000" b="0" i="0" u="none" strike="noStrike" kern="1200" cap="none" spc="0" normalizeH="0" baseline="0" noProof="0" dirty="0">
                <a:ln>
                  <a:noFill/>
                </a:ln>
                <a:solidFill>
                  <a:prstClr val="black"/>
                </a:solidFill>
                <a:effectLst/>
                <a:uLnTx/>
                <a:uFillTx/>
                <a:latin typeface="Calibri"/>
                <a:ea typeface="ＭＳ Ｐゴシック" charset="-128"/>
                <a:cs typeface="Calibri"/>
              </a:rPr>
              <a:t>t</a:t>
            </a:r>
            <a:r>
              <a:rPr kumimoji="0" lang="en-US" sz="2000" b="0" i="0" u="none" strike="noStrike" kern="1200" cap="none" spc="-10" normalizeH="0" baseline="0" noProof="0" dirty="0">
                <a:ln>
                  <a:noFill/>
                </a:ln>
                <a:solidFill>
                  <a:prstClr val="black"/>
                </a:solidFill>
                <a:effectLst/>
                <a:uLnTx/>
                <a:uFillTx/>
                <a:latin typeface="Calibri"/>
                <a:ea typeface="ＭＳ Ｐゴシック" charset="-128"/>
                <a:cs typeface="Calibri"/>
              </a:rPr>
              <a:t> </a:t>
            </a:r>
            <a:r>
              <a:rPr kumimoji="0" sz="2000" b="0" i="0" u="none" strike="noStrike" kern="1200" cap="none" spc="0" normalizeH="0" baseline="0" noProof="0" dirty="0">
                <a:ln>
                  <a:noFill/>
                </a:ln>
                <a:solidFill>
                  <a:prstClr val="black"/>
                </a:solidFill>
                <a:effectLst/>
                <a:uLnTx/>
                <a:uFillTx/>
                <a:latin typeface="Calibri"/>
                <a:ea typeface="ＭＳ Ｐゴシック" charset="-128"/>
                <a:cs typeface="Calibri"/>
              </a:rPr>
              <a:t>a</a:t>
            </a:r>
            <a:r>
              <a:rPr kumimoji="0" sz="2000" b="0" i="0" u="none" strike="noStrike" kern="1200" cap="none" spc="-10" normalizeH="0" baseline="0" noProof="0" dirty="0">
                <a:ln>
                  <a:noFill/>
                </a:ln>
                <a:solidFill>
                  <a:prstClr val="black"/>
                </a:solidFill>
                <a:effectLst/>
                <a:uLnTx/>
                <a:uFillTx/>
                <a:latin typeface="Calibri"/>
                <a:ea typeface="ＭＳ Ｐゴシック" charset="-128"/>
                <a:cs typeface="Calibri"/>
              </a:rPr>
              <a:t>cc</a:t>
            </a:r>
            <a:r>
              <a:rPr kumimoji="0" sz="2000" b="0" i="0" u="none" strike="noStrike" kern="1200" cap="none" spc="0" normalizeH="0" baseline="0" noProof="0" dirty="0">
                <a:ln>
                  <a:noFill/>
                </a:ln>
                <a:solidFill>
                  <a:prstClr val="black"/>
                </a:solidFill>
                <a:effectLst/>
                <a:uLnTx/>
                <a:uFillTx/>
                <a:latin typeface="Calibri"/>
                <a:ea typeface="ＭＳ Ｐゴシック" charset="-128"/>
                <a:cs typeface="Calibri"/>
              </a:rPr>
              <a:t>ess</a:t>
            </a:r>
            <a:r>
              <a:rPr kumimoji="0" lang="en-US" sz="2000" b="0" i="0" u="none" strike="noStrike" kern="1200" cap="none" spc="0" normalizeH="0" baseline="0" noProof="0" dirty="0">
                <a:ln>
                  <a:noFill/>
                </a:ln>
                <a:solidFill>
                  <a:prstClr val="black"/>
                </a:solidFill>
                <a:effectLst/>
                <a:uLnTx/>
                <a:uFillTx/>
                <a:latin typeface="Calibri"/>
                <a:ea typeface="ＭＳ Ｐゴシック" charset="-128"/>
                <a:cs typeface="Calibri"/>
              </a:rPr>
              <a:t> via </a:t>
            </a:r>
            <a:r>
              <a:rPr kumimoji="0" lang="en-US" sz="2000" b="0" i="1" u="none" strike="noStrike" kern="1200" cap="none" spc="0" normalizeH="0" baseline="0" noProof="0" dirty="0" err="1">
                <a:ln>
                  <a:noFill/>
                </a:ln>
                <a:solidFill>
                  <a:prstClr val="black"/>
                </a:solidFill>
                <a:effectLst/>
                <a:uLnTx/>
                <a:uFillTx/>
                <a:latin typeface="Bell MT" panose="02020503060305020303" pitchFamily="18" charset="0"/>
                <a:ea typeface="ＭＳ Ｐゴシック" charset="-128"/>
                <a:cs typeface="Calibri"/>
              </a:rPr>
              <a:t>my</a:t>
            </a:r>
            <a:r>
              <a:rPr kumimoji="0" lang="en-US" sz="2000" b="0" i="0" u="none" strike="noStrike" kern="1200" cap="none" spc="0" normalizeH="0" baseline="0" noProof="0" dirty="0" err="1">
                <a:ln>
                  <a:noFill/>
                </a:ln>
                <a:solidFill>
                  <a:srgbClr val="FF0000"/>
                </a:solidFill>
                <a:effectLst/>
                <a:uLnTx/>
                <a:uFillTx/>
                <a:latin typeface="Calibri"/>
                <a:ea typeface="ＭＳ Ｐゴシック" charset="-128"/>
                <a:cs typeface="Calibri"/>
              </a:rPr>
              <a:t>UMBC</a:t>
            </a:r>
            <a:r>
              <a:rPr kumimoji="0" lang="en-US" sz="2000" b="0" i="0" u="none" strike="noStrike" kern="1200" cap="none" spc="0" normalizeH="0" baseline="0" noProof="0" dirty="0">
                <a:ln>
                  <a:noFill/>
                </a:ln>
                <a:solidFill>
                  <a:prstClr val="black"/>
                </a:solidFill>
                <a:effectLst/>
                <a:uLnTx/>
                <a:uFillTx/>
                <a:latin typeface="Calibri"/>
                <a:ea typeface="ＭＳ Ｐゴシック" charset="-128"/>
                <a:cs typeface="Calibri"/>
              </a:rPr>
              <a:t> to: </a:t>
            </a:r>
          </a:p>
          <a:p>
            <a:pPr marL="1212215" marR="0" lvl="2"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tab pos="756285" algn="l"/>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charset="-128"/>
                <a:cs typeface="Calibri"/>
              </a:rPr>
              <a:t>View e-bills</a:t>
            </a:r>
          </a:p>
          <a:p>
            <a:pPr marL="1212215" marR="0" lvl="2"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tab pos="756285" algn="l"/>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charset="-128"/>
                <a:cs typeface="Calibri"/>
              </a:rPr>
              <a:t>Sign up for Monthly Payment Plan</a:t>
            </a:r>
          </a:p>
          <a:p>
            <a:pPr marL="1212215" marR="0" lvl="2"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tab pos="756285" algn="l"/>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charset="-128"/>
                <a:cs typeface="Calibri"/>
              </a:rPr>
              <a:t>Make online payments</a:t>
            </a:r>
          </a:p>
          <a:p>
            <a:pPr marL="469265" marR="90805" lvl="1" indent="0" algn="l" defTabSz="457200" rtl="0" eaLnBrk="1" fontAlgn="base" latinLnBrk="0" hangingPunct="1">
              <a:lnSpc>
                <a:spcPts val="1510"/>
              </a:lnSpc>
              <a:spcBef>
                <a:spcPts val="385"/>
              </a:spcBef>
              <a:spcAft>
                <a:spcPct val="0"/>
              </a:spcAft>
              <a:buClrTx/>
              <a:buSzTx/>
              <a:buFontTx/>
              <a:buNone/>
              <a:tabLst>
                <a:tab pos="756285" algn="l"/>
              </a:tabLst>
              <a:defRPr/>
            </a:pPr>
            <a:endParaRPr kumimoji="0" sz="1600" b="0" i="0" u="none" strike="noStrike" kern="1200" cap="none" spc="0" normalizeH="0" baseline="0" noProof="0" dirty="0">
              <a:ln>
                <a:noFill/>
              </a:ln>
              <a:solidFill>
                <a:prstClr val="black"/>
              </a:solidFill>
              <a:effectLst/>
              <a:uLnTx/>
              <a:uFillTx/>
              <a:latin typeface="Calibri"/>
              <a:ea typeface="ＭＳ Ｐゴシック" charset="-128"/>
              <a:cs typeface="Calibri"/>
            </a:endParaRPr>
          </a:p>
        </p:txBody>
      </p:sp>
      <p:sp>
        <p:nvSpPr>
          <p:cNvPr id="4" name="object 4"/>
          <p:cNvSpPr/>
          <p:nvPr/>
        </p:nvSpPr>
        <p:spPr>
          <a:xfrm>
            <a:off x="0" y="978757"/>
            <a:ext cx="9144000" cy="0"/>
          </a:xfrm>
          <a:custGeom>
            <a:avLst/>
            <a:gdLst/>
            <a:ahLst/>
            <a:cxnLst/>
            <a:rect l="l" t="t" r="r" b="b"/>
            <a:pathLst>
              <a:path w="9144000">
                <a:moveTo>
                  <a:pt x="0" y="0"/>
                </a:moveTo>
                <a:lnTo>
                  <a:pt x="9144000" y="0"/>
                </a:lnTo>
              </a:path>
            </a:pathLst>
          </a:custGeom>
          <a:ln w="47307">
            <a:solidFill>
              <a:srgbClr val="000000"/>
            </a:solidFill>
          </a:ln>
        </p:spPr>
        <p:txBody>
          <a:bodyPr wrap="square" lIns="0" tIns="0" rIns="0" bIns="0" rtlCol="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object 5"/>
          <p:cNvSpPr/>
          <p:nvPr/>
        </p:nvSpPr>
        <p:spPr>
          <a:xfrm>
            <a:off x="0" y="6424612"/>
            <a:ext cx="9144000" cy="433387"/>
          </a:xfrm>
          <a:custGeom>
            <a:avLst/>
            <a:gdLst/>
            <a:ahLst/>
            <a:cxnLst/>
            <a:rect l="l" t="t" r="r" b="b"/>
            <a:pathLst>
              <a:path w="9144000" h="433387">
                <a:moveTo>
                  <a:pt x="0" y="433387"/>
                </a:moveTo>
                <a:lnTo>
                  <a:pt x="9144000" y="433387"/>
                </a:lnTo>
                <a:lnTo>
                  <a:pt x="9144000" y="0"/>
                </a:lnTo>
                <a:lnTo>
                  <a:pt x="0" y="0"/>
                </a:lnTo>
                <a:lnTo>
                  <a:pt x="0" y="433387"/>
                </a:lnTo>
                <a:close/>
              </a:path>
            </a:pathLst>
          </a:custGeom>
          <a:solidFill>
            <a:srgbClr val="FFCC00"/>
          </a:solidFill>
        </p:spPr>
        <p:txBody>
          <a:bodyPr wrap="square" lIns="0" tIns="0" rIns="0" bIns="0" rtlCol="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object 6"/>
          <p:cNvSpPr/>
          <p:nvPr/>
        </p:nvSpPr>
        <p:spPr>
          <a:xfrm>
            <a:off x="147637" y="60388"/>
            <a:ext cx="2784475" cy="788987"/>
          </a:xfrm>
          <a:prstGeom prst="rect">
            <a:avLst/>
          </a:prstGeom>
          <a:blipFill>
            <a:blip r:embed="rId3" cstate="print"/>
            <a:stretch>
              <a:fillRect/>
            </a:stretch>
          </a:blipFill>
        </p:spPr>
        <p:txBody>
          <a:bodyPr wrap="square" lIns="0" tIns="0" rIns="0" bIns="0" rtlCol="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 name="object 7"/>
          <p:cNvSpPr txBox="1">
            <a:spLocks noGrp="1"/>
          </p:cNvSpPr>
          <p:nvPr>
            <p:ph type="ftr" sz="quarter" idx="4294967295"/>
          </p:nvPr>
        </p:nvSpPr>
        <p:spPr>
          <a:xfrm>
            <a:off x="5814053" y="6437273"/>
            <a:ext cx="2916619" cy="377558"/>
          </a:xfrm>
          <a:prstGeom prst="rect">
            <a:avLst/>
          </a:prstGeom>
        </p:spPr>
        <p:txBody>
          <a:bodyPr vert="horz" wrap="square" lIns="0" tIns="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chemeClr val="tx1"/>
                </a:solidFill>
                <a:effectLst/>
                <a:uLnTx/>
                <a:uFillTx/>
                <a:latin typeface="Kartika" panose="02020503030404060203" pitchFamily="18" charset="0"/>
                <a:ea typeface="+mn-ea"/>
                <a:cs typeface="Kartika" panose="02020503030404060203" pitchFamily="18" charset="0"/>
              </a:rPr>
              <a:t>orientation.umbc.edu</a:t>
            </a:r>
          </a:p>
        </p:txBody>
      </p:sp>
      <p:sp>
        <p:nvSpPr>
          <p:cNvPr id="8" name="Rectangle 7"/>
          <p:cNvSpPr/>
          <p:nvPr/>
        </p:nvSpPr>
        <p:spPr>
          <a:xfrm>
            <a:off x="990600" y="551665"/>
            <a:ext cx="1981199" cy="3159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167364"/>
            <a:ext cx="1995843" cy="145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6196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50653" y="1288683"/>
            <a:ext cx="4191000" cy="457200"/>
          </a:xfrm>
          <a:prstGeom prst="rect">
            <a:avLst/>
          </a:prstGeom>
        </p:spPr>
        <p:txBody>
          <a:bodyPr vert="horz" wrap="square" lIns="0" tIns="0" rIns="0" bIns="0" rtlCol="0">
            <a:noAutofit/>
          </a:bodyPr>
          <a:lstStyle/>
          <a:p>
            <a:pPr marL="12700" marR="0" lvl="0" indent="0" algn="ctr" defTabSz="457200" rtl="0" eaLnBrk="1" fontAlgn="base" latinLnBrk="0" hangingPunct="1">
              <a:lnSpc>
                <a:spcPct val="100000"/>
              </a:lnSpc>
              <a:spcBef>
                <a:spcPct val="0"/>
              </a:spcBef>
              <a:spcAft>
                <a:spcPct val="0"/>
              </a:spcAft>
              <a:buClrTx/>
              <a:buSzTx/>
              <a:buFontTx/>
              <a:buNone/>
              <a:tabLst/>
              <a:defRPr/>
            </a:pPr>
            <a:r>
              <a:rPr kumimoji="0"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E</a:t>
            </a:r>
            <a:r>
              <a:rPr kumimoji="0" sz="2800" b="1" i="0" u="sng" strike="noStrike" kern="1200" cap="none" spc="-15"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a:t>
            </a:r>
            <a:r>
              <a:rPr kumimoji="0"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Bi</a:t>
            </a:r>
            <a:r>
              <a:rPr kumimoji="0" sz="2800" b="1" i="0" u="sng" strike="noStrike" kern="1200" cap="none" spc="-15"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l</a:t>
            </a:r>
            <a:r>
              <a:rPr kumimoji="0"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l</a:t>
            </a:r>
            <a:r>
              <a:rPr kumimoji="0" sz="2800" b="1" i="0" u="sng" strike="noStrike" kern="1200" cap="none" spc="-15"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ing</a:t>
            </a:r>
            <a:r>
              <a:rPr kumimoji="0" sz="2800" b="1" i="0" u="sng" strike="noStrike" kern="1200" cap="none" spc="5"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 </a:t>
            </a:r>
            <a:r>
              <a:rPr kumimoji="0" sz="2800" b="1" i="0" u="sng" strike="noStrike" kern="1200" cap="none" spc="-1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I</a:t>
            </a:r>
            <a:r>
              <a:rPr kumimoji="0" sz="2800" b="1" i="0" u="sng" strike="noStrike" kern="1200" cap="none" spc="-3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n</a:t>
            </a:r>
            <a:r>
              <a:rPr kumimoji="0" sz="2800" b="1" i="0" u="sng" strike="noStrike" kern="1200" cap="none" spc="-65"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f</a:t>
            </a:r>
            <a:r>
              <a:rPr kumimoji="0" sz="2800" b="1" i="0" u="sng" strike="noStrike" kern="1200" cap="none" spc="-2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orm</a:t>
            </a:r>
            <a:r>
              <a:rPr kumimoji="0" sz="2800" b="1" i="0" u="sng" strike="noStrike" kern="1200" cap="none" spc="-45"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a</a:t>
            </a:r>
            <a:r>
              <a:rPr kumimoji="0"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t</a:t>
            </a:r>
            <a:r>
              <a:rPr kumimoji="0" sz="2800" b="1" i="0" u="sng" strike="noStrike" kern="1200" cap="none" spc="-1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i</a:t>
            </a:r>
            <a:r>
              <a:rPr kumimoji="0"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on</a:t>
            </a:r>
          </a:p>
        </p:txBody>
      </p:sp>
      <p:sp>
        <p:nvSpPr>
          <p:cNvPr id="3" name="object 3"/>
          <p:cNvSpPr txBox="1"/>
          <p:nvPr/>
        </p:nvSpPr>
        <p:spPr>
          <a:xfrm>
            <a:off x="4762500" y="2178390"/>
            <a:ext cx="4114800" cy="3200400"/>
          </a:xfrm>
          <a:prstGeom prst="rect">
            <a:avLst/>
          </a:prstGeom>
        </p:spPr>
        <p:txBody>
          <a:bodyPr vert="horz" wrap="square" lIns="0" tIns="0" rIns="0" bIns="0" rtlCol="0">
            <a:noAutofit/>
          </a:bodyPr>
          <a:lstStyle/>
          <a:p>
            <a:pPr marL="12700" marR="0" lvl="0" indent="0" algn="l" defTabSz="457200" rtl="0" eaLnBrk="1" fontAlgn="base" latinLnBrk="0" hangingPunct="1">
              <a:lnSpc>
                <a:spcPct val="100000"/>
              </a:lnSpc>
              <a:spcBef>
                <a:spcPct val="0"/>
              </a:spcBef>
              <a:spcAft>
                <a:spcPct val="0"/>
              </a:spcAft>
              <a:buClrTx/>
              <a:buSzTx/>
              <a:buFontTx/>
              <a:buNone/>
              <a:tabLst/>
              <a:defRPr/>
            </a:pPr>
            <a:endParaRPr kumimoji="0" sz="2800" b="0" i="0" u="none" strike="noStrike" kern="1200" cap="none" spc="0" normalizeH="0" baseline="0" noProof="0" dirty="0">
              <a:ln>
                <a:noFill/>
              </a:ln>
              <a:solidFill>
                <a:prstClr val="black"/>
              </a:solidFill>
              <a:effectLst/>
              <a:uLnTx/>
              <a:uFillTx/>
              <a:latin typeface="Calibri"/>
              <a:ea typeface="ＭＳ Ｐゴシック" charset="-128"/>
              <a:cs typeface="Calibri"/>
            </a:endParaRPr>
          </a:p>
        </p:txBody>
      </p:sp>
      <p:sp>
        <p:nvSpPr>
          <p:cNvPr id="4" name="object 4"/>
          <p:cNvSpPr/>
          <p:nvPr/>
        </p:nvSpPr>
        <p:spPr>
          <a:xfrm>
            <a:off x="0" y="978757"/>
            <a:ext cx="9144000" cy="0"/>
          </a:xfrm>
          <a:custGeom>
            <a:avLst/>
            <a:gdLst/>
            <a:ahLst/>
            <a:cxnLst/>
            <a:rect l="l" t="t" r="r" b="b"/>
            <a:pathLst>
              <a:path w="9144000">
                <a:moveTo>
                  <a:pt x="0" y="0"/>
                </a:moveTo>
                <a:lnTo>
                  <a:pt x="9144000" y="0"/>
                </a:lnTo>
              </a:path>
            </a:pathLst>
          </a:custGeom>
          <a:ln w="47307">
            <a:solidFill>
              <a:srgbClr val="000000"/>
            </a:solidFill>
          </a:ln>
        </p:spPr>
        <p:txBody>
          <a:bodyPr wrap="square" lIns="0" tIns="0" rIns="0" bIns="0" rtlCol="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object 5"/>
          <p:cNvSpPr/>
          <p:nvPr/>
        </p:nvSpPr>
        <p:spPr>
          <a:xfrm>
            <a:off x="0" y="6411051"/>
            <a:ext cx="9144000" cy="433387"/>
          </a:xfrm>
          <a:custGeom>
            <a:avLst/>
            <a:gdLst/>
            <a:ahLst/>
            <a:cxnLst/>
            <a:rect l="l" t="t" r="r" b="b"/>
            <a:pathLst>
              <a:path w="9144000" h="433387">
                <a:moveTo>
                  <a:pt x="0" y="433387"/>
                </a:moveTo>
                <a:lnTo>
                  <a:pt x="9144000" y="433387"/>
                </a:lnTo>
                <a:lnTo>
                  <a:pt x="9144000" y="0"/>
                </a:lnTo>
                <a:lnTo>
                  <a:pt x="0" y="0"/>
                </a:lnTo>
                <a:lnTo>
                  <a:pt x="0" y="433387"/>
                </a:lnTo>
                <a:close/>
              </a:path>
            </a:pathLst>
          </a:custGeom>
          <a:solidFill>
            <a:srgbClr val="FFCC00"/>
          </a:solidFill>
        </p:spPr>
        <p:txBody>
          <a:bodyPr wrap="square" lIns="0" tIns="0" rIns="0" bIns="0" rtlCol="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object 6"/>
          <p:cNvSpPr/>
          <p:nvPr/>
        </p:nvSpPr>
        <p:spPr>
          <a:xfrm>
            <a:off x="147637" y="60388"/>
            <a:ext cx="2784475" cy="788987"/>
          </a:xfrm>
          <a:prstGeom prst="rect">
            <a:avLst/>
          </a:prstGeom>
          <a:blipFill>
            <a:blip r:embed="rId3" cstate="print"/>
            <a:stretch>
              <a:fillRect/>
            </a:stretch>
          </a:blipFill>
        </p:spPr>
        <p:txBody>
          <a:bodyPr wrap="square" lIns="0" tIns="0" rIns="0" bIns="0" rtlCol="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 name="object 9"/>
          <p:cNvSpPr txBox="1">
            <a:spLocks noGrp="1"/>
          </p:cNvSpPr>
          <p:nvPr>
            <p:ph type="ftr" sz="quarter" idx="4294967295"/>
          </p:nvPr>
        </p:nvSpPr>
        <p:spPr>
          <a:xfrm>
            <a:off x="5831891" y="6572835"/>
            <a:ext cx="2893009" cy="377558"/>
          </a:xfrm>
          <a:prstGeom prst="rect">
            <a:avLst/>
          </a:prstGeom>
        </p:spPr>
        <p:txBody>
          <a:bodyPr vert="horz" wrap="square" lIns="0" tIns="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Kartika" panose="02020503030404060203" pitchFamily="18" charset="0"/>
                <a:ea typeface="+mn-ea"/>
                <a:cs typeface="Kartika" panose="02020503030404060203" pitchFamily="18" charset="0"/>
              </a:rPr>
              <a:t>orientation.umbc.edu</a:t>
            </a:r>
          </a:p>
          <a:p>
            <a:pPr marL="12700" marR="12700" lvl="0" indent="1118870" algn="ctr" defTabSz="457200" rtl="0" eaLnBrk="1" fontAlgn="auto" latinLnBrk="0" hangingPunct="1">
              <a:lnSpc>
                <a:spcPct val="1002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tint val="75000"/>
                  </a:prstClr>
                </a:solidFill>
                <a:effectLst/>
                <a:uLnTx/>
                <a:uFillTx/>
                <a:latin typeface="Arial"/>
                <a:ea typeface="+mn-ea"/>
                <a:cs typeface="Arial"/>
              </a:rPr>
              <a:t> </a:t>
            </a:r>
            <a:r>
              <a:rPr kumimoji="0" lang="en-US" sz="1200" b="1" i="0" u="none" strike="noStrike" kern="1200" cap="none" spc="0" normalizeH="0" baseline="0" noProof="0" dirty="0">
                <a:ln>
                  <a:noFill/>
                </a:ln>
                <a:solidFill>
                  <a:prstClr val="black">
                    <a:tint val="75000"/>
                  </a:prstClr>
                </a:solidFill>
                <a:effectLst/>
                <a:uLnTx/>
                <a:uFillTx/>
                <a:latin typeface="Arial"/>
                <a:ea typeface="+mn-ea"/>
                <a:cs typeface="Arial"/>
              </a:rPr>
              <a:t>             </a:t>
            </a:r>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sp>
        <p:nvSpPr>
          <p:cNvPr id="10" name="Rectangle 9"/>
          <p:cNvSpPr/>
          <p:nvPr/>
        </p:nvSpPr>
        <p:spPr>
          <a:xfrm>
            <a:off x="990600" y="544920"/>
            <a:ext cx="1981199" cy="3159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p:cNvSpPr txBox="1"/>
          <p:nvPr/>
        </p:nvSpPr>
        <p:spPr>
          <a:xfrm>
            <a:off x="5244192" y="1977126"/>
            <a:ext cx="3959809" cy="2862322"/>
          </a:xfrm>
          <a:prstGeom prst="rect">
            <a:avLst/>
          </a:prstGeom>
          <a:noFill/>
        </p:spPr>
        <p:txBody>
          <a:bodyPr wrap="square" rtlCol="0">
            <a:spAutoFit/>
          </a:bodyPr>
          <a:lstStyle/>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128"/>
                <a:cs typeface="+mn-cs"/>
              </a:rPr>
              <a:t>E-Bills – No paper bills</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lang="en-US" sz="2400" dirty="0">
                <a:solidFill>
                  <a:prstClr val="black"/>
                </a:solidFill>
                <a:latin typeface="Calibri"/>
              </a:rPr>
              <a:t>Spring</a:t>
            </a:r>
            <a:r>
              <a:rPr kumimoji="0" lang="en-US" sz="2400" b="0" i="0" u="none" strike="noStrike" kern="1200" cap="none" spc="0" normalizeH="0" baseline="0" noProof="0" dirty="0">
                <a:ln>
                  <a:noFill/>
                </a:ln>
                <a:solidFill>
                  <a:prstClr val="black"/>
                </a:solidFill>
                <a:effectLst/>
                <a:uLnTx/>
                <a:uFillTx/>
                <a:latin typeface="Calibri"/>
                <a:ea typeface="ＭＳ Ｐゴシック" charset="-128"/>
                <a:cs typeface="+mn-cs"/>
              </a:rPr>
              <a:t> 2018 e-bills available </a:t>
            </a:r>
            <a:r>
              <a:rPr lang="en-US" sz="2400" dirty="0">
                <a:solidFill>
                  <a:prstClr val="black"/>
                </a:solidFill>
                <a:latin typeface="Calibri"/>
              </a:rPr>
              <a:t>1</a:t>
            </a:r>
            <a:r>
              <a:rPr kumimoji="0" lang="en-US" sz="2400" b="0" i="0" u="none" strike="noStrike" kern="1200" cap="none" spc="0" normalizeH="0" baseline="0" noProof="0" dirty="0">
                <a:ln>
                  <a:noFill/>
                </a:ln>
                <a:solidFill>
                  <a:prstClr val="black"/>
                </a:solidFill>
                <a:effectLst/>
                <a:uLnTx/>
                <a:uFillTx/>
                <a:latin typeface="Calibri"/>
                <a:ea typeface="ＭＳ Ｐゴシック" charset="-128"/>
                <a:cs typeface="+mn-cs"/>
              </a:rPr>
              <a:t>/2/18</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128"/>
                <a:cs typeface="+mn-cs"/>
              </a:rPr>
              <a:t>Electronic notification</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128"/>
                <a:cs typeface="+mn-cs"/>
              </a:rPr>
              <a:t>Check UMBC e-mail often!</a:t>
            </a:r>
          </a:p>
        </p:txBody>
      </p:sp>
      <p:sp>
        <p:nvSpPr>
          <p:cNvPr id="8" name="TextBox 7"/>
          <p:cNvSpPr txBox="1"/>
          <p:nvPr/>
        </p:nvSpPr>
        <p:spPr>
          <a:xfrm>
            <a:off x="419100" y="5378790"/>
            <a:ext cx="8305800" cy="83099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ＭＳ Ｐゴシック" charset="-128"/>
                <a:cs typeface="+mn-cs"/>
              </a:rPr>
              <a:t>The tuition information below reflects the proposed tuition and fees at the time of publication. Notwithstanding any other provisions of this or any other University publication, the University reserves the right to make changes in tuition, fees and other charges at any time such changes are deemed necessary by the University and the University System of Maryland Board of Regents.</a:t>
            </a:r>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947" y="1593483"/>
            <a:ext cx="4719706" cy="3352800"/>
          </a:xfrm>
          <a:prstGeom prst="rect">
            <a:avLst/>
          </a:prstGeom>
          <a:ln>
            <a:solidFill>
              <a:schemeClr val="tx1"/>
            </a:solidFill>
          </a:ln>
        </p:spPr>
      </p:pic>
    </p:spTree>
    <p:extLst>
      <p:ext uri="{BB962C8B-B14F-4D97-AF65-F5344CB8AC3E}">
        <p14:creationId xmlns:p14="http://schemas.microsoft.com/office/powerpoint/2010/main" val="1099022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55675"/>
            <a:ext cx="9144000" cy="460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6" name="Rectangle 5"/>
          <p:cNvSpPr/>
          <p:nvPr/>
        </p:nvSpPr>
        <p:spPr>
          <a:xfrm>
            <a:off x="0" y="6424613"/>
            <a:ext cx="9144000" cy="433387"/>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4" name="TextBox 6"/>
          <p:cNvSpPr txBox="1">
            <a:spLocks noChangeArrowheads="1"/>
          </p:cNvSpPr>
          <p:nvPr/>
        </p:nvSpPr>
        <p:spPr bwMode="auto">
          <a:xfrm>
            <a:off x="6196013" y="6468157"/>
            <a:ext cx="2808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US" altLang="en-US" sz="1800" b="1" dirty="0">
                <a:latin typeface="Kartika" panose="02020503030404060203" pitchFamily="18" charset="0"/>
                <a:cs typeface="Kartika" panose="02020503030404060203" pitchFamily="18" charset="0"/>
              </a:rPr>
              <a:t>orientation.umbc.edu</a:t>
            </a:r>
          </a:p>
        </p:txBody>
      </p:sp>
      <p:sp>
        <p:nvSpPr>
          <p:cNvPr id="16" name="TextBox 15"/>
          <p:cNvSpPr txBox="1"/>
          <p:nvPr/>
        </p:nvSpPr>
        <p:spPr>
          <a:xfrm>
            <a:off x="5623840" y="4319748"/>
            <a:ext cx="504883"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$5,632</a:t>
            </a:r>
          </a:p>
        </p:txBody>
      </p:sp>
      <p:sp>
        <p:nvSpPr>
          <p:cNvPr id="17" name="Rectangle 16"/>
          <p:cNvSpPr/>
          <p:nvPr/>
        </p:nvSpPr>
        <p:spPr>
          <a:xfrm>
            <a:off x="5688353" y="4369762"/>
            <a:ext cx="375858" cy="100028"/>
          </a:xfrm>
          <a:prstGeom prst="rect">
            <a:avLst/>
          </a:prstGeom>
          <a:solidFill>
            <a:schemeClr val="bg1"/>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295664" y="5717229"/>
            <a:ext cx="431957" cy="100028"/>
          </a:xfrm>
          <a:prstGeom prst="rect">
            <a:avLst/>
          </a:prstGeom>
          <a:solidFill>
            <a:schemeClr val="bg1"/>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36431" y="2222739"/>
            <a:ext cx="3735238" cy="1752600"/>
          </a:xfrm>
        </p:spPr>
        <p:txBody>
          <a:bodyPr/>
          <a:lstStyle/>
          <a:p>
            <a:pPr marL="355600" marR="12700" indent="-342900" algn="l">
              <a:lnSpc>
                <a:spcPct val="200000"/>
              </a:lnSpc>
              <a:buFont typeface="Arial"/>
              <a:buChar char="•"/>
              <a:tabLst>
                <a:tab pos="354965" algn="l"/>
              </a:tabLst>
            </a:pPr>
            <a:r>
              <a:rPr lang="en-US" sz="1600" dirty="0">
                <a:solidFill>
                  <a:schemeClr val="tx1"/>
                </a:solidFill>
                <a:cs typeface="Calibri"/>
              </a:rPr>
              <a:t>ACH (E-check) &amp; Campus Card (no fee)</a:t>
            </a:r>
            <a:endParaRPr lang="en-US" sz="1600" spc="-10" dirty="0">
              <a:solidFill>
                <a:schemeClr val="tx1"/>
              </a:solidFill>
              <a:cs typeface="Calibri"/>
            </a:endParaRPr>
          </a:p>
          <a:p>
            <a:pPr marL="355600" marR="12700" indent="-342900" algn="l">
              <a:lnSpc>
                <a:spcPct val="200000"/>
              </a:lnSpc>
              <a:buFont typeface="Arial"/>
              <a:buChar char="•"/>
              <a:tabLst>
                <a:tab pos="354965" algn="l"/>
              </a:tabLst>
            </a:pPr>
            <a:r>
              <a:rPr lang="en-US" sz="1600" dirty="0">
                <a:solidFill>
                  <a:schemeClr val="tx1"/>
                </a:solidFill>
                <a:cs typeface="Calibri"/>
              </a:rPr>
              <a:t>Credit Cards (2.75% convenience fee</a:t>
            </a:r>
            <a:r>
              <a:rPr lang="en-US" sz="1600" spc="-160" dirty="0">
                <a:solidFill>
                  <a:schemeClr val="tx1"/>
                </a:solidFill>
                <a:cs typeface="Calibri"/>
              </a:rPr>
              <a:t> )</a:t>
            </a:r>
            <a:endParaRPr lang="en-US" sz="1600" dirty="0">
              <a:solidFill>
                <a:schemeClr val="tx1"/>
              </a:solidFill>
              <a:cs typeface="Calibri"/>
            </a:endParaRPr>
          </a:p>
          <a:p>
            <a:pPr marL="355600" marR="12700" indent="-342900" algn="l">
              <a:lnSpc>
                <a:spcPct val="200000"/>
              </a:lnSpc>
              <a:buFont typeface="Arial"/>
              <a:buChar char="•"/>
              <a:tabLst>
                <a:tab pos="354965" algn="l"/>
              </a:tabLst>
            </a:pPr>
            <a:r>
              <a:rPr lang="en-US" sz="1600" dirty="0">
                <a:solidFill>
                  <a:schemeClr val="tx1"/>
                </a:solidFill>
                <a:cs typeface="Calibri"/>
              </a:rPr>
              <a:t>I</a:t>
            </a:r>
            <a:r>
              <a:rPr lang="en-US" sz="1600" spc="-10" dirty="0">
                <a:solidFill>
                  <a:schemeClr val="tx1"/>
                </a:solidFill>
                <a:cs typeface="Calibri"/>
              </a:rPr>
              <a:t>n</a:t>
            </a:r>
            <a:r>
              <a:rPr lang="en-US" sz="1600" spc="-40" dirty="0">
                <a:solidFill>
                  <a:schemeClr val="tx1"/>
                </a:solidFill>
                <a:cs typeface="Calibri"/>
              </a:rPr>
              <a:t>t</a:t>
            </a:r>
            <a:r>
              <a:rPr lang="en-US" sz="1600" spc="-10" dirty="0">
                <a:solidFill>
                  <a:schemeClr val="tx1"/>
                </a:solidFill>
                <a:cs typeface="Calibri"/>
              </a:rPr>
              <a:t>ern</a:t>
            </a:r>
            <a:r>
              <a:rPr lang="en-US" sz="1600" spc="-20" dirty="0">
                <a:solidFill>
                  <a:schemeClr val="tx1"/>
                </a:solidFill>
                <a:cs typeface="Calibri"/>
              </a:rPr>
              <a:t>a</a:t>
            </a:r>
            <a:r>
              <a:rPr lang="en-US" sz="1600" dirty="0">
                <a:solidFill>
                  <a:schemeClr val="tx1"/>
                </a:solidFill>
                <a:cs typeface="Calibri"/>
              </a:rPr>
              <a:t>t</a:t>
            </a:r>
            <a:r>
              <a:rPr lang="en-US" sz="1600" spc="-10" dirty="0">
                <a:solidFill>
                  <a:schemeClr val="tx1"/>
                </a:solidFill>
                <a:cs typeface="Calibri"/>
              </a:rPr>
              <a:t>i</a:t>
            </a:r>
            <a:r>
              <a:rPr lang="en-US" sz="1600" dirty="0">
                <a:solidFill>
                  <a:schemeClr val="tx1"/>
                </a:solidFill>
                <a:cs typeface="Calibri"/>
              </a:rPr>
              <a:t>onal</a:t>
            </a:r>
            <a:r>
              <a:rPr lang="en-US" sz="1600" spc="20" dirty="0">
                <a:solidFill>
                  <a:schemeClr val="tx1"/>
                </a:solidFill>
                <a:cs typeface="Calibri"/>
              </a:rPr>
              <a:t> </a:t>
            </a:r>
            <a:r>
              <a:rPr lang="en-US" sz="1600" dirty="0">
                <a:solidFill>
                  <a:schemeClr val="tx1"/>
                </a:solidFill>
                <a:cs typeface="Calibri"/>
              </a:rPr>
              <a:t>W</a:t>
            </a:r>
            <a:r>
              <a:rPr lang="en-US" sz="1600" spc="-10" dirty="0">
                <a:solidFill>
                  <a:schemeClr val="tx1"/>
                </a:solidFill>
                <a:cs typeface="Calibri"/>
              </a:rPr>
              <a:t>i</a:t>
            </a:r>
            <a:r>
              <a:rPr lang="en-US" sz="1600" spc="-40" dirty="0">
                <a:solidFill>
                  <a:schemeClr val="tx1"/>
                </a:solidFill>
                <a:cs typeface="Calibri"/>
              </a:rPr>
              <a:t>r</a:t>
            </a:r>
            <a:r>
              <a:rPr lang="en-US" sz="1600" spc="-10" dirty="0">
                <a:solidFill>
                  <a:schemeClr val="tx1"/>
                </a:solidFill>
                <a:cs typeface="Calibri"/>
              </a:rPr>
              <a:t>e</a:t>
            </a:r>
            <a:r>
              <a:rPr lang="en-US" sz="1600" spc="-5" dirty="0">
                <a:solidFill>
                  <a:schemeClr val="tx1"/>
                </a:solidFill>
                <a:cs typeface="Calibri"/>
              </a:rPr>
              <a:t>s</a:t>
            </a:r>
            <a:endParaRPr lang="en-US" sz="1600" dirty="0">
              <a:solidFill>
                <a:schemeClr val="tx1"/>
              </a:solidFill>
              <a:cs typeface="Calibri"/>
            </a:endParaRPr>
          </a:p>
          <a:p>
            <a:pPr algn="l"/>
            <a:endParaRPr lang="en-US" sz="1600" dirty="0"/>
          </a:p>
        </p:txBody>
      </p:sp>
      <p:sp>
        <p:nvSpPr>
          <p:cNvPr id="15" name="object 2"/>
          <p:cNvSpPr txBox="1"/>
          <p:nvPr/>
        </p:nvSpPr>
        <p:spPr>
          <a:xfrm>
            <a:off x="1020157" y="1513373"/>
            <a:ext cx="2514599" cy="298450"/>
          </a:xfrm>
          <a:prstGeom prst="rect">
            <a:avLst/>
          </a:prstGeom>
        </p:spPr>
        <p:txBody>
          <a:bodyPr vert="horz" wrap="square" lIns="0" tIns="0" rIns="0" bIns="0" rtlCol="0">
            <a:noAutofit/>
          </a:bodyPr>
          <a:lstStyle/>
          <a:p>
            <a:pPr marL="12700">
              <a:lnSpc>
                <a:spcPct val="100000"/>
              </a:lnSpc>
            </a:pPr>
            <a:r>
              <a:rPr sz="2800" b="1" u="sng" spc="-10" dirty="0">
                <a:effectLst>
                  <a:outerShdw blurRad="38100" dist="38100" dir="2700000" algn="tl">
                    <a:srgbClr val="000000">
                      <a:alpha val="43137"/>
                    </a:srgbClr>
                  </a:outerShdw>
                </a:effectLst>
                <a:latin typeface="Calibri"/>
                <a:cs typeface="Calibri"/>
              </a:rPr>
              <a:t>Onli</a:t>
            </a:r>
            <a:r>
              <a:rPr sz="2800" b="1" u="sng" spc="-5" dirty="0">
                <a:effectLst>
                  <a:outerShdw blurRad="38100" dist="38100" dir="2700000" algn="tl">
                    <a:srgbClr val="000000">
                      <a:alpha val="43137"/>
                    </a:srgbClr>
                  </a:outerShdw>
                </a:effectLst>
                <a:latin typeface="Calibri"/>
                <a:cs typeface="Calibri"/>
              </a:rPr>
              <a:t>n</a:t>
            </a:r>
            <a:r>
              <a:rPr sz="2800" b="1" u="sng" spc="0" dirty="0">
                <a:effectLst>
                  <a:outerShdw blurRad="38100" dist="38100" dir="2700000" algn="tl">
                    <a:srgbClr val="000000">
                      <a:alpha val="43137"/>
                    </a:srgbClr>
                  </a:outerShdw>
                </a:effectLst>
                <a:latin typeface="Calibri"/>
                <a:cs typeface="Calibri"/>
              </a:rPr>
              <a:t>e</a:t>
            </a:r>
            <a:r>
              <a:rPr lang="en-US" sz="2800" b="1" u="sng" spc="0" dirty="0">
                <a:effectLst>
                  <a:outerShdw blurRad="38100" dist="38100" dir="2700000" algn="tl">
                    <a:srgbClr val="000000">
                      <a:alpha val="43137"/>
                    </a:srgbClr>
                  </a:outerShdw>
                </a:effectLst>
                <a:latin typeface="Calibri"/>
                <a:cs typeface="Calibri"/>
              </a:rPr>
              <a:t> Payments</a:t>
            </a:r>
            <a:endParaRPr sz="2800" b="1" u="sng" dirty="0">
              <a:effectLst>
                <a:outerShdw blurRad="38100" dist="38100" dir="2700000" algn="tl">
                  <a:srgbClr val="000000">
                    <a:alpha val="43137"/>
                  </a:srgbClr>
                </a:outerShdw>
              </a:effectLst>
              <a:latin typeface="Calibri"/>
              <a:cs typeface="Calibri"/>
            </a:endParaRPr>
          </a:p>
        </p:txBody>
      </p:sp>
      <p:sp>
        <p:nvSpPr>
          <p:cNvPr id="19" name="Subtitle 2"/>
          <p:cNvSpPr txBox="1">
            <a:spLocks/>
          </p:cNvSpPr>
          <p:nvPr/>
        </p:nvSpPr>
        <p:spPr bwMode="auto">
          <a:xfrm>
            <a:off x="4639334" y="2167223"/>
            <a:ext cx="4364966" cy="297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128"/>
                <a:cs typeface="+mn-cs"/>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97815" marR="12700" indent="-285750" algn="l">
              <a:lnSpc>
                <a:spcPct val="200000"/>
              </a:lnSpc>
              <a:buFont typeface="Arial" panose="020B0604020202020204" pitchFamily="34" charset="0"/>
              <a:buChar char="•"/>
              <a:tabLst>
                <a:tab pos="299085" algn="l"/>
              </a:tabLst>
            </a:pPr>
            <a:r>
              <a:rPr lang="en-US" sz="1800" spc="-30" dirty="0">
                <a:solidFill>
                  <a:schemeClr val="tx1"/>
                </a:solidFill>
                <a:cs typeface="Calibri"/>
              </a:rPr>
              <a:t>C</a:t>
            </a:r>
            <a:r>
              <a:rPr lang="en-US" sz="1800" dirty="0">
                <a:solidFill>
                  <a:schemeClr val="tx1"/>
                </a:solidFill>
                <a:cs typeface="Calibri"/>
              </a:rPr>
              <a:t>as</a:t>
            </a:r>
            <a:r>
              <a:rPr lang="en-US" sz="1800" spc="-10" dirty="0">
                <a:solidFill>
                  <a:schemeClr val="tx1"/>
                </a:solidFill>
                <a:cs typeface="Calibri"/>
              </a:rPr>
              <a:t>h &amp; Ch</a:t>
            </a:r>
            <a:r>
              <a:rPr lang="en-US" sz="1800" spc="-5" dirty="0">
                <a:solidFill>
                  <a:schemeClr val="tx1"/>
                </a:solidFill>
                <a:cs typeface="Calibri"/>
              </a:rPr>
              <a:t>e</a:t>
            </a:r>
            <a:r>
              <a:rPr lang="en-US" sz="1800" spc="-20" dirty="0">
                <a:solidFill>
                  <a:schemeClr val="tx1"/>
                </a:solidFill>
                <a:cs typeface="Calibri"/>
              </a:rPr>
              <a:t>c</a:t>
            </a:r>
            <a:r>
              <a:rPr lang="en-US" sz="1800" spc="-25" dirty="0">
                <a:solidFill>
                  <a:schemeClr val="tx1"/>
                </a:solidFill>
                <a:cs typeface="Calibri"/>
              </a:rPr>
              <a:t>k</a:t>
            </a:r>
            <a:r>
              <a:rPr lang="en-US" sz="1800" spc="-10" dirty="0">
                <a:solidFill>
                  <a:schemeClr val="tx1"/>
                </a:solidFill>
                <a:cs typeface="Calibri"/>
              </a:rPr>
              <a:t>s</a:t>
            </a:r>
            <a:r>
              <a:rPr lang="en-US" sz="1800" dirty="0">
                <a:solidFill>
                  <a:schemeClr val="tx1"/>
                </a:solidFill>
                <a:cs typeface="Calibri"/>
              </a:rPr>
              <a:t> only</a:t>
            </a:r>
          </a:p>
          <a:p>
            <a:pPr marL="299085" marR="12700" indent="-287020" algn="l">
              <a:lnSpc>
                <a:spcPct val="200000"/>
              </a:lnSpc>
              <a:buFont typeface="Arial"/>
              <a:buChar char="•"/>
              <a:tabLst>
                <a:tab pos="299085" algn="l"/>
              </a:tabLst>
            </a:pPr>
            <a:r>
              <a:rPr lang="en-US" sz="1800" dirty="0">
                <a:solidFill>
                  <a:schemeClr val="tx1"/>
                </a:solidFill>
                <a:cs typeface="Calibri"/>
              </a:rPr>
              <a:t>No Credit Cards in-person </a:t>
            </a:r>
          </a:p>
          <a:p>
            <a:pPr marL="299085" marR="12700" indent="-287020" algn="l">
              <a:lnSpc>
                <a:spcPct val="200000"/>
              </a:lnSpc>
              <a:buFont typeface="Arial"/>
              <a:buChar char="•"/>
              <a:tabLst>
                <a:tab pos="299085" algn="l"/>
              </a:tabLst>
            </a:pPr>
            <a:r>
              <a:rPr lang="en-US" sz="1800" dirty="0">
                <a:solidFill>
                  <a:schemeClr val="tx1"/>
                </a:solidFill>
                <a:cs typeface="Calibri"/>
              </a:rPr>
              <a:t>Available  8:30am – 4:00pm for payments</a:t>
            </a:r>
          </a:p>
          <a:p>
            <a:pPr marL="926465" marR="12700" lvl="2" algn="l">
              <a:lnSpc>
                <a:spcPct val="200000"/>
              </a:lnSpc>
              <a:tabLst>
                <a:tab pos="299085" algn="l"/>
              </a:tabLst>
            </a:pPr>
            <a:r>
              <a:rPr lang="en-US" sz="1800" dirty="0">
                <a:solidFill>
                  <a:schemeClr val="tx1"/>
                </a:solidFill>
                <a:cs typeface="Calibri"/>
              </a:rPr>
              <a:t>      8:30am – 4:30pm for questions</a:t>
            </a:r>
          </a:p>
          <a:p>
            <a:pPr marL="299085" marR="12700" indent="-287020" algn="l">
              <a:lnSpc>
                <a:spcPct val="200000"/>
              </a:lnSpc>
              <a:buFont typeface="Arial"/>
              <a:buChar char="•"/>
              <a:tabLst>
                <a:tab pos="299085" algn="l"/>
              </a:tabLst>
            </a:pPr>
            <a:r>
              <a:rPr lang="en-US" sz="1800" spc="-15" dirty="0">
                <a:solidFill>
                  <a:schemeClr val="tx1"/>
                </a:solidFill>
                <a:cs typeface="Calibri"/>
              </a:rPr>
              <a:t>D</a:t>
            </a:r>
            <a:r>
              <a:rPr lang="en-US" sz="1800" spc="-40" dirty="0">
                <a:solidFill>
                  <a:schemeClr val="tx1"/>
                </a:solidFill>
                <a:cs typeface="Calibri"/>
              </a:rPr>
              <a:t>r</a:t>
            </a:r>
            <a:r>
              <a:rPr lang="en-US" sz="1800" dirty="0">
                <a:solidFill>
                  <a:schemeClr val="tx1"/>
                </a:solidFill>
                <a:cs typeface="Calibri"/>
              </a:rPr>
              <a:t>op b</a:t>
            </a:r>
            <a:r>
              <a:rPr lang="en-US" sz="1800" spc="-40" dirty="0">
                <a:solidFill>
                  <a:schemeClr val="tx1"/>
                </a:solidFill>
                <a:cs typeface="Calibri"/>
              </a:rPr>
              <a:t>o</a:t>
            </a:r>
            <a:r>
              <a:rPr lang="en-US" sz="1800" dirty="0">
                <a:solidFill>
                  <a:schemeClr val="tx1"/>
                </a:solidFill>
                <a:cs typeface="Calibri"/>
              </a:rPr>
              <a:t>x </a:t>
            </a:r>
            <a:r>
              <a:rPr lang="en-US" sz="1800" spc="-5" dirty="0">
                <a:solidFill>
                  <a:schemeClr val="tx1"/>
                </a:solidFill>
                <a:cs typeface="Calibri"/>
              </a:rPr>
              <a:t>(located in the Cashier’s Office) </a:t>
            </a:r>
            <a:r>
              <a:rPr lang="en-US" sz="1800" spc="-25" dirty="0">
                <a:solidFill>
                  <a:schemeClr val="tx1"/>
                </a:solidFill>
                <a:cs typeface="Calibri"/>
              </a:rPr>
              <a:t>a</a:t>
            </a:r>
            <a:r>
              <a:rPr lang="en-US" sz="1800" spc="-35" dirty="0">
                <a:solidFill>
                  <a:schemeClr val="tx1"/>
                </a:solidFill>
                <a:cs typeface="Calibri"/>
              </a:rPr>
              <a:t>v</a:t>
            </a:r>
            <a:r>
              <a:rPr lang="en-US" sz="1800" dirty="0">
                <a:solidFill>
                  <a:schemeClr val="tx1"/>
                </a:solidFill>
                <a:cs typeface="Calibri"/>
              </a:rPr>
              <a:t>ai</a:t>
            </a:r>
            <a:r>
              <a:rPr lang="en-US" sz="1800" spc="-10" dirty="0">
                <a:solidFill>
                  <a:schemeClr val="tx1"/>
                </a:solidFill>
                <a:cs typeface="Calibri"/>
              </a:rPr>
              <a:t>l</a:t>
            </a:r>
            <a:r>
              <a:rPr lang="en-US" sz="1800" dirty="0">
                <a:solidFill>
                  <a:schemeClr val="tx1"/>
                </a:solidFill>
                <a:cs typeface="Calibri"/>
              </a:rPr>
              <a:t>able</a:t>
            </a:r>
            <a:r>
              <a:rPr lang="en-US" sz="1800" spc="15" dirty="0">
                <a:solidFill>
                  <a:schemeClr val="tx1"/>
                </a:solidFill>
                <a:cs typeface="Calibri"/>
              </a:rPr>
              <a:t> </a:t>
            </a:r>
            <a:r>
              <a:rPr lang="en-US" sz="1800" spc="-15" dirty="0">
                <a:solidFill>
                  <a:schemeClr val="tx1"/>
                </a:solidFill>
                <a:cs typeface="Calibri"/>
              </a:rPr>
              <a:t>a</a:t>
            </a:r>
            <a:r>
              <a:rPr lang="en-US" sz="1800" dirty="0">
                <a:solidFill>
                  <a:schemeClr val="tx1"/>
                </a:solidFill>
                <a:cs typeface="Calibri"/>
              </a:rPr>
              <a:t>f</a:t>
            </a:r>
            <a:r>
              <a:rPr lang="en-US" sz="1800" spc="-25" dirty="0">
                <a:solidFill>
                  <a:schemeClr val="tx1"/>
                </a:solidFill>
                <a:cs typeface="Calibri"/>
              </a:rPr>
              <a:t>t</a:t>
            </a:r>
            <a:r>
              <a:rPr lang="en-US" sz="1800" spc="-10" dirty="0">
                <a:solidFill>
                  <a:schemeClr val="tx1"/>
                </a:solidFill>
                <a:cs typeface="Calibri"/>
              </a:rPr>
              <a:t>er hou</a:t>
            </a:r>
            <a:r>
              <a:rPr lang="en-US" sz="1800" spc="-50" dirty="0">
                <a:solidFill>
                  <a:schemeClr val="tx1"/>
                </a:solidFill>
                <a:cs typeface="Calibri"/>
              </a:rPr>
              <a:t>r</a:t>
            </a:r>
            <a:r>
              <a:rPr lang="en-US" sz="1800" dirty="0">
                <a:solidFill>
                  <a:schemeClr val="tx1"/>
                </a:solidFill>
                <a:cs typeface="Calibri"/>
              </a:rPr>
              <a:t>s</a:t>
            </a:r>
            <a:r>
              <a:rPr lang="en-US" sz="1800" spc="15" dirty="0">
                <a:solidFill>
                  <a:schemeClr val="tx1"/>
                </a:solidFill>
                <a:cs typeface="Calibri"/>
              </a:rPr>
              <a:t> for</a:t>
            </a:r>
            <a:r>
              <a:rPr lang="en-US" sz="1800" dirty="0">
                <a:solidFill>
                  <a:schemeClr val="tx1"/>
                </a:solidFill>
                <a:cs typeface="Calibri"/>
              </a:rPr>
              <a:t> </a:t>
            </a:r>
            <a:r>
              <a:rPr lang="en-US" sz="1800" spc="-20" dirty="0">
                <a:solidFill>
                  <a:schemeClr val="tx1"/>
                </a:solidFill>
                <a:cs typeface="Calibri"/>
              </a:rPr>
              <a:t>c</a:t>
            </a:r>
            <a:r>
              <a:rPr lang="en-US" sz="1800" spc="-10" dirty="0">
                <a:solidFill>
                  <a:schemeClr val="tx1"/>
                </a:solidFill>
                <a:cs typeface="Calibri"/>
              </a:rPr>
              <a:t>h</a:t>
            </a:r>
            <a:r>
              <a:rPr lang="en-US" sz="1800" spc="-5" dirty="0">
                <a:solidFill>
                  <a:schemeClr val="tx1"/>
                </a:solidFill>
                <a:cs typeface="Calibri"/>
              </a:rPr>
              <a:t>e</a:t>
            </a:r>
            <a:r>
              <a:rPr lang="en-US" sz="1800" spc="-20" dirty="0">
                <a:solidFill>
                  <a:schemeClr val="tx1"/>
                </a:solidFill>
                <a:cs typeface="Calibri"/>
              </a:rPr>
              <a:t>c</a:t>
            </a:r>
            <a:r>
              <a:rPr lang="en-US" sz="1800" spc="-25" dirty="0">
                <a:solidFill>
                  <a:schemeClr val="tx1"/>
                </a:solidFill>
                <a:cs typeface="Calibri"/>
              </a:rPr>
              <a:t>k</a:t>
            </a:r>
            <a:r>
              <a:rPr lang="en-US" sz="1800" dirty="0">
                <a:solidFill>
                  <a:schemeClr val="tx1"/>
                </a:solidFill>
                <a:cs typeface="Calibri"/>
              </a:rPr>
              <a:t>s</a:t>
            </a:r>
          </a:p>
          <a:p>
            <a:pPr algn="l"/>
            <a:endParaRPr lang="en-US" sz="1600" dirty="0"/>
          </a:p>
        </p:txBody>
      </p:sp>
      <p:sp>
        <p:nvSpPr>
          <p:cNvPr id="21" name="object 9"/>
          <p:cNvSpPr txBox="1"/>
          <p:nvPr/>
        </p:nvSpPr>
        <p:spPr>
          <a:xfrm>
            <a:off x="5221139" y="1513373"/>
            <a:ext cx="2514600" cy="298450"/>
          </a:xfrm>
          <a:prstGeom prst="rect">
            <a:avLst/>
          </a:prstGeom>
        </p:spPr>
        <p:txBody>
          <a:bodyPr vert="horz" wrap="square" lIns="0" tIns="0" rIns="0" bIns="0" rtlCol="0">
            <a:noAutofit/>
          </a:bodyPr>
          <a:lstStyle/>
          <a:p>
            <a:pPr marL="12700">
              <a:lnSpc>
                <a:spcPct val="100000"/>
              </a:lnSpc>
            </a:pPr>
            <a:r>
              <a:rPr lang="en-US" sz="2800" b="1" u="sng" spc="-35" dirty="0">
                <a:effectLst>
                  <a:outerShdw blurRad="38100" dist="38100" dir="2700000" algn="tl">
                    <a:srgbClr val="000000">
                      <a:alpha val="43137"/>
                    </a:srgbClr>
                  </a:outerShdw>
                </a:effectLst>
                <a:latin typeface="Calibri"/>
                <a:cs typeface="Calibri"/>
              </a:rPr>
              <a:t>Cashier’s Office</a:t>
            </a:r>
            <a:endParaRPr sz="2800" b="1" u="sng" dirty="0">
              <a:effectLst>
                <a:outerShdw blurRad="38100" dist="38100" dir="2700000" algn="tl">
                  <a:srgbClr val="000000">
                    <a:alpha val="43137"/>
                  </a:srgbClr>
                </a:outerShdw>
              </a:effectLst>
              <a:latin typeface="Calibri"/>
              <a:cs typeface="Calibri"/>
            </a:endParaRPr>
          </a:p>
        </p:txBody>
      </p:sp>
      <p:pic>
        <p:nvPicPr>
          <p:cNvPr id="22" name="Picture 5" descr="http://www.amesburyma.gov/sites/amesburyma/files/billpay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98" y="3962400"/>
            <a:ext cx="3484271"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noChangeArrowheads="1"/>
          </p:cNvPicPr>
          <p:nvPr/>
        </p:nvPicPr>
        <p:blipFill>
          <a:blip r:embed="rId4"/>
          <a:srcRect/>
          <a:stretch>
            <a:fillRect/>
          </a:stretch>
        </p:blipFill>
        <p:spPr bwMode="auto">
          <a:xfrm>
            <a:off x="117385" y="110615"/>
            <a:ext cx="2784475" cy="788988"/>
          </a:xfrm>
          <a:prstGeom prst="rect">
            <a:avLst/>
          </a:prstGeom>
          <a:noFill/>
          <a:ln w="9525">
            <a:noFill/>
            <a:miter lim="800000"/>
            <a:headEnd/>
            <a:tailEnd/>
          </a:ln>
        </p:spPr>
      </p:pic>
    </p:spTree>
    <p:extLst>
      <p:ext uri="{BB962C8B-B14F-4D97-AF65-F5344CB8AC3E}">
        <p14:creationId xmlns:p14="http://schemas.microsoft.com/office/powerpoint/2010/main" val="71787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55675"/>
            <a:ext cx="9144000" cy="460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6" name="Rectangle 5"/>
          <p:cNvSpPr/>
          <p:nvPr/>
        </p:nvSpPr>
        <p:spPr>
          <a:xfrm>
            <a:off x="0" y="6424613"/>
            <a:ext cx="9144000" cy="433387"/>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4" name="TextBox 6"/>
          <p:cNvSpPr txBox="1">
            <a:spLocks noChangeArrowheads="1"/>
          </p:cNvSpPr>
          <p:nvPr/>
        </p:nvSpPr>
        <p:spPr bwMode="auto">
          <a:xfrm>
            <a:off x="6196013" y="6468157"/>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US" altLang="en-US" sz="1800" b="1" dirty="0">
                <a:latin typeface="Kartika" panose="02020503030404060203" pitchFamily="18" charset="0"/>
                <a:cs typeface="Kartika" panose="02020503030404060203" pitchFamily="18" charset="0"/>
              </a:rPr>
              <a:t>orientation.umbc.edu</a:t>
            </a:r>
          </a:p>
        </p:txBody>
      </p:sp>
      <p:sp>
        <p:nvSpPr>
          <p:cNvPr id="16" name="TextBox 15"/>
          <p:cNvSpPr txBox="1"/>
          <p:nvPr/>
        </p:nvSpPr>
        <p:spPr>
          <a:xfrm>
            <a:off x="5623840" y="4319748"/>
            <a:ext cx="504883" cy="200055"/>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$5,632</a:t>
            </a:r>
          </a:p>
        </p:txBody>
      </p:sp>
      <p:sp>
        <p:nvSpPr>
          <p:cNvPr id="17" name="Rectangle 16"/>
          <p:cNvSpPr/>
          <p:nvPr/>
        </p:nvSpPr>
        <p:spPr>
          <a:xfrm>
            <a:off x="5688353" y="4369762"/>
            <a:ext cx="375858" cy="100028"/>
          </a:xfrm>
          <a:prstGeom prst="rect">
            <a:avLst/>
          </a:prstGeom>
          <a:solidFill>
            <a:schemeClr val="bg1"/>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295664" y="5717229"/>
            <a:ext cx="431957" cy="100028"/>
          </a:xfrm>
          <a:prstGeom prst="rect">
            <a:avLst/>
          </a:prstGeom>
          <a:solidFill>
            <a:schemeClr val="bg1"/>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ubtitle 2"/>
          <p:cNvSpPr txBox="1">
            <a:spLocks/>
          </p:cNvSpPr>
          <p:nvPr/>
        </p:nvSpPr>
        <p:spPr bwMode="auto">
          <a:xfrm>
            <a:off x="368020" y="2087592"/>
            <a:ext cx="3924064" cy="393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128"/>
                <a:cs typeface="+mn-cs"/>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sz="2800" u="sng" dirty="0">
                <a:solidFill>
                  <a:schemeClr val="tx1"/>
                </a:solidFill>
                <a:ea typeface="+mn-ea"/>
              </a:rPr>
              <a:t>Agency Payments</a:t>
            </a:r>
          </a:p>
          <a:p>
            <a:pPr eaLnBrk="1" fontAlgn="auto" hangingPunct="1">
              <a:spcAft>
                <a:spcPts val="0"/>
              </a:spcAft>
              <a:defRPr/>
            </a:pPr>
            <a:endParaRPr lang="en-US" sz="1800" u="sng" dirty="0">
              <a:solidFill>
                <a:schemeClr val="tx1"/>
              </a:solidFill>
              <a:ea typeface="+mn-ea"/>
            </a:endParaRPr>
          </a:p>
          <a:p>
            <a:pPr marL="457200" indent="-457200" algn="l" eaLnBrk="1" fontAlgn="auto" hangingPunct="1">
              <a:spcAft>
                <a:spcPts val="0"/>
              </a:spcAft>
              <a:buFont typeface="Arial" panose="020B0604020202020204" pitchFamily="34" charset="0"/>
              <a:buChar char="•"/>
              <a:defRPr/>
            </a:pPr>
            <a:r>
              <a:rPr lang="en-US" sz="1800" dirty="0">
                <a:solidFill>
                  <a:schemeClr val="tx1"/>
                </a:solidFill>
                <a:ea typeface="+mn-ea"/>
              </a:rPr>
              <a:t>College Pre-Paid Funds</a:t>
            </a:r>
          </a:p>
          <a:p>
            <a:pPr marL="457200" indent="-457200" algn="l" eaLnBrk="1" fontAlgn="auto" hangingPunct="1">
              <a:spcAft>
                <a:spcPts val="0"/>
              </a:spcAft>
              <a:buFont typeface="Arial" panose="020B0604020202020204" pitchFamily="34" charset="0"/>
              <a:buChar char="•"/>
              <a:defRPr/>
            </a:pPr>
            <a:r>
              <a:rPr lang="en-US" sz="1800" dirty="0">
                <a:solidFill>
                  <a:schemeClr val="tx1"/>
                </a:solidFill>
                <a:ea typeface="+mn-ea"/>
              </a:rPr>
              <a:t>Tuition Remission </a:t>
            </a:r>
          </a:p>
          <a:p>
            <a:pPr marL="457200" indent="-457200" algn="l" eaLnBrk="1" fontAlgn="auto" hangingPunct="1">
              <a:spcAft>
                <a:spcPts val="0"/>
              </a:spcAft>
              <a:buFont typeface="Arial" panose="020B0604020202020204" pitchFamily="34" charset="0"/>
              <a:buChar char="•"/>
              <a:defRPr/>
            </a:pPr>
            <a:r>
              <a:rPr lang="en-US" sz="1800" dirty="0">
                <a:solidFill>
                  <a:schemeClr val="tx1"/>
                </a:solidFill>
                <a:ea typeface="+mn-ea"/>
              </a:rPr>
              <a:t>Third Party Agency Payments</a:t>
            </a:r>
          </a:p>
          <a:p>
            <a:pPr marL="457200" indent="-457200" algn="l" eaLnBrk="1" fontAlgn="auto" hangingPunct="1">
              <a:spcAft>
                <a:spcPts val="0"/>
              </a:spcAft>
              <a:buFont typeface="Arial" panose="020B0604020202020204" pitchFamily="34" charset="0"/>
              <a:buChar char="•"/>
              <a:defRPr/>
            </a:pPr>
            <a:endParaRPr lang="en-US" sz="1200" dirty="0">
              <a:solidFill>
                <a:schemeClr val="tx1"/>
              </a:solidFill>
              <a:ea typeface="+mn-ea"/>
            </a:endParaRPr>
          </a:p>
          <a:p>
            <a:pPr marL="457200" indent="-457200" algn="l" eaLnBrk="1" fontAlgn="auto" hangingPunct="1">
              <a:spcAft>
                <a:spcPts val="0"/>
              </a:spcAft>
              <a:buFont typeface="Arial" panose="020B0604020202020204" pitchFamily="34" charset="0"/>
              <a:buChar char="•"/>
              <a:defRPr/>
            </a:pPr>
            <a:endParaRPr lang="en-US" sz="1200" dirty="0">
              <a:solidFill>
                <a:schemeClr val="tx1"/>
              </a:solidFill>
              <a:ea typeface="+mn-ea"/>
            </a:endParaRPr>
          </a:p>
          <a:p>
            <a:pPr eaLnBrk="1" fontAlgn="auto" hangingPunct="1">
              <a:spcAft>
                <a:spcPts val="0"/>
              </a:spcAft>
              <a:defRPr/>
            </a:pPr>
            <a:r>
              <a:rPr lang="en-US" sz="1800" dirty="0">
                <a:solidFill>
                  <a:schemeClr val="tx1"/>
                </a:solidFill>
                <a:ea typeface="+mn-ea"/>
              </a:rPr>
              <a:t>Please visit:</a:t>
            </a:r>
            <a:br>
              <a:rPr lang="en-US" sz="1800" dirty="0">
                <a:solidFill>
                  <a:schemeClr val="tx1"/>
                </a:solidFill>
                <a:ea typeface="+mn-ea"/>
              </a:rPr>
            </a:br>
            <a:r>
              <a:rPr lang="en-US" sz="1600" u="sng" spc="-10" dirty="0">
                <a:solidFill>
                  <a:srgbClr val="0000FF"/>
                </a:solidFill>
                <a:cs typeface="Calibri"/>
                <a:hlinkClick r:id="rId3"/>
              </a:rPr>
              <a:t>sbs.umbc.edu/payments/agency-payments/</a:t>
            </a:r>
            <a:r>
              <a:rPr lang="en-US" sz="1600" u="sng" spc="-10" dirty="0">
                <a:solidFill>
                  <a:srgbClr val="0000FF"/>
                </a:solidFill>
                <a:cs typeface="Calibri"/>
              </a:rPr>
              <a:t> </a:t>
            </a:r>
            <a:br>
              <a:rPr lang="en-US" sz="1800" u="sng" spc="-10" dirty="0">
                <a:solidFill>
                  <a:srgbClr val="0000FF"/>
                </a:solidFill>
                <a:cs typeface="Calibri"/>
              </a:rPr>
            </a:br>
            <a:endParaRPr lang="en-US" sz="1800" u="sng" spc="-10" dirty="0">
              <a:solidFill>
                <a:srgbClr val="0000FF"/>
              </a:solidFill>
              <a:cs typeface="Calibri"/>
            </a:endParaRPr>
          </a:p>
        </p:txBody>
      </p:sp>
      <p:sp>
        <p:nvSpPr>
          <p:cNvPr id="19" name="Subtitle 2"/>
          <p:cNvSpPr txBox="1">
            <a:spLocks/>
          </p:cNvSpPr>
          <p:nvPr/>
        </p:nvSpPr>
        <p:spPr bwMode="auto">
          <a:xfrm>
            <a:off x="4783790" y="2095290"/>
            <a:ext cx="3924064" cy="393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128"/>
                <a:cs typeface="+mn-cs"/>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sz="2800" u="sng" dirty="0">
                <a:solidFill>
                  <a:schemeClr val="tx1"/>
                </a:solidFill>
                <a:ea typeface="+mn-ea"/>
              </a:rPr>
              <a:t>VA Tuition Benefits</a:t>
            </a:r>
          </a:p>
          <a:p>
            <a:pPr eaLnBrk="1" fontAlgn="auto" hangingPunct="1">
              <a:spcAft>
                <a:spcPts val="0"/>
              </a:spcAft>
              <a:defRPr/>
            </a:pPr>
            <a:endParaRPr lang="en-US" sz="1600" u="sng" dirty="0">
              <a:solidFill>
                <a:schemeClr val="tx1"/>
              </a:solidFill>
              <a:ea typeface="+mn-ea"/>
            </a:endParaRPr>
          </a:p>
          <a:p>
            <a:pPr eaLnBrk="1" fontAlgn="auto" hangingPunct="1">
              <a:spcAft>
                <a:spcPts val="0"/>
              </a:spcAft>
              <a:defRPr/>
            </a:pPr>
            <a:r>
              <a:rPr lang="en-US" sz="1800" dirty="0">
                <a:solidFill>
                  <a:schemeClr val="tx1"/>
                </a:solidFill>
                <a:ea typeface="+mn-ea"/>
              </a:rPr>
              <a:t>The process for applying and obtaining VA tuition benefits begins in the Registrar’s Office</a:t>
            </a:r>
          </a:p>
          <a:p>
            <a:pPr algn="l" eaLnBrk="1" fontAlgn="auto" hangingPunct="1">
              <a:spcAft>
                <a:spcPts val="0"/>
              </a:spcAft>
              <a:defRPr/>
            </a:pPr>
            <a:endParaRPr lang="en-US" sz="1050" dirty="0">
              <a:solidFill>
                <a:schemeClr val="tx1"/>
              </a:solidFill>
              <a:ea typeface="+mn-ea"/>
            </a:endParaRPr>
          </a:p>
          <a:p>
            <a:pPr eaLnBrk="1" fontAlgn="auto" hangingPunct="1">
              <a:spcAft>
                <a:spcPts val="0"/>
              </a:spcAft>
              <a:defRPr/>
            </a:pPr>
            <a:r>
              <a:rPr lang="en-US" sz="1800" spc="-10" dirty="0">
                <a:solidFill>
                  <a:schemeClr val="tx1"/>
                </a:solidFill>
                <a:ea typeface="+mn-ea"/>
                <a:cs typeface="Calibri"/>
              </a:rPr>
              <a:t>VA Certifying Official</a:t>
            </a:r>
            <a:br>
              <a:rPr lang="en-US" sz="1800" spc="-10" dirty="0">
                <a:solidFill>
                  <a:schemeClr val="tx1"/>
                </a:solidFill>
                <a:ea typeface="+mn-ea"/>
                <a:cs typeface="Calibri"/>
              </a:rPr>
            </a:br>
            <a:r>
              <a:rPr lang="en-US" sz="1800" spc="-10" dirty="0">
                <a:solidFill>
                  <a:schemeClr val="tx1"/>
                </a:solidFill>
                <a:ea typeface="+mn-ea"/>
                <a:cs typeface="Calibri"/>
              </a:rPr>
              <a:t>Michael Driscoll—driscoll@umbc.edu</a:t>
            </a:r>
            <a:br>
              <a:rPr lang="en-US" sz="1800" spc="-10" dirty="0">
                <a:solidFill>
                  <a:schemeClr val="tx1"/>
                </a:solidFill>
                <a:ea typeface="+mn-ea"/>
                <a:cs typeface="Calibri"/>
              </a:rPr>
            </a:br>
            <a:r>
              <a:rPr lang="en-US" sz="1800" spc="-10" dirty="0">
                <a:solidFill>
                  <a:schemeClr val="tx1"/>
                </a:solidFill>
                <a:ea typeface="+mn-ea"/>
                <a:cs typeface="Calibri"/>
              </a:rPr>
              <a:t>410-455-2375</a:t>
            </a:r>
          </a:p>
          <a:p>
            <a:pPr eaLnBrk="1" fontAlgn="auto" hangingPunct="1">
              <a:spcAft>
                <a:spcPts val="0"/>
              </a:spcAft>
              <a:defRPr/>
            </a:pPr>
            <a:endParaRPr lang="en-US" sz="1800" spc="-10" dirty="0">
              <a:solidFill>
                <a:schemeClr val="tx1"/>
              </a:solidFill>
              <a:ea typeface="+mn-ea"/>
              <a:cs typeface="Calibri"/>
            </a:endParaRPr>
          </a:p>
          <a:p>
            <a:pPr eaLnBrk="1" fontAlgn="auto" hangingPunct="1">
              <a:spcAft>
                <a:spcPts val="0"/>
              </a:spcAft>
              <a:defRPr/>
            </a:pPr>
            <a:r>
              <a:rPr lang="en-US" sz="1800" dirty="0">
                <a:solidFill>
                  <a:schemeClr val="tx1"/>
                </a:solidFill>
              </a:rPr>
              <a:t>Please visit:</a:t>
            </a:r>
            <a:br>
              <a:rPr lang="en-US" sz="1800" dirty="0">
                <a:solidFill>
                  <a:schemeClr val="tx1"/>
                </a:solidFill>
              </a:rPr>
            </a:br>
            <a:r>
              <a:rPr lang="en-US" sz="1800" u="sng" spc="-10" dirty="0">
                <a:solidFill>
                  <a:srgbClr val="0000FF"/>
                </a:solidFill>
                <a:cs typeface="Calibri"/>
              </a:rPr>
              <a:t>www.umbc.edu/veterans</a:t>
            </a:r>
            <a:br>
              <a:rPr lang="en-US" sz="1800" u="sng" spc="-10" dirty="0">
                <a:solidFill>
                  <a:srgbClr val="0000FF"/>
                </a:solidFill>
                <a:cs typeface="Calibri"/>
              </a:rPr>
            </a:br>
            <a:endParaRPr lang="en-US" sz="1800" dirty="0">
              <a:solidFill>
                <a:schemeClr val="tx1"/>
              </a:solidFill>
            </a:endParaRPr>
          </a:p>
          <a:p>
            <a:pPr eaLnBrk="1" fontAlgn="auto" hangingPunct="1">
              <a:spcAft>
                <a:spcPts val="0"/>
              </a:spcAft>
              <a:defRPr/>
            </a:pPr>
            <a:endParaRPr lang="en-US" sz="1800" spc="-10" dirty="0">
              <a:solidFill>
                <a:srgbClr val="0000FF"/>
              </a:solidFill>
              <a:cs typeface="Calibri"/>
            </a:endParaRPr>
          </a:p>
        </p:txBody>
      </p:sp>
      <p:sp>
        <p:nvSpPr>
          <p:cNvPr id="23" name="TextBox 22"/>
          <p:cNvSpPr txBox="1"/>
          <p:nvPr/>
        </p:nvSpPr>
        <p:spPr>
          <a:xfrm>
            <a:off x="142874" y="1310659"/>
            <a:ext cx="8610599" cy="584775"/>
          </a:xfrm>
          <a:prstGeom prst="rect">
            <a:avLst/>
          </a:prstGeom>
          <a:noFill/>
        </p:spPr>
        <p:txBody>
          <a:bodyPr wrap="square" rtlCol="0">
            <a:spAutoFit/>
          </a:bodyPr>
          <a:lstStyle/>
          <a:p>
            <a:pPr algn="ctr"/>
            <a:r>
              <a:rPr lang="en-US" sz="3200" b="1" u="sng" dirty="0">
                <a:effectLst>
                  <a:outerShdw blurRad="38100" dist="38100" dir="2700000" algn="tl">
                    <a:srgbClr val="000000">
                      <a:alpha val="43137"/>
                    </a:srgbClr>
                  </a:outerShdw>
                </a:effectLst>
              </a:rPr>
              <a:t>Other Payment Options</a:t>
            </a:r>
          </a:p>
        </p:txBody>
      </p:sp>
      <p:pic>
        <p:nvPicPr>
          <p:cNvPr id="14" name="Picture 13"/>
          <p:cNvPicPr>
            <a:picLocks noChangeAspect="1" noChangeArrowheads="1"/>
          </p:cNvPicPr>
          <p:nvPr/>
        </p:nvPicPr>
        <p:blipFill>
          <a:blip r:embed="rId4"/>
          <a:srcRect/>
          <a:stretch>
            <a:fillRect/>
          </a:stretch>
        </p:blipFill>
        <p:spPr bwMode="auto">
          <a:xfrm>
            <a:off x="124666" y="101525"/>
            <a:ext cx="2784475" cy="788988"/>
          </a:xfrm>
          <a:prstGeom prst="rect">
            <a:avLst/>
          </a:prstGeom>
          <a:noFill/>
          <a:ln w="9525">
            <a:noFill/>
            <a:miter lim="800000"/>
            <a:headEnd/>
            <a:tailEnd/>
          </a:ln>
        </p:spPr>
      </p:pic>
    </p:spTree>
    <p:extLst>
      <p:ext uri="{BB962C8B-B14F-4D97-AF65-F5344CB8AC3E}">
        <p14:creationId xmlns:p14="http://schemas.microsoft.com/office/powerpoint/2010/main" val="2623519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55675"/>
            <a:ext cx="9144000" cy="460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ysClr val="windowText" lastClr="000000"/>
                </a:solidFill>
              </a:ln>
              <a:solidFill>
                <a:prstClr val="white"/>
              </a:solidFill>
              <a:effectLst/>
              <a:uLnTx/>
              <a:uFillTx/>
              <a:latin typeface="Calibri"/>
              <a:ea typeface="+mn-ea"/>
              <a:cs typeface="+mn-cs"/>
            </a:endParaRPr>
          </a:p>
        </p:txBody>
      </p:sp>
      <p:sp>
        <p:nvSpPr>
          <p:cNvPr id="6" name="Rectangle 5"/>
          <p:cNvSpPr/>
          <p:nvPr/>
        </p:nvSpPr>
        <p:spPr>
          <a:xfrm>
            <a:off x="0" y="6424613"/>
            <a:ext cx="9144000" cy="433387"/>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54" name="TextBox 6"/>
          <p:cNvSpPr txBox="1">
            <a:spLocks noChangeArrowheads="1"/>
          </p:cNvSpPr>
          <p:nvPr/>
        </p:nvSpPr>
        <p:spPr bwMode="auto">
          <a:xfrm>
            <a:off x="6196013" y="6468157"/>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Kartika" panose="02020503030404060203" pitchFamily="18" charset="0"/>
                <a:ea typeface="ＭＳ Ｐゴシック" charset="-128"/>
                <a:cs typeface="Kartika" panose="02020503030404060203" pitchFamily="18" charset="0"/>
              </a:rPr>
              <a:t>orientation.umbc.edu</a:t>
            </a:r>
          </a:p>
        </p:txBody>
      </p:sp>
      <p:grpSp>
        <p:nvGrpSpPr>
          <p:cNvPr id="4" name="Group 3"/>
          <p:cNvGrpSpPr/>
          <p:nvPr/>
        </p:nvGrpSpPr>
        <p:grpSpPr>
          <a:xfrm>
            <a:off x="142874" y="17458"/>
            <a:ext cx="2789239" cy="831855"/>
            <a:chOff x="142874" y="17458"/>
            <a:chExt cx="2789239" cy="831855"/>
          </a:xfrm>
        </p:grpSpPr>
        <p:pic>
          <p:nvPicPr>
            <p:cNvPr id="205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60325"/>
              <a:ext cx="278447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3080"/>
            <a:stretch/>
          </p:blipFill>
          <p:spPr>
            <a:xfrm>
              <a:off x="142874" y="17458"/>
              <a:ext cx="877283" cy="831855"/>
            </a:xfrm>
            <a:prstGeom prst="rect">
              <a:avLst/>
            </a:prstGeom>
          </p:spPr>
        </p:pic>
      </p:grpSp>
      <p:sp>
        <p:nvSpPr>
          <p:cNvPr id="16" name="TextBox 15"/>
          <p:cNvSpPr txBox="1"/>
          <p:nvPr/>
        </p:nvSpPr>
        <p:spPr>
          <a:xfrm>
            <a:off x="5623840" y="4319748"/>
            <a:ext cx="504883" cy="20005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charset="-128"/>
                <a:cs typeface="Times New Roman" panose="02020603050405020304" pitchFamily="18" charset="0"/>
              </a:rPr>
              <a:t>$5,632</a:t>
            </a:r>
          </a:p>
        </p:txBody>
      </p:sp>
      <p:sp>
        <p:nvSpPr>
          <p:cNvPr id="17" name="Rectangle 16"/>
          <p:cNvSpPr/>
          <p:nvPr/>
        </p:nvSpPr>
        <p:spPr>
          <a:xfrm>
            <a:off x="5688353" y="4369762"/>
            <a:ext cx="375858" cy="100028"/>
          </a:xfrm>
          <a:prstGeom prst="rect">
            <a:avLst/>
          </a:prstGeom>
          <a:solidFill>
            <a:schemeClr val="bg1"/>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5295664" y="5717229"/>
            <a:ext cx="431957" cy="100028"/>
          </a:xfrm>
          <a:prstGeom prst="rect">
            <a:avLst/>
          </a:prstGeom>
          <a:solidFill>
            <a:schemeClr val="bg1"/>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Subtitle 2"/>
          <p:cNvSpPr>
            <a:spLocks noGrp="1"/>
          </p:cNvSpPr>
          <p:nvPr>
            <p:ph type="subTitle" idx="1"/>
          </p:nvPr>
        </p:nvSpPr>
        <p:spPr>
          <a:xfrm>
            <a:off x="380999" y="1890063"/>
            <a:ext cx="4256315" cy="3821979"/>
          </a:xfrm>
        </p:spPr>
        <p:txBody>
          <a:bodyPr rtlCol="0">
            <a:normAutofit fontScale="25000" lnSpcReduction="20000"/>
          </a:bodyPr>
          <a:lstStyle/>
          <a:p>
            <a:pPr marL="285750" indent="-285750" algn="l">
              <a:lnSpc>
                <a:spcPct val="120000"/>
              </a:lnSpc>
              <a:buFont typeface="Arial" panose="020B0604020202020204" pitchFamily="34" charset="0"/>
              <a:buChar char="•"/>
            </a:pPr>
            <a:r>
              <a:rPr lang="en-US" sz="8000" dirty="0">
                <a:solidFill>
                  <a:schemeClr val="tx1"/>
                </a:solidFill>
              </a:rPr>
              <a:t>Make payments for tuition and fees in equal installments</a:t>
            </a:r>
          </a:p>
          <a:p>
            <a:pPr marL="285750" indent="-285750" algn="l">
              <a:lnSpc>
                <a:spcPct val="120000"/>
              </a:lnSpc>
              <a:buFont typeface="Arial" panose="020B0604020202020204" pitchFamily="34" charset="0"/>
              <a:buChar char="•"/>
            </a:pPr>
            <a:endParaRPr lang="en-US" sz="8000" dirty="0">
              <a:solidFill>
                <a:schemeClr val="tx1"/>
              </a:solidFill>
            </a:endParaRPr>
          </a:p>
          <a:p>
            <a:pPr marL="285750" indent="-285750" algn="l">
              <a:lnSpc>
                <a:spcPct val="120000"/>
              </a:lnSpc>
              <a:buFont typeface="Arial" panose="020B0604020202020204" pitchFamily="34" charset="0"/>
              <a:buChar char="•"/>
            </a:pPr>
            <a:r>
              <a:rPr lang="en-US" sz="8000" dirty="0">
                <a:solidFill>
                  <a:schemeClr val="tx1"/>
                </a:solidFill>
              </a:rPr>
              <a:t>Enroll in the plan and make payment via </a:t>
            </a:r>
            <a:r>
              <a:rPr lang="en-US" sz="8000" i="1" dirty="0" err="1">
                <a:solidFill>
                  <a:schemeClr val="tx1"/>
                </a:solidFill>
                <a:latin typeface="Bell MT" panose="02020503060305020303" pitchFamily="18" charset="0"/>
              </a:rPr>
              <a:t>my</a:t>
            </a:r>
            <a:r>
              <a:rPr lang="en-US" sz="8000" dirty="0" err="1">
                <a:solidFill>
                  <a:srgbClr val="FF0000"/>
                </a:solidFill>
              </a:rPr>
              <a:t>UMBC</a:t>
            </a:r>
            <a:r>
              <a:rPr lang="en-US" sz="8000" dirty="0"/>
              <a:t> </a:t>
            </a:r>
            <a:r>
              <a:rPr lang="en-US" sz="8000" dirty="0">
                <a:solidFill>
                  <a:schemeClr val="tx1"/>
                </a:solidFill>
              </a:rPr>
              <a:t>and Parent Pin</a:t>
            </a:r>
          </a:p>
          <a:p>
            <a:pPr algn="l">
              <a:lnSpc>
                <a:spcPct val="120000"/>
              </a:lnSpc>
            </a:pPr>
            <a:endParaRPr lang="en-US" sz="8000" dirty="0">
              <a:solidFill>
                <a:schemeClr val="tx1"/>
              </a:solidFill>
            </a:endParaRPr>
          </a:p>
          <a:p>
            <a:pPr marL="285750" indent="-285750" algn="l">
              <a:lnSpc>
                <a:spcPct val="120000"/>
              </a:lnSpc>
              <a:buFont typeface="Arial" panose="020B0604020202020204" pitchFamily="34" charset="0"/>
              <a:buChar char="•"/>
            </a:pPr>
            <a:r>
              <a:rPr lang="en-US" sz="8000" dirty="0">
                <a:solidFill>
                  <a:schemeClr val="tx1"/>
                </a:solidFill>
              </a:rPr>
              <a:t>Minimal enrollment fee per term; no interest on installments</a:t>
            </a:r>
          </a:p>
          <a:p>
            <a:pPr marL="285750" indent="-285750" algn="l">
              <a:lnSpc>
                <a:spcPct val="120000"/>
              </a:lnSpc>
              <a:buFont typeface="Arial" panose="020B0604020202020204" pitchFamily="34" charset="0"/>
              <a:buChar char="•"/>
            </a:pPr>
            <a:endParaRPr lang="en-US" sz="8000" dirty="0">
              <a:solidFill>
                <a:schemeClr val="tx1"/>
              </a:solidFill>
            </a:endParaRPr>
          </a:p>
          <a:p>
            <a:pPr marL="285750" indent="-285750" algn="l">
              <a:lnSpc>
                <a:spcPct val="120000"/>
              </a:lnSpc>
              <a:buFont typeface="Arial" panose="020B0604020202020204" pitchFamily="34" charset="0"/>
              <a:buChar char="•"/>
            </a:pPr>
            <a:r>
              <a:rPr lang="en-US" sz="8000" dirty="0">
                <a:solidFill>
                  <a:schemeClr val="tx1"/>
                </a:solidFill>
              </a:rPr>
              <a:t>The plan is offered Spring, Summer and Fall only</a:t>
            </a:r>
          </a:p>
          <a:p>
            <a:pPr algn="l">
              <a:lnSpc>
                <a:spcPct val="120000"/>
              </a:lnSpc>
            </a:pPr>
            <a:endParaRPr lang="en-US" sz="2300" dirty="0">
              <a:solidFill>
                <a:schemeClr val="tx1"/>
              </a:solidFill>
            </a:endParaRPr>
          </a:p>
          <a:p>
            <a:pPr eaLnBrk="1" fontAlgn="auto" hangingPunct="1">
              <a:spcAft>
                <a:spcPts val="0"/>
              </a:spcAft>
              <a:defRPr/>
            </a:pPr>
            <a:br>
              <a:rPr lang="en-US" dirty="0">
                <a:solidFill>
                  <a:schemeClr val="tx1"/>
                </a:solidFill>
                <a:ea typeface="+mn-ea"/>
              </a:rPr>
            </a:br>
            <a:endParaRPr lang="en-US" sz="2000" dirty="0">
              <a:solidFill>
                <a:schemeClr val="tx1"/>
              </a:solidFill>
              <a:ea typeface="+mn-ea"/>
            </a:endParaRPr>
          </a:p>
        </p:txBody>
      </p:sp>
      <p:sp>
        <p:nvSpPr>
          <p:cNvPr id="14" name="TextBox 13"/>
          <p:cNvSpPr txBox="1"/>
          <p:nvPr/>
        </p:nvSpPr>
        <p:spPr>
          <a:xfrm>
            <a:off x="1112808" y="1021923"/>
            <a:ext cx="6771735" cy="86177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a typeface="ＭＳ Ｐゴシック" charset="-128"/>
                <a:cs typeface="+mn-cs"/>
              </a:rPr>
              <a:t>Monthly Payment Plan</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graphicFrame>
        <p:nvGraphicFramePr>
          <p:cNvPr id="15" name="Table 14"/>
          <p:cNvGraphicFramePr>
            <a:graphicFrameLocks noGrp="1"/>
          </p:cNvGraphicFramePr>
          <p:nvPr>
            <p:extLst>
              <p:ext uri="{D42A27DB-BD31-4B8C-83A1-F6EECF244321}">
                <p14:modId xmlns:p14="http://schemas.microsoft.com/office/powerpoint/2010/main" val="3558674660"/>
              </p:ext>
            </p:extLst>
          </p:nvPr>
        </p:nvGraphicFramePr>
        <p:xfrm>
          <a:off x="4963066" y="2561311"/>
          <a:ext cx="3895185" cy="2756942"/>
        </p:xfrm>
        <a:graphic>
          <a:graphicData uri="http://schemas.openxmlformats.org/drawingml/2006/table">
            <a:tbl>
              <a:tblPr bandRow="1">
                <a:tableStyleId>{2D5ABB26-0587-4C30-8999-92F81FD0307C}</a:tableStyleId>
              </a:tblPr>
              <a:tblGrid>
                <a:gridCol w="1298395">
                  <a:extLst>
                    <a:ext uri="{9D8B030D-6E8A-4147-A177-3AD203B41FA5}">
                      <a16:colId xmlns:a16="http://schemas.microsoft.com/office/drawing/2014/main" val="20000"/>
                    </a:ext>
                  </a:extLst>
                </a:gridCol>
                <a:gridCol w="1298395">
                  <a:extLst>
                    <a:ext uri="{9D8B030D-6E8A-4147-A177-3AD203B41FA5}">
                      <a16:colId xmlns:a16="http://schemas.microsoft.com/office/drawing/2014/main" val="20001"/>
                    </a:ext>
                  </a:extLst>
                </a:gridCol>
                <a:gridCol w="1298395">
                  <a:extLst>
                    <a:ext uri="{9D8B030D-6E8A-4147-A177-3AD203B41FA5}">
                      <a16:colId xmlns:a16="http://schemas.microsoft.com/office/drawing/2014/main" val="20002"/>
                    </a:ext>
                  </a:extLst>
                </a:gridCol>
              </a:tblGrid>
              <a:tr h="536569">
                <a:tc>
                  <a:txBody>
                    <a:bodyPr/>
                    <a:lstStyle/>
                    <a:p>
                      <a:pPr algn="ctr"/>
                      <a:r>
                        <a:rPr lang="en-US" sz="1600" dirty="0"/>
                        <a:t>Enroll by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Installments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Due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6569">
                <a:tc>
                  <a:txBody>
                    <a:bodyPr/>
                    <a:lstStyle/>
                    <a:p>
                      <a:pPr algn="ctr"/>
                      <a:r>
                        <a:rPr lang="en-US" dirty="0"/>
                        <a:t>12/19/17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12/20/17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569">
                <a:tc>
                  <a:txBody>
                    <a:bodyPr/>
                    <a:lstStyle/>
                    <a:p>
                      <a:pPr algn="ctr"/>
                      <a:r>
                        <a:rPr lang="en-US" dirty="0"/>
                        <a:t>1/19/18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36569">
                <a:tc>
                  <a:txBody>
                    <a:bodyPr/>
                    <a:lstStyle/>
                    <a:p>
                      <a:pPr algn="ctr"/>
                      <a:r>
                        <a:rPr lang="en-US" dirty="0"/>
                        <a:t>2/19/18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10666">
                <a:tc>
                  <a:txBody>
                    <a:bodyPr/>
                    <a:lstStyle/>
                    <a:p>
                      <a:pPr algn="ctr"/>
                      <a:r>
                        <a:rPr lang="en-US" sz="1600" baseline="0" dirty="0"/>
                        <a:t>Final Payment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8" name="TextBox 17"/>
          <p:cNvSpPr txBox="1"/>
          <p:nvPr/>
        </p:nvSpPr>
        <p:spPr>
          <a:xfrm>
            <a:off x="4891015" y="1901442"/>
            <a:ext cx="3877900" cy="52322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2800" dirty="0">
                <a:solidFill>
                  <a:srgbClr val="FFC000"/>
                </a:solidFill>
              </a:rPr>
              <a:t>Spring </a:t>
            </a:r>
            <a:r>
              <a:rPr kumimoji="0" lang="en-US" sz="2800" b="0" i="0" u="none" strike="noStrike" kern="1200" cap="none" spc="0" normalizeH="0" baseline="0" noProof="0" dirty="0">
                <a:ln>
                  <a:noFill/>
                </a:ln>
                <a:solidFill>
                  <a:srgbClr val="FFC000"/>
                </a:solidFill>
                <a:effectLst/>
                <a:uLnTx/>
                <a:uFillTx/>
                <a:latin typeface="Arial" charset="0"/>
                <a:ea typeface="ＭＳ Ｐゴシック" charset="-128"/>
                <a:cs typeface="+mn-cs"/>
              </a:rPr>
              <a:t>2018 Dates</a:t>
            </a:r>
          </a:p>
        </p:txBody>
      </p:sp>
      <p:sp>
        <p:nvSpPr>
          <p:cNvPr id="19" name="TextBox 18"/>
          <p:cNvSpPr txBox="1"/>
          <p:nvPr/>
        </p:nvSpPr>
        <p:spPr>
          <a:xfrm>
            <a:off x="3208910" y="5712042"/>
            <a:ext cx="2919813" cy="33855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ＭＳ Ｐゴシック" charset="-128"/>
                <a:cs typeface="+mn-cs"/>
                <a:hlinkClick r:id="rId5"/>
              </a:rPr>
              <a:t>sbs.umbc.edu/payment-plan</a:t>
            </a:r>
            <a:r>
              <a:rPr kumimoji="0" lang="en-US" sz="1400" b="0" i="0" u="none" strike="noStrike" kern="1200" cap="none" spc="0" normalizeH="0" baseline="0" noProof="0" dirty="0">
                <a:ln>
                  <a:noFill/>
                </a:ln>
                <a:solidFill>
                  <a:prstClr val="black"/>
                </a:solidFill>
                <a:effectLst/>
                <a:uLnTx/>
                <a:uFillTx/>
                <a:latin typeface="Arial" charset="0"/>
                <a:ea typeface="ＭＳ Ｐゴシック" charset="-128"/>
                <a:cs typeface="+mn-cs"/>
                <a:hlinkClick r:id="rId5"/>
              </a:rPr>
              <a:t>/</a:t>
            </a:r>
            <a:endParaRPr kumimoji="0" lang="en-US" sz="14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21" name="TextBox 20"/>
          <p:cNvSpPr txBox="1"/>
          <p:nvPr/>
        </p:nvSpPr>
        <p:spPr>
          <a:xfrm>
            <a:off x="381000" y="6050596"/>
            <a:ext cx="8153400" cy="307777"/>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rial" charset="0"/>
                <a:ea typeface="ＭＳ Ｐゴシック" charset="-128"/>
                <a:cs typeface="+mn-cs"/>
              </a:rPr>
              <a:t>Monthly Payment Plan enrollment for </a:t>
            </a:r>
            <a:r>
              <a:rPr lang="en-US" sz="1400" dirty="0">
                <a:solidFill>
                  <a:srgbClr val="FF0000"/>
                </a:solidFill>
              </a:rPr>
              <a:t>Spring 18</a:t>
            </a:r>
            <a:r>
              <a:rPr kumimoji="0" lang="en-US" sz="1400" b="0" i="0" u="none" strike="noStrike" kern="1200" cap="none" spc="0" normalizeH="0" baseline="0" noProof="0" dirty="0">
                <a:ln>
                  <a:noFill/>
                </a:ln>
                <a:solidFill>
                  <a:srgbClr val="FF0000"/>
                </a:solidFill>
                <a:effectLst/>
                <a:uLnTx/>
                <a:uFillTx/>
                <a:latin typeface="Arial" charset="0"/>
                <a:ea typeface="ＭＳ Ｐゴシック" charset="-128"/>
                <a:cs typeface="+mn-cs"/>
              </a:rPr>
              <a:t> began </a:t>
            </a:r>
            <a:r>
              <a:rPr lang="en-US" sz="1400" dirty="0">
                <a:solidFill>
                  <a:srgbClr val="FF0000"/>
                </a:solidFill>
              </a:rPr>
              <a:t>November </a:t>
            </a:r>
            <a:r>
              <a:rPr kumimoji="0" lang="en-US" sz="1400" b="0" i="0" u="none" strike="noStrike" kern="1200" cap="none" spc="0" normalizeH="0" baseline="0" noProof="0" dirty="0">
                <a:ln>
                  <a:noFill/>
                </a:ln>
                <a:solidFill>
                  <a:srgbClr val="FF0000"/>
                </a:solidFill>
                <a:effectLst/>
                <a:uLnTx/>
                <a:uFillTx/>
                <a:latin typeface="Arial" charset="0"/>
                <a:ea typeface="ＭＳ Ｐゴシック" charset="-128"/>
                <a:cs typeface="+mn-cs"/>
              </a:rPr>
              <a:t>1, 2017</a:t>
            </a:r>
          </a:p>
        </p:txBody>
      </p:sp>
    </p:spTree>
    <p:extLst>
      <p:ext uri="{BB962C8B-B14F-4D97-AF65-F5344CB8AC3E}">
        <p14:creationId xmlns:p14="http://schemas.microsoft.com/office/powerpoint/2010/main" val="2969227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030" y="1068071"/>
            <a:ext cx="5105537" cy="608505"/>
          </a:xfrm>
          <a:prstGeom prst="rect">
            <a:avLst/>
          </a:prstGeom>
        </p:spPr>
        <p:txBody>
          <a:bodyPr vert="horz" wrap="square" lIns="0" tIns="0" rIns="0" bIns="0" rtlCol="0">
            <a:noAutofit/>
          </a:bodyPr>
          <a:lstStyle/>
          <a:p>
            <a:pPr marL="2272665">
              <a:lnSpc>
                <a:spcPct val="100000"/>
              </a:lnSpc>
            </a:pPr>
            <a:r>
              <a:rPr sz="28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r>
              <a:rPr sz="2800" b="1" u="sng" spc="-15"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sz="2800" b="1" u="sng" spc="-6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r>
              <a:rPr sz="2800" b="1" u="sng" spc="-4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r>
              <a:rPr sz="2800" b="1" u="sng" spc="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fu</a:t>
            </a:r>
            <a:r>
              <a:rPr sz="2800" b="1" u="sng" spc="-15"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nds</a:t>
            </a:r>
            <a:endParaRPr sz="28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object 3"/>
          <p:cNvSpPr txBox="1"/>
          <p:nvPr/>
        </p:nvSpPr>
        <p:spPr>
          <a:xfrm>
            <a:off x="225742" y="2890258"/>
            <a:ext cx="8692515" cy="3087437"/>
          </a:xfrm>
          <a:prstGeom prst="rect">
            <a:avLst/>
          </a:prstGeom>
        </p:spPr>
        <p:txBody>
          <a:bodyPr vert="horz" wrap="square" lIns="0" tIns="0" rIns="0" bIns="0" rtlCol="0">
            <a:noAutofit/>
          </a:bodyPr>
          <a:lstStyle/>
          <a:p>
            <a:pPr marL="355600" marR="0" lvl="0" indent="-342900" algn="l" defTabSz="457200" rtl="0" eaLnBrk="1" fontAlgn="base" latinLnBrk="0" hangingPunct="1">
              <a:lnSpc>
                <a:spcPct val="100000"/>
              </a:lnSpc>
              <a:spcBef>
                <a:spcPct val="0"/>
              </a:spcBef>
              <a:spcAft>
                <a:spcPct val="0"/>
              </a:spcAft>
              <a:buClrTx/>
              <a:buSzTx/>
              <a:buFont typeface="Arial"/>
              <a:buChar char="•"/>
              <a:tabLst>
                <a:tab pos="354965" algn="l"/>
              </a:tabLst>
              <a:defRPr/>
            </a:pPr>
            <a:r>
              <a:rPr kumimoji="0" sz="2400" b="0" i="0" u="none" strike="noStrike" kern="1200" cap="none" spc="-10" normalizeH="0" baseline="0" noProof="0" dirty="0">
                <a:ln>
                  <a:noFill/>
                </a:ln>
                <a:solidFill>
                  <a:prstClr val="black"/>
                </a:solidFill>
                <a:effectLst/>
                <a:uLnTx/>
                <a:uFillTx/>
                <a:latin typeface="Calibri"/>
                <a:ea typeface="ＭＳ Ｐゴシック" charset="-128"/>
                <a:cs typeface="Arial" panose="020B0604020202020204" pitchFamily="34" charset="0"/>
              </a:rPr>
              <a:t>Stude</a:t>
            </a:r>
            <a:r>
              <a:rPr kumimoji="0" sz="2400" b="0" i="0" u="none" strike="noStrike" kern="1200" cap="none" spc="-25" normalizeH="0" baseline="0" noProof="0" dirty="0">
                <a:ln>
                  <a:noFill/>
                </a:ln>
                <a:solidFill>
                  <a:prstClr val="black"/>
                </a:solidFill>
                <a:effectLst/>
                <a:uLnTx/>
                <a:uFillTx/>
                <a:latin typeface="Calibri"/>
                <a:ea typeface="ＭＳ Ｐゴシック" charset="-128"/>
                <a:cs typeface="Arial" panose="020B0604020202020204" pitchFamily="34" charset="0"/>
              </a:rPr>
              <a:t>n</a:t>
            </a:r>
            <a:r>
              <a:rPr kumimoji="0" sz="2400" b="0" i="0" u="none" strike="noStrike" kern="1200" cap="none" spc="-10" normalizeH="0" baseline="0" noProof="0" dirty="0">
                <a:ln>
                  <a:noFill/>
                </a:ln>
                <a:solidFill>
                  <a:prstClr val="black"/>
                </a:solidFill>
                <a:effectLst/>
                <a:uLnTx/>
                <a:uFillTx/>
                <a:latin typeface="Calibri"/>
                <a:ea typeface="ＭＳ Ｐゴシック" charset="-128"/>
                <a:cs typeface="Arial" panose="020B0604020202020204" pitchFamily="34" charset="0"/>
              </a:rPr>
              <a:t>t</a:t>
            </a:r>
            <a:r>
              <a:rPr kumimoji="0" sz="2400" b="0" i="0" u="none" strike="noStrike" kern="1200" cap="none" spc="-5" normalizeH="0" baseline="0" noProof="0" dirty="0">
                <a:ln>
                  <a:noFill/>
                </a:ln>
                <a:solidFill>
                  <a:prstClr val="black"/>
                </a:solidFill>
                <a:effectLst/>
                <a:uLnTx/>
                <a:uFillTx/>
                <a:latin typeface="Calibri"/>
                <a:ea typeface="ＭＳ Ｐゴシック" charset="-128"/>
                <a:cs typeface="Arial" panose="020B0604020202020204" pitchFamily="34" charset="0"/>
              </a:rPr>
              <a:t> </a:t>
            </a:r>
            <a:r>
              <a:rPr kumimoji="0" sz="2400" b="0" i="0" u="none" strike="noStrike" kern="1200" cap="none" spc="-40" normalizeH="0" baseline="0" noProof="0" dirty="0">
                <a:ln>
                  <a:noFill/>
                </a:ln>
                <a:solidFill>
                  <a:prstClr val="black"/>
                </a:solidFill>
                <a:effectLst/>
                <a:uLnTx/>
                <a:uFillTx/>
                <a:latin typeface="Calibri"/>
                <a:ea typeface="ＭＳ Ｐゴシック" charset="-128"/>
                <a:cs typeface="Arial" panose="020B0604020202020204" pitchFamily="34" charset="0"/>
              </a:rPr>
              <a:t>r</a:t>
            </a:r>
            <a:r>
              <a:rPr kumimoji="0" sz="2400" b="0" i="0" u="none" strike="noStrike" kern="1200" cap="none" spc="-25" normalizeH="0" baseline="0" noProof="0" dirty="0">
                <a:ln>
                  <a:noFill/>
                </a:ln>
                <a:solidFill>
                  <a:prstClr val="black"/>
                </a:solidFill>
                <a:effectLst/>
                <a:uLnTx/>
                <a:uFillTx/>
                <a:latin typeface="Calibri"/>
                <a:ea typeface="ＭＳ Ｐゴシック" charset="-128"/>
                <a:cs typeface="Arial" panose="020B0604020202020204" pitchFamily="34" charset="0"/>
              </a:rPr>
              <a:t>e</a:t>
            </a:r>
            <a:r>
              <a:rPr kumimoji="0" sz="2400" b="0" i="0" u="none" strike="noStrike" kern="1200" cap="none" spc="-10" normalizeH="0" baseline="0" noProof="0" dirty="0">
                <a:ln>
                  <a:noFill/>
                </a:ln>
                <a:solidFill>
                  <a:prstClr val="black"/>
                </a:solidFill>
                <a:effectLst/>
                <a:uLnTx/>
                <a:uFillTx/>
                <a:latin typeface="Calibri"/>
                <a:ea typeface="ＭＳ Ｐゴシック" charset="-128"/>
                <a:cs typeface="Arial" panose="020B0604020202020204" pitchFamily="34" charset="0"/>
              </a:rPr>
              <a:t>funds</a:t>
            </a:r>
            <a:r>
              <a:rPr kumimoji="0" sz="2400" b="0" i="0" u="none" strike="noStrike" kern="1200" cap="none" spc="15" normalizeH="0" baseline="0" noProof="0" dirty="0">
                <a:ln>
                  <a:noFill/>
                </a:ln>
                <a:solidFill>
                  <a:prstClr val="black"/>
                </a:solidFill>
                <a:effectLst/>
                <a:uLnTx/>
                <a:uFillTx/>
                <a:latin typeface="Calibri"/>
                <a:ea typeface="ＭＳ Ｐゴシック" charset="-128"/>
                <a:cs typeface="Arial" panose="020B0604020202020204" pitchFamily="34" charset="0"/>
              </a:rPr>
              <a:t> </a:t>
            </a:r>
            <a:r>
              <a:rPr kumimoji="0" sz="2400" b="0" i="0" u="none" strike="noStrike" kern="1200" cap="none" spc="-10" normalizeH="0" baseline="0" noProof="0" dirty="0">
                <a:ln>
                  <a:noFill/>
                </a:ln>
                <a:solidFill>
                  <a:prstClr val="black"/>
                </a:solidFill>
                <a:effectLst/>
                <a:uLnTx/>
                <a:uFillTx/>
                <a:latin typeface="Calibri"/>
                <a:ea typeface="ＭＳ Ｐゴシック" charset="-128"/>
                <a:cs typeface="Arial" panose="020B0604020202020204" pitchFamily="34" charset="0"/>
              </a:rPr>
              <a:t>issued</a:t>
            </a:r>
            <a:r>
              <a:rPr kumimoji="0" sz="2400" b="0" i="0" u="none" strike="noStrike" kern="1200" cap="none" spc="-15" normalizeH="0" baseline="0" noProof="0" dirty="0">
                <a:ln>
                  <a:noFill/>
                </a:ln>
                <a:solidFill>
                  <a:prstClr val="black"/>
                </a:solidFill>
                <a:effectLst/>
                <a:uLnTx/>
                <a:uFillTx/>
                <a:latin typeface="Calibri"/>
                <a:ea typeface="ＭＳ Ｐゴシック" charset="-128"/>
                <a:cs typeface="Arial" panose="020B0604020202020204" pitchFamily="34" charset="0"/>
              </a:rPr>
              <a:t> </a:t>
            </a:r>
            <a:r>
              <a:rPr kumimoji="0" sz="2400" b="0" i="0" u="none" strike="noStrike" kern="1200" cap="none" spc="-10" normalizeH="0" baseline="0" noProof="0" dirty="0">
                <a:ln>
                  <a:noFill/>
                </a:ln>
                <a:solidFill>
                  <a:prstClr val="black"/>
                </a:solidFill>
                <a:effectLst/>
                <a:uLnTx/>
                <a:uFillTx/>
                <a:latin typeface="Calibri"/>
                <a:ea typeface="ＭＳ Ｐゴシック" charset="-128"/>
                <a:cs typeface="Arial" panose="020B0604020202020204" pitchFamily="34" charset="0"/>
              </a:rPr>
              <a:t>elect</a:t>
            </a:r>
            <a:r>
              <a:rPr kumimoji="0" sz="2400" b="0" i="0" u="none" strike="noStrike" kern="1200" cap="none" spc="-35" normalizeH="0" baseline="0" noProof="0" dirty="0">
                <a:ln>
                  <a:noFill/>
                </a:ln>
                <a:solidFill>
                  <a:prstClr val="black"/>
                </a:solidFill>
                <a:effectLst/>
                <a:uLnTx/>
                <a:uFillTx/>
                <a:latin typeface="Calibri"/>
                <a:ea typeface="ＭＳ Ｐゴシック" charset="-128"/>
                <a:cs typeface="Arial" panose="020B0604020202020204" pitchFamily="34" charset="0"/>
              </a:rPr>
              <a:t>r</a:t>
            </a:r>
            <a:r>
              <a:rPr kumimoji="0" sz="2400" b="0" i="0" u="none" strike="noStrike" kern="1200" cap="none" spc="-10" normalizeH="0" baseline="0" noProof="0" dirty="0">
                <a:ln>
                  <a:noFill/>
                </a:ln>
                <a:solidFill>
                  <a:prstClr val="black"/>
                </a:solidFill>
                <a:effectLst/>
                <a:uLnTx/>
                <a:uFillTx/>
                <a:latin typeface="Calibri"/>
                <a:ea typeface="ＭＳ Ｐゴシック" charset="-128"/>
                <a:cs typeface="Arial" panose="020B0604020202020204" pitchFamily="34" charset="0"/>
              </a:rPr>
              <a:t>oni</a:t>
            </a:r>
            <a:r>
              <a:rPr kumimoji="0" sz="2400" b="0" i="0" u="none" strike="noStrike" kern="1200" cap="none" spc="-25" normalizeH="0" baseline="0" noProof="0" dirty="0">
                <a:ln>
                  <a:noFill/>
                </a:ln>
                <a:solidFill>
                  <a:prstClr val="black"/>
                </a:solidFill>
                <a:effectLst/>
                <a:uLnTx/>
                <a:uFillTx/>
                <a:latin typeface="Calibri"/>
                <a:ea typeface="ＭＳ Ｐゴシック" charset="-128"/>
                <a:cs typeface="Arial" panose="020B0604020202020204" pitchFamily="34" charset="0"/>
              </a:rPr>
              <a:t>c</a:t>
            </a:r>
            <a:r>
              <a:rPr kumimoji="0" sz="2400" b="0" i="0" u="none" strike="noStrike" kern="1200" cap="none" spc="-10" normalizeH="0" baseline="0" noProof="0" dirty="0">
                <a:ln>
                  <a:noFill/>
                </a:ln>
                <a:solidFill>
                  <a:prstClr val="black"/>
                </a:solidFill>
                <a:effectLst/>
                <a:uLnTx/>
                <a:uFillTx/>
                <a:latin typeface="Calibri"/>
                <a:ea typeface="ＭＳ Ｐゴシック" charset="-128"/>
                <a:cs typeface="Arial" panose="020B0604020202020204" pitchFamily="34" charset="0"/>
              </a:rPr>
              <a:t>a</a:t>
            </a:r>
            <a:r>
              <a:rPr kumimoji="0" sz="2400" b="0" i="0" u="none" strike="noStrike" kern="1200" cap="none" spc="0" normalizeH="0" baseline="0" noProof="0" dirty="0">
                <a:ln>
                  <a:noFill/>
                </a:ln>
                <a:solidFill>
                  <a:prstClr val="black"/>
                </a:solidFill>
                <a:effectLst/>
                <a:uLnTx/>
                <a:uFillTx/>
                <a:latin typeface="Calibri"/>
                <a:ea typeface="ＭＳ Ｐゴシック" charset="-128"/>
                <a:cs typeface="Arial" panose="020B0604020202020204" pitchFamily="34" charset="0"/>
              </a:rPr>
              <a:t>l</a:t>
            </a:r>
            <a:r>
              <a:rPr kumimoji="0" sz="2400" b="0" i="0" u="none" strike="noStrike" kern="1200" cap="none" spc="-10" normalizeH="0" baseline="0" noProof="0" dirty="0">
                <a:ln>
                  <a:noFill/>
                </a:ln>
                <a:solidFill>
                  <a:prstClr val="black"/>
                </a:solidFill>
                <a:effectLst/>
                <a:uLnTx/>
                <a:uFillTx/>
                <a:latin typeface="Calibri"/>
                <a:ea typeface="ＭＳ Ｐゴシック" charset="-128"/>
                <a:cs typeface="Arial" panose="020B0604020202020204" pitchFamily="34" charset="0"/>
              </a:rPr>
              <a:t>ly</a:t>
            </a:r>
            <a:endParaRPr kumimoji="0" lang="en-US" sz="2400" b="0" i="0" u="none" strike="noStrike" kern="1200" cap="none" spc="-10" normalizeH="0" baseline="0" noProof="0" dirty="0">
              <a:ln>
                <a:noFill/>
              </a:ln>
              <a:solidFill>
                <a:prstClr val="black"/>
              </a:solidFill>
              <a:effectLst/>
              <a:uLnTx/>
              <a:uFillTx/>
              <a:latin typeface="Calibri"/>
              <a:ea typeface="ＭＳ Ｐゴシック" charset="-128"/>
              <a:cs typeface="Arial" panose="020B0604020202020204" pitchFamily="34" charset="0"/>
            </a:endParaRPr>
          </a:p>
          <a:p>
            <a:pPr marL="355600" marR="0" lvl="0" indent="-342900" algn="l" defTabSz="457200" rtl="0" eaLnBrk="1" fontAlgn="base" latinLnBrk="0" hangingPunct="1">
              <a:lnSpc>
                <a:spcPct val="100000"/>
              </a:lnSpc>
              <a:spcBef>
                <a:spcPct val="0"/>
              </a:spcBef>
              <a:spcAft>
                <a:spcPct val="0"/>
              </a:spcAft>
              <a:buClrTx/>
              <a:buSzTx/>
              <a:buFont typeface="Arial"/>
              <a:buChar char="•"/>
              <a:tabLst>
                <a:tab pos="354965" algn="l"/>
              </a:tabLst>
              <a:defRPr/>
            </a:pPr>
            <a:endParaRPr kumimoji="0" lang="en-US" sz="2400" b="0" i="0" u="none" strike="noStrike" kern="1200" cap="none" spc="-10" normalizeH="0" baseline="0" noProof="0" dirty="0">
              <a:ln>
                <a:noFill/>
              </a:ln>
              <a:solidFill>
                <a:prstClr val="black"/>
              </a:solidFill>
              <a:effectLst/>
              <a:uLnTx/>
              <a:uFillTx/>
              <a:latin typeface="Calibri"/>
              <a:ea typeface="ＭＳ Ｐゴシック" charset="-128"/>
              <a:cs typeface="Arial" panose="020B0604020202020204" pitchFamily="34" charset="0"/>
            </a:endParaRPr>
          </a:p>
          <a:p>
            <a:pPr marL="2984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tab pos="354965" algn="l"/>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pitchFamily="34" charset="-128"/>
                <a:cs typeface="Arial" panose="020B0604020202020204" pitchFamily="34" charset="0"/>
              </a:rPr>
              <a:t>Look for green envelope in the mail </a:t>
            </a:r>
          </a:p>
          <a:p>
            <a:pPr marL="2984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tab pos="354965" algn="l"/>
              </a:tabLst>
              <a:defRPr/>
            </a:pPr>
            <a:endParaRPr kumimoji="0" lang="en-US" sz="2400" b="0" i="0" u="none" strike="noStrike" kern="1200" cap="none" spc="-10" normalizeH="0" baseline="0" noProof="0" dirty="0">
              <a:ln>
                <a:noFill/>
              </a:ln>
              <a:solidFill>
                <a:prstClr val="black"/>
              </a:solidFill>
              <a:effectLst/>
              <a:uLnTx/>
              <a:uFillTx/>
              <a:latin typeface="Calibri"/>
              <a:ea typeface="ＭＳ Ｐゴシック" pitchFamily="34" charset="-128"/>
              <a:cs typeface="Arial" panose="020B0604020202020204" pitchFamily="34" charset="0"/>
            </a:endParaRPr>
          </a:p>
          <a:p>
            <a:pPr marL="2984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tab pos="354965" algn="l"/>
              </a:tabLst>
              <a:defRPr/>
            </a:pPr>
            <a:r>
              <a:rPr kumimoji="0" lang="en-US" sz="2400" b="0" i="0" u="none" strike="noStrike" kern="1200" cap="none" spc="-10" normalizeH="0" baseline="0" noProof="0" dirty="0">
                <a:ln>
                  <a:noFill/>
                </a:ln>
                <a:solidFill>
                  <a:prstClr val="black"/>
                </a:solidFill>
                <a:effectLst/>
                <a:uLnTx/>
                <a:uFillTx/>
                <a:latin typeface="Calibri"/>
                <a:ea typeface="ＭＳ Ｐゴシック" charset="-128"/>
                <a:cs typeface="Arial" panose="020B0604020202020204" pitchFamily="34" charset="0"/>
              </a:rPr>
              <a:t>Select e-refund preference:</a:t>
            </a:r>
            <a:endParaRPr kumimoji="0" lang="en-US" sz="2400" b="0" i="0" u="none" strike="noStrike" kern="1200" cap="none" spc="0" normalizeH="0" baseline="0" noProof="0" dirty="0">
              <a:ln>
                <a:noFill/>
              </a:ln>
              <a:solidFill>
                <a:prstClr val="black"/>
              </a:solidFill>
              <a:effectLst/>
              <a:uLnTx/>
              <a:uFillTx/>
              <a:latin typeface="Calibri"/>
              <a:ea typeface="ＭＳ Ｐゴシック" charset="-128"/>
              <a:cs typeface="Arial" panose="020B0604020202020204" pitchFamily="34" charset="0"/>
            </a:endParaRPr>
          </a:p>
          <a:p>
            <a:pPr marL="755015" marR="0" lvl="1" indent="-285750" algn="l" defTabSz="457200" rtl="0" eaLnBrk="1" fontAlgn="base" latinLnBrk="0" hangingPunct="1">
              <a:lnSpc>
                <a:spcPct val="100000"/>
              </a:lnSpc>
              <a:spcBef>
                <a:spcPts val="345"/>
              </a:spcBef>
              <a:spcAft>
                <a:spcPct val="0"/>
              </a:spcAft>
              <a:buClrTx/>
              <a:buSzTx/>
              <a:buFont typeface="Arial" panose="020B0604020202020204" pitchFamily="34" charset="0"/>
              <a:buChar char="•"/>
              <a:tabLst>
                <a:tab pos="756285" algn="l"/>
              </a:tabLst>
              <a:defRPr/>
            </a:pPr>
            <a:r>
              <a:rPr kumimoji="0" lang="en-US" sz="2400" b="0" i="0" u="none" strike="noStrike" kern="1200" cap="none" spc="-10" normalizeH="0" baseline="0" noProof="0" dirty="0">
                <a:ln>
                  <a:noFill/>
                </a:ln>
                <a:solidFill>
                  <a:prstClr val="black"/>
                </a:solidFill>
                <a:effectLst/>
                <a:uLnTx/>
                <a:uFillTx/>
                <a:latin typeface="Calibri"/>
                <a:ea typeface="ＭＳ Ｐゴシック" charset="-128"/>
                <a:cs typeface="Arial" panose="020B0604020202020204" pitchFamily="34" charset="0"/>
              </a:rPr>
              <a:t>Direct Deposit to a bank of your choice</a:t>
            </a:r>
            <a:endParaRPr kumimoji="0" lang="en-US" sz="2400" b="0" i="0" u="none" strike="noStrike" kern="1200" cap="none" spc="0" normalizeH="0" baseline="0" noProof="0" dirty="0">
              <a:ln>
                <a:noFill/>
              </a:ln>
              <a:solidFill>
                <a:prstClr val="black"/>
              </a:solidFill>
              <a:effectLst/>
              <a:uLnTx/>
              <a:uFillTx/>
              <a:latin typeface="Calibri"/>
              <a:ea typeface="ＭＳ Ｐゴシック" charset="-128"/>
              <a:cs typeface="Arial" panose="020B0604020202020204" pitchFamily="34" charset="0"/>
            </a:endParaRPr>
          </a:p>
          <a:p>
            <a:pPr marL="755015" marR="0" lvl="1" indent="-285750" algn="l" defTabSz="457200" rtl="0" eaLnBrk="1" fontAlgn="base" latinLnBrk="0" hangingPunct="1">
              <a:lnSpc>
                <a:spcPct val="100000"/>
              </a:lnSpc>
              <a:spcBef>
                <a:spcPts val="335"/>
              </a:spcBef>
              <a:spcAft>
                <a:spcPct val="0"/>
              </a:spcAft>
              <a:buClrTx/>
              <a:buSzTx/>
              <a:buFont typeface="Arial" panose="020B0604020202020204" pitchFamily="34" charset="0"/>
              <a:buChar char="•"/>
              <a:tabLst>
                <a:tab pos="756285" algn="l"/>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128"/>
                <a:cs typeface="Arial" panose="020B0604020202020204" pitchFamily="34" charset="0"/>
              </a:rPr>
              <a:t>Di</a:t>
            </a:r>
            <a:r>
              <a:rPr kumimoji="0" lang="en-US" sz="2400" b="0" i="0" u="none" strike="noStrike" kern="1200" cap="none" spc="-25" normalizeH="0" baseline="0" noProof="0" dirty="0">
                <a:ln>
                  <a:noFill/>
                </a:ln>
                <a:solidFill>
                  <a:prstClr val="black"/>
                </a:solidFill>
                <a:effectLst/>
                <a:uLnTx/>
                <a:uFillTx/>
                <a:latin typeface="Calibri"/>
                <a:ea typeface="ＭＳ Ｐゴシック" charset="-128"/>
                <a:cs typeface="Arial" panose="020B0604020202020204" pitchFamily="34" charset="0"/>
              </a:rPr>
              <a:t>r</a:t>
            </a:r>
            <a:r>
              <a:rPr kumimoji="0" lang="en-US" sz="2400" b="0" i="0" u="none" strike="noStrike" kern="1200" cap="none" spc="0" normalizeH="0" baseline="0" noProof="0" dirty="0">
                <a:ln>
                  <a:noFill/>
                </a:ln>
                <a:solidFill>
                  <a:prstClr val="black"/>
                </a:solidFill>
                <a:effectLst/>
                <a:uLnTx/>
                <a:uFillTx/>
                <a:latin typeface="Calibri"/>
                <a:ea typeface="ＭＳ Ｐゴシック" charset="-128"/>
                <a:cs typeface="Arial" panose="020B0604020202020204" pitchFamily="34" charset="0"/>
              </a:rPr>
              <a:t>e</a:t>
            </a:r>
            <a:r>
              <a:rPr kumimoji="0" lang="en-US" sz="2400" b="0" i="0" u="none" strike="noStrike" kern="1200" cap="none" spc="-10" normalizeH="0" baseline="0" noProof="0" dirty="0">
                <a:ln>
                  <a:noFill/>
                </a:ln>
                <a:solidFill>
                  <a:prstClr val="black"/>
                </a:solidFill>
                <a:effectLst/>
                <a:uLnTx/>
                <a:uFillTx/>
                <a:latin typeface="Calibri"/>
                <a:ea typeface="ＭＳ Ｐゴシック" charset="-128"/>
                <a:cs typeface="Arial" panose="020B0604020202020204" pitchFamily="34" charset="0"/>
              </a:rPr>
              <a:t>c</a:t>
            </a:r>
            <a:r>
              <a:rPr kumimoji="0" lang="en-US" sz="2400" b="0" i="0" u="none" strike="noStrike" kern="1200" cap="none" spc="0" normalizeH="0" baseline="0" noProof="0" dirty="0">
                <a:ln>
                  <a:noFill/>
                </a:ln>
                <a:solidFill>
                  <a:prstClr val="black"/>
                </a:solidFill>
                <a:effectLst/>
                <a:uLnTx/>
                <a:uFillTx/>
                <a:latin typeface="Calibri"/>
                <a:ea typeface="ＭＳ Ｐゴシック" charset="-128"/>
                <a:cs typeface="Arial" panose="020B0604020202020204" pitchFamily="34" charset="0"/>
              </a:rPr>
              <a:t>t De</a:t>
            </a:r>
            <a:r>
              <a:rPr kumimoji="0" lang="en-US" sz="2400" b="0" i="0" u="none" strike="noStrike" kern="1200" cap="none" spc="-10" normalizeH="0" baseline="0" noProof="0" dirty="0">
                <a:ln>
                  <a:noFill/>
                </a:ln>
                <a:solidFill>
                  <a:prstClr val="black"/>
                </a:solidFill>
                <a:effectLst/>
                <a:uLnTx/>
                <a:uFillTx/>
                <a:latin typeface="Calibri"/>
                <a:ea typeface="ＭＳ Ｐゴシック" charset="-128"/>
                <a:cs typeface="Arial" panose="020B0604020202020204" pitchFamily="34" charset="0"/>
              </a:rPr>
              <a:t>p</a:t>
            </a:r>
            <a:r>
              <a:rPr kumimoji="0" lang="en-US" sz="2400" b="0" i="0" u="none" strike="noStrike" kern="1200" cap="none" spc="0" normalizeH="0" baseline="0" noProof="0" dirty="0">
                <a:ln>
                  <a:noFill/>
                </a:ln>
                <a:solidFill>
                  <a:prstClr val="black"/>
                </a:solidFill>
                <a:effectLst/>
                <a:uLnTx/>
                <a:uFillTx/>
                <a:latin typeface="Calibri"/>
                <a:ea typeface="ＭＳ Ｐゴシック" charset="-128"/>
                <a:cs typeface="Arial" panose="020B0604020202020204" pitchFamily="34" charset="0"/>
              </a:rPr>
              <a:t>o</a:t>
            </a:r>
            <a:r>
              <a:rPr kumimoji="0" lang="en-US" sz="2400" b="0" i="0" u="none" strike="noStrike" kern="1200" cap="none" spc="5" normalizeH="0" baseline="0" noProof="0" dirty="0">
                <a:ln>
                  <a:noFill/>
                </a:ln>
                <a:solidFill>
                  <a:prstClr val="black"/>
                </a:solidFill>
                <a:effectLst/>
                <a:uLnTx/>
                <a:uFillTx/>
                <a:latin typeface="Calibri"/>
                <a:ea typeface="ＭＳ Ｐゴシック" charset="-128"/>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a:ea typeface="ＭＳ Ｐゴシック" charset="-128"/>
                <a:cs typeface="Arial" panose="020B0604020202020204" pitchFamily="34" charset="0"/>
              </a:rPr>
              <a:t>it</a:t>
            </a:r>
            <a:r>
              <a:rPr kumimoji="0" lang="en-US" sz="2400" b="0" i="0" u="none" strike="noStrike" kern="1200" cap="none" spc="5" normalizeH="0" baseline="0" noProof="0" dirty="0">
                <a:ln>
                  <a:noFill/>
                </a:ln>
                <a:solidFill>
                  <a:prstClr val="black"/>
                </a:solidFill>
                <a:effectLst/>
                <a:uLnTx/>
                <a:uFillTx/>
                <a:latin typeface="Calibri"/>
                <a:ea typeface="ＭＳ Ｐゴシック" charset="-128"/>
                <a:cs typeface="Arial" panose="020B0604020202020204" pitchFamily="34" charset="0"/>
              </a:rPr>
              <a:t> </a:t>
            </a:r>
            <a:r>
              <a:rPr kumimoji="0" lang="en-US" sz="2400" b="0" i="0" u="none" strike="noStrike" kern="1200" cap="none" spc="-15" normalizeH="0" baseline="0" noProof="0" dirty="0">
                <a:ln>
                  <a:noFill/>
                </a:ln>
                <a:solidFill>
                  <a:prstClr val="black"/>
                </a:solidFill>
                <a:effectLst/>
                <a:uLnTx/>
                <a:uFillTx/>
                <a:latin typeface="Calibri"/>
                <a:ea typeface="ＭＳ Ｐゴシック" charset="-128"/>
                <a:cs typeface="Arial" panose="020B0604020202020204" pitchFamily="34" charset="0"/>
              </a:rPr>
              <a:t>t</a:t>
            </a:r>
            <a:r>
              <a:rPr kumimoji="0" lang="en-US" sz="2400" b="0" i="0" u="none" strike="noStrike" kern="1200" cap="none" spc="0" normalizeH="0" baseline="0" noProof="0" dirty="0">
                <a:ln>
                  <a:noFill/>
                </a:ln>
                <a:solidFill>
                  <a:prstClr val="black"/>
                </a:solidFill>
                <a:effectLst/>
                <a:uLnTx/>
                <a:uFillTx/>
                <a:latin typeface="Calibri"/>
                <a:ea typeface="ＭＳ Ｐゴシック" charset="-128"/>
                <a:cs typeface="Arial" panose="020B0604020202020204" pitchFamily="34" charset="0"/>
              </a:rPr>
              <a:t>o </a:t>
            </a:r>
            <a:r>
              <a:rPr lang="en-US" sz="2400" dirty="0" err="1">
                <a:solidFill>
                  <a:prstClr val="black"/>
                </a:solidFill>
                <a:latin typeface="Calibri"/>
                <a:cs typeface="Arial" panose="020B0604020202020204" pitchFamily="34" charset="0"/>
              </a:rPr>
              <a:t>BankMobile</a:t>
            </a:r>
            <a:r>
              <a:rPr kumimoji="0" lang="en-US" sz="2400" b="0" i="0" u="none" strike="noStrike" kern="1200" cap="none" spc="0" normalizeH="0" baseline="0" noProof="0" dirty="0">
                <a:ln>
                  <a:noFill/>
                </a:ln>
                <a:solidFill>
                  <a:prstClr val="black"/>
                </a:solidFill>
                <a:effectLst/>
                <a:uLnTx/>
                <a:uFillTx/>
                <a:latin typeface="Calibri"/>
                <a:ea typeface="ＭＳ Ｐゴシック" charset="-128"/>
                <a:cs typeface="Arial" panose="020B0604020202020204" pitchFamily="34" charset="0"/>
              </a:rPr>
              <a:t> Vibe account</a:t>
            </a:r>
          </a:p>
          <a:p>
            <a:pPr marL="755015" marR="0" lvl="1" indent="-285750" algn="l" defTabSz="457200" rtl="0" eaLnBrk="1" fontAlgn="base" latinLnBrk="0" hangingPunct="1">
              <a:lnSpc>
                <a:spcPct val="100000"/>
              </a:lnSpc>
              <a:spcBef>
                <a:spcPts val="335"/>
              </a:spcBef>
              <a:spcAft>
                <a:spcPct val="0"/>
              </a:spcAft>
              <a:buClrTx/>
              <a:buSzTx/>
              <a:buFont typeface="Arial" panose="020B0604020202020204" pitchFamily="34" charset="0"/>
              <a:buChar char="•"/>
              <a:tabLst>
                <a:tab pos="756285" algn="l"/>
              </a:tabLst>
              <a:defRPr/>
            </a:pPr>
            <a:r>
              <a:rPr kumimoji="0" lang="en-US" sz="2400" b="0" i="0" u="none" strike="noStrike" kern="1200" cap="none" spc="-5" normalizeH="0" baseline="0" noProof="0" dirty="0">
                <a:ln>
                  <a:noFill/>
                </a:ln>
                <a:solidFill>
                  <a:prstClr val="black"/>
                </a:solidFill>
                <a:effectLst/>
                <a:uLnTx/>
                <a:uFillTx/>
                <a:latin typeface="Calibri"/>
                <a:ea typeface="ＭＳ Ｐゴシック" charset="-128"/>
                <a:cs typeface="Arial" panose="020B0604020202020204" pitchFamily="34" charset="0"/>
              </a:rPr>
              <a:t>Mailed paper c</a:t>
            </a:r>
            <a:r>
              <a:rPr kumimoji="0" lang="en-US" sz="2400" b="0" i="0" u="none" strike="noStrike" kern="1200" cap="none" spc="-10" normalizeH="0" baseline="0" noProof="0" dirty="0">
                <a:ln>
                  <a:noFill/>
                </a:ln>
                <a:solidFill>
                  <a:prstClr val="black"/>
                </a:solidFill>
                <a:effectLst/>
                <a:uLnTx/>
                <a:uFillTx/>
                <a:latin typeface="Calibri"/>
                <a:ea typeface="ＭＳ Ｐゴシック" charset="-128"/>
                <a:cs typeface="Arial" panose="020B0604020202020204" pitchFamily="34" charset="0"/>
              </a:rPr>
              <a:t>h</a:t>
            </a:r>
            <a:r>
              <a:rPr kumimoji="0" lang="en-US" sz="2400" b="0" i="0" u="none" strike="noStrike" kern="1200" cap="none" spc="0" normalizeH="0" baseline="0" noProof="0" dirty="0">
                <a:ln>
                  <a:noFill/>
                </a:ln>
                <a:solidFill>
                  <a:prstClr val="black"/>
                </a:solidFill>
                <a:effectLst/>
                <a:uLnTx/>
                <a:uFillTx/>
                <a:latin typeface="Calibri"/>
                <a:ea typeface="ＭＳ Ｐゴシック" charset="-128"/>
                <a:cs typeface="Arial" panose="020B0604020202020204" pitchFamily="34" charset="0"/>
              </a:rPr>
              <a:t>e</a:t>
            </a:r>
            <a:r>
              <a:rPr kumimoji="0" lang="en-US" sz="2400" b="0" i="0" u="none" strike="noStrike" kern="1200" cap="none" spc="-10" normalizeH="0" baseline="0" noProof="0" dirty="0">
                <a:ln>
                  <a:noFill/>
                </a:ln>
                <a:solidFill>
                  <a:prstClr val="black"/>
                </a:solidFill>
                <a:effectLst/>
                <a:uLnTx/>
                <a:uFillTx/>
                <a:latin typeface="Calibri"/>
                <a:ea typeface="ＭＳ Ｐゴシック" charset="-128"/>
                <a:cs typeface="Arial" panose="020B0604020202020204" pitchFamily="34" charset="0"/>
              </a:rPr>
              <a:t>c</a:t>
            </a:r>
            <a:r>
              <a:rPr kumimoji="0" lang="en-US" sz="2400" b="0" i="0" u="none" strike="noStrike" kern="1200" cap="none" spc="0" normalizeH="0" baseline="0" noProof="0" dirty="0">
                <a:ln>
                  <a:noFill/>
                </a:ln>
                <a:solidFill>
                  <a:prstClr val="black"/>
                </a:solidFill>
                <a:effectLst/>
                <a:uLnTx/>
                <a:uFillTx/>
                <a:latin typeface="Calibri"/>
                <a:ea typeface="ＭＳ Ｐゴシック" charset="-128"/>
                <a:cs typeface="Arial" panose="020B0604020202020204" pitchFamily="34" charset="0"/>
              </a:rPr>
              <a:t>k</a:t>
            </a:r>
          </a:p>
          <a:p>
            <a:pPr marL="2984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tab pos="354965" algn="l"/>
              </a:tabLst>
              <a:defRPr/>
            </a:pPr>
            <a:endParaRPr kumimoji="0" sz="1800" b="0" i="0" u="none" strike="noStrike" kern="1200" cap="none" spc="0" normalizeH="0" baseline="0" noProof="0" dirty="0">
              <a:ln>
                <a:noFill/>
              </a:ln>
              <a:solidFill>
                <a:prstClr val="black"/>
              </a:solidFill>
              <a:effectLst/>
              <a:uLnTx/>
              <a:uFillTx/>
              <a:latin typeface="Calibri"/>
              <a:ea typeface="ＭＳ Ｐゴシック" charset="-128"/>
              <a:cs typeface="Calibri"/>
            </a:endParaRPr>
          </a:p>
        </p:txBody>
      </p:sp>
      <p:sp>
        <p:nvSpPr>
          <p:cNvPr id="4" name="object 4"/>
          <p:cNvSpPr/>
          <p:nvPr/>
        </p:nvSpPr>
        <p:spPr>
          <a:xfrm>
            <a:off x="0" y="978757"/>
            <a:ext cx="9144000" cy="0"/>
          </a:xfrm>
          <a:custGeom>
            <a:avLst/>
            <a:gdLst/>
            <a:ahLst/>
            <a:cxnLst/>
            <a:rect l="l" t="t" r="r" b="b"/>
            <a:pathLst>
              <a:path w="9144000">
                <a:moveTo>
                  <a:pt x="0" y="0"/>
                </a:moveTo>
                <a:lnTo>
                  <a:pt x="9144000" y="0"/>
                </a:lnTo>
              </a:path>
            </a:pathLst>
          </a:custGeom>
          <a:ln w="47307">
            <a:solidFill>
              <a:srgbClr val="000000"/>
            </a:solidFill>
          </a:ln>
        </p:spPr>
        <p:txBody>
          <a:bodyPr wrap="square" lIns="0" tIns="0" rIns="0" bIns="0" rtlCol="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object 5"/>
          <p:cNvSpPr/>
          <p:nvPr/>
        </p:nvSpPr>
        <p:spPr>
          <a:xfrm>
            <a:off x="0" y="6424612"/>
            <a:ext cx="9144000" cy="433387"/>
          </a:xfrm>
          <a:custGeom>
            <a:avLst/>
            <a:gdLst/>
            <a:ahLst/>
            <a:cxnLst/>
            <a:rect l="l" t="t" r="r" b="b"/>
            <a:pathLst>
              <a:path w="9144000" h="433387">
                <a:moveTo>
                  <a:pt x="0" y="433387"/>
                </a:moveTo>
                <a:lnTo>
                  <a:pt x="9144000" y="433387"/>
                </a:lnTo>
                <a:lnTo>
                  <a:pt x="9144000" y="0"/>
                </a:lnTo>
                <a:lnTo>
                  <a:pt x="0" y="0"/>
                </a:lnTo>
                <a:lnTo>
                  <a:pt x="0" y="433387"/>
                </a:lnTo>
                <a:close/>
              </a:path>
            </a:pathLst>
          </a:custGeom>
          <a:solidFill>
            <a:srgbClr val="FFCC00"/>
          </a:solidFill>
        </p:spPr>
        <p:txBody>
          <a:bodyPr wrap="square" lIns="0" tIns="0" rIns="0" bIns="0" rtlCol="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object 6"/>
          <p:cNvSpPr/>
          <p:nvPr/>
        </p:nvSpPr>
        <p:spPr>
          <a:xfrm>
            <a:off x="147637" y="60388"/>
            <a:ext cx="2784475" cy="788987"/>
          </a:xfrm>
          <a:prstGeom prst="rect">
            <a:avLst/>
          </a:prstGeom>
          <a:blipFill>
            <a:blip r:embed="rId3" cstate="print"/>
            <a:stretch>
              <a:fillRect/>
            </a:stretch>
          </a:blipFill>
        </p:spPr>
        <p:txBody>
          <a:bodyPr wrap="square" lIns="0" tIns="0" rIns="0" bIns="0" rtlCol="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 name="object 9"/>
          <p:cNvSpPr txBox="1"/>
          <p:nvPr/>
        </p:nvSpPr>
        <p:spPr>
          <a:xfrm>
            <a:off x="0" y="5388178"/>
            <a:ext cx="7243763" cy="996635"/>
          </a:xfrm>
          <a:prstGeom prst="rect">
            <a:avLst/>
          </a:prstGeom>
        </p:spPr>
        <p:txBody>
          <a:bodyPr vert="horz" wrap="square" lIns="0" tIns="0" rIns="0" bIns="0" rtlCol="0">
            <a:noAutofit/>
          </a:bodyPr>
          <a:lstStyle/>
          <a:p>
            <a:pPr marL="628650" marR="0" lvl="1" indent="-171450" algn="l" defTabSz="457200" rtl="0" eaLnBrk="1" fontAlgn="base" latinLnBrk="0" hangingPunct="1">
              <a:lnSpc>
                <a:spcPts val="750"/>
              </a:lnSpc>
              <a:spcBef>
                <a:spcPts val="7"/>
              </a:spcBef>
              <a:spcAft>
                <a:spcPct val="0"/>
              </a:spcAft>
              <a:buClrTx/>
              <a:buSzTx/>
              <a:buFont typeface="Arial" panose="020B0604020202020204" pitchFamily="34" charset="0"/>
              <a:buChar char="•"/>
              <a:tabLst/>
              <a:defRPr/>
            </a:pPr>
            <a:endParaRPr kumimoji="0" sz="75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457200" marR="0" lvl="1" indent="0" algn="l" defTabSz="457200" rtl="0" eaLnBrk="1" fontAlgn="base" latinLnBrk="0" hangingPunct="1">
              <a:lnSpc>
                <a:spcPts val="1000"/>
              </a:lnSpc>
              <a:spcBef>
                <a:spcPct val="0"/>
              </a:spcBef>
              <a:spcAft>
                <a:spcPct val="0"/>
              </a:spcAft>
              <a:buClrTx/>
              <a:buSzTx/>
              <a:buFontTx/>
              <a:buNone/>
              <a:tabLst/>
              <a:defRPr/>
            </a:pPr>
            <a:endParaRPr kumimoji="0" sz="10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10" name="object 10"/>
          <p:cNvSpPr txBox="1">
            <a:spLocks noGrp="1"/>
          </p:cNvSpPr>
          <p:nvPr>
            <p:ph type="ftr" sz="quarter" idx="4294967295"/>
          </p:nvPr>
        </p:nvSpPr>
        <p:spPr>
          <a:xfrm>
            <a:off x="6172200" y="6466880"/>
            <a:ext cx="2893009" cy="377558"/>
          </a:xfrm>
          <a:prstGeom prst="rect">
            <a:avLst/>
          </a:prstGeom>
        </p:spPr>
        <p:txBody>
          <a:bodyPr vert="horz" wrap="square" lIns="0" tIns="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Kartika" panose="02020503030404060203" pitchFamily="18" charset="0"/>
                <a:ea typeface="+mn-ea"/>
                <a:cs typeface="Kartika" panose="02020503030404060203" pitchFamily="18" charset="0"/>
              </a:rPr>
              <a:t>orientation.umbc.edu</a:t>
            </a:r>
          </a:p>
        </p:txBody>
      </p:sp>
      <p:sp>
        <p:nvSpPr>
          <p:cNvPr id="12" name="Rectangle 11"/>
          <p:cNvSpPr/>
          <p:nvPr/>
        </p:nvSpPr>
        <p:spPr>
          <a:xfrm>
            <a:off x="990600" y="533400"/>
            <a:ext cx="1981199" cy="3159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5176" y="1765889"/>
            <a:ext cx="5458587" cy="638264"/>
          </a:xfrm>
          <a:prstGeom prst="rect">
            <a:avLst/>
          </a:prstGeom>
          <a:ln>
            <a:solidFill>
              <a:schemeClr val="tx1"/>
            </a:solidFill>
          </a:ln>
        </p:spPr>
      </p:pic>
    </p:spTree>
    <p:extLst>
      <p:ext uri="{BB962C8B-B14F-4D97-AF65-F5344CB8AC3E}">
        <p14:creationId xmlns:p14="http://schemas.microsoft.com/office/powerpoint/2010/main" val="154011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78757"/>
            <a:ext cx="9144000" cy="0"/>
          </a:xfrm>
          <a:custGeom>
            <a:avLst/>
            <a:gdLst/>
            <a:ahLst/>
            <a:cxnLst/>
            <a:rect l="l" t="t" r="r" b="b"/>
            <a:pathLst>
              <a:path w="9144000">
                <a:moveTo>
                  <a:pt x="0" y="0"/>
                </a:moveTo>
                <a:lnTo>
                  <a:pt x="9144000" y="0"/>
                </a:lnTo>
              </a:path>
            </a:pathLst>
          </a:custGeom>
          <a:ln w="47307">
            <a:solidFill>
              <a:srgbClr val="000000"/>
            </a:solidFill>
          </a:ln>
        </p:spPr>
        <p:txBody>
          <a:bodyPr wrap="square" lIns="0" tIns="0" rIns="0" bIns="0" rtlCol="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object 5"/>
          <p:cNvSpPr/>
          <p:nvPr/>
        </p:nvSpPr>
        <p:spPr>
          <a:xfrm>
            <a:off x="0" y="6424612"/>
            <a:ext cx="9144000" cy="433387"/>
          </a:xfrm>
          <a:custGeom>
            <a:avLst/>
            <a:gdLst/>
            <a:ahLst/>
            <a:cxnLst/>
            <a:rect l="l" t="t" r="r" b="b"/>
            <a:pathLst>
              <a:path w="9144000" h="433387">
                <a:moveTo>
                  <a:pt x="0" y="433387"/>
                </a:moveTo>
                <a:lnTo>
                  <a:pt x="9144000" y="433387"/>
                </a:lnTo>
                <a:lnTo>
                  <a:pt x="9144000" y="0"/>
                </a:lnTo>
                <a:lnTo>
                  <a:pt x="0" y="0"/>
                </a:lnTo>
                <a:lnTo>
                  <a:pt x="0" y="433387"/>
                </a:lnTo>
                <a:close/>
              </a:path>
            </a:pathLst>
          </a:custGeom>
          <a:solidFill>
            <a:srgbClr val="FFCC00"/>
          </a:solidFill>
        </p:spPr>
        <p:txBody>
          <a:bodyPr wrap="square" lIns="0" tIns="0" rIns="0" bIns="0" rtlCol="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object 6"/>
          <p:cNvSpPr/>
          <p:nvPr/>
        </p:nvSpPr>
        <p:spPr>
          <a:xfrm>
            <a:off x="147637" y="60388"/>
            <a:ext cx="2784475" cy="788987"/>
          </a:xfrm>
          <a:prstGeom prst="rect">
            <a:avLst/>
          </a:prstGeom>
          <a:blipFill>
            <a:blip r:embed="rId3" cstate="print"/>
            <a:stretch>
              <a:fillRect/>
            </a:stretch>
          </a:blipFill>
        </p:spPr>
        <p:txBody>
          <a:bodyPr wrap="square" lIns="0" tIns="0" rIns="0" bIns="0" rtlCol="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 name="object 7"/>
          <p:cNvSpPr txBox="1">
            <a:spLocks noGrp="1"/>
          </p:cNvSpPr>
          <p:nvPr>
            <p:ph type="ftr" sz="quarter" idx="4294967295"/>
          </p:nvPr>
        </p:nvSpPr>
        <p:spPr>
          <a:xfrm>
            <a:off x="6172200" y="6466880"/>
            <a:ext cx="2893009" cy="377558"/>
          </a:xfrm>
          <a:prstGeom prst="rect">
            <a:avLst/>
          </a:prstGeom>
        </p:spPr>
        <p:txBody>
          <a:bodyPr vert="horz" wrap="square" lIns="0" tIns="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Kartika" panose="02020503030404060203" pitchFamily="18" charset="0"/>
                <a:ea typeface="+mn-ea"/>
                <a:cs typeface="Kartika" panose="02020503030404060203" pitchFamily="18" charset="0"/>
              </a:rPr>
              <a:t>orientation.umbc.edu</a:t>
            </a:r>
          </a:p>
        </p:txBody>
      </p:sp>
      <p:sp>
        <p:nvSpPr>
          <p:cNvPr id="8" name="Rectangle 7"/>
          <p:cNvSpPr/>
          <p:nvPr/>
        </p:nvSpPr>
        <p:spPr>
          <a:xfrm>
            <a:off x="990600" y="551665"/>
            <a:ext cx="1981199" cy="3159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8"/>
          <p:cNvSpPr/>
          <p:nvPr/>
        </p:nvSpPr>
        <p:spPr>
          <a:xfrm>
            <a:off x="3124200" y="978757"/>
            <a:ext cx="2042547" cy="523220"/>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34" charset="-128"/>
                <a:cs typeface="Arial" panose="020B0604020202020204" pitchFamily="34" charset="0"/>
              </a:rPr>
              <a:t>Reminders</a:t>
            </a:r>
            <a:endParaRPr kumimoji="0" lang="en-US" sz="28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endParaRPr>
          </a:p>
        </p:txBody>
      </p:sp>
      <p:sp>
        <p:nvSpPr>
          <p:cNvPr id="10" name="Rectangle 9"/>
          <p:cNvSpPr/>
          <p:nvPr/>
        </p:nvSpPr>
        <p:spPr>
          <a:xfrm>
            <a:off x="457199" y="1602532"/>
            <a:ext cx="8376557" cy="3939540"/>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l" defTabSz="457200" rtl="0" eaLnBrk="1" fontAlgn="base" latinLnBrk="0" hangingPunct="1">
              <a:lnSpc>
                <a:spcPct val="15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 Plan Ahead! Utilize helpful tools to plan your finances </a:t>
            </a:r>
          </a:p>
          <a:p>
            <a:pPr marL="0" marR="0" lvl="0" indent="0" algn="l" defTabSz="457200" rtl="0" eaLnBrk="1" fontAlgn="base" latinLnBrk="0" hangingPunct="1">
              <a:lnSpc>
                <a:spcPct val="15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 Discuss Parent PIN and Profile Sharing</a:t>
            </a:r>
          </a:p>
          <a:p>
            <a:pPr marL="0" marR="0" lvl="0" indent="0" algn="l" defTabSz="457200" rtl="0" eaLnBrk="1" fontAlgn="base" latinLnBrk="0" hangingPunct="1">
              <a:lnSpc>
                <a:spcPct val="15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 Anticipate the e-bill: 1/2/18</a:t>
            </a:r>
          </a:p>
          <a:p>
            <a:pPr marL="0" marR="0" lvl="0" indent="0" algn="l" defTabSz="457200" rtl="0" eaLnBrk="1" fontAlgn="base" latinLnBrk="0" hangingPunct="1">
              <a:lnSpc>
                <a:spcPct val="15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 Enroll in Spring 2018 Monthly Payment Plan - Beginning in November!</a:t>
            </a:r>
          </a:p>
          <a:p>
            <a:pPr marL="0" marR="0" lvl="0" indent="0" algn="l" defTabSz="457200" rtl="0" eaLnBrk="1" fontAlgn="base" latinLnBrk="0" hangingPunct="1">
              <a:lnSpc>
                <a:spcPct val="15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 Look for green envelope in the mail; Students select e-refund preference</a:t>
            </a:r>
          </a:p>
          <a:p>
            <a:pPr marL="0" marR="0" lvl="0" indent="0" algn="l" defTabSz="457200" rtl="0" eaLnBrk="1" fontAlgn="base" latinLnBrk="0" hangingPunct="1">
              <a:lnSpc>
                <a:spcPct val="15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 Remind students to monitor </a:t>
            </a:r>
            <a:r>
              <a:rPr kumimoji="0" lang="en-US" sz="2000" b="0" i="1" u="sng" strike="noStrike" kern="1200" cap="none" spc="0" normalizeH="0" baseline="0" noProof="0" dirty="0">
                <a:ln>
                  <a:noFill/>
                </a:ln>
                <a:solidFill>
                  <a:prstClr val="black"/>
                </a:solidFill>
                <a:effectLst/>
                <a:uLnTx/>
                <a:uFillTx/>
                <a:latin typeface="Calibri"/>
                <a:ea typeface="ＭＳ Ｐゴシック" pitchFamily="34" charset="-128"/>
                <a:cs typeface="+mn-cs"/>
              </a:rPr>
              <a:t>all</a:t>
            </a:r>
            <a:r>
              <a:rPr kumimoji="0" lang="en-US" sz="2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 campus communications</a:t>
            </a:r>
          </a:p>
          <a:p>
            <a:pPr marL="0" marR="0" lvl="0" indent="0" algn="l" defTabSz="457200" rtl="0" eaLnBrk="1" fontAlgn="base" latinLnBrk="0" hangingPunct="1">
              <a:lnSpc>
                <a:spcPct val="15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 Subscribe to Family Connection – E-mail parents@umbc.edu </a:t>
            </a:r>
            <a:endParaRPr kumimoji="0" lang="en-US" sz="2000" b="0" i="0" u="none" strike="noStrike" kern="1200" cap="none" spc="0" normalizeH="0" baseline="0" noProof="0" dirty="0">
              <a:ln>
                <a:noFill/>
              </a:ln>
              <a:solidFill>
                <a:prstClr val="black"/>
              </a:solidFill>
              <a:effectLst/>
              <a:uLnTx/>
              <a:uFillTx/>
              <a:latin typeface="Calibri"/>
              <a:ea typeface="ＭＳ Ｐゴシック"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
        <p:nvSpPr>
          <p:cNvPr id="2" name="TextBox 1"/>
          <p:cNvSpPr txBox="1"/>
          <p:nvPr/>
        </p:nvSpPr>
        <p:spPr>
          <a:xfrm>
            <a:off x="563333" y="5895119"/>
            <a:ext cx="8164287"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ＭＳ Ｐゴシック" charset="-128"/>
                <a:cs typeface="+mn-cs"/>
              </a:rPr>
              <a:t>We’re here to help! Contact us, if you need assistance!</a:t>
            </a:r>
          </a:p>
        </p:txBody>
      </p:sp>
    </p:spTree>
    <p:extLst>
      <p:ext uri="{BB962C8B-B14F-4D97-AF65-F5344CB8AC3E}">
        <p14:creationId xmlns:p14="http://schemas.microsoft.com/office/powerpoint/2010/main" val="1086752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44523" y="1162312"/>
            <a:ext cx="7772400" cy="1484560"/>
          </a:xfrm>
        </p:spPr>
        <p:txBody>
          <a:bodyPr/>
          <a:lstStyle/>
          <a:p>
            <a:pPr eaLnBrk="1" hangingPunct="1"/>
            <a:r>
              <a:rPr lang="en-US" altLang="en-US" sz="4000" b="1" u="sng" dirty="0">
                <a:effectLst>
                  <a:outerShdw blurRad="38100" dist="38100" dir="2700000" algn="tl">
                    <a:srgbClr val="000000">
                      <a:alpha val="43137"/>
                    </a:srgbClr>
                  </a:outerShdw>
                </a:effectLst>
              </a:rPr>
              <a:t>Office of Financial Aid and Scholarships</a:t>
            </a:r>
          </a:p>
        </p:txBody>
      </p:sp>
      <p:sp>
        <p:nvSpPr>
          <p:cNvPr id="3" name="Subtitle 2"/>
          <p:cNvSpPr>
            <a:spLocks noGrp="1"/>
          </p:cNvSpPr>
          <p:nvPr>
            <p:ph type="subTitle" idx="1"/>
          </p:nvPr>
        </p:nvSpPr>
        <p:spPr>
          <a:xfrm>
            <a:off x="914401" y="2759977"/>
            <a:ext cx="7415560" cy="3451252"/>
          </a:xfrm>
        </p:spPr>
        <p:txBody>
          <a:bodyPr rtlCol="0">
            <a:normAutofit lnSpcReduction="10000"/>
          </a:bodyPr>
          <a:lstStyle/>
          <a:p>
            <a:pPr eaLnBrk="1" fontAlgn="auto" hangingPunct="1">
              <a:spcAft>
                <a:spcPts val="0"/>
              </a:spcAft>
              <a:buFont typeface="Arial"/>
              <a:buNone/>
              <a:defRPr/>
            </a:pPr>
            <a:r>
              <a:rPr lang="en-US" dirty="0">
                <a:solidFill>
                  <a:schemeClr val="tx1"/>
                </a:solidFill>
                <a:ea typeface="+mn-ea"/>
              </a:rPr>
              <a:t>Lower level of the Library, pondside</a:t>
            </a:r>
          </a:p>
          <a:p>
            <a:pPr eaLnBrk="1" fontAlgn="auto" hangingPunct="1">
              <a:spcAft>
                <a:spcPts val="0"/>
              </a:spcAft>
              <a:buFont typeface="Arial"/>
              <a:buNone/>
              <a:defRPr/>
            </a:pPr>
            <a:endParaRPr lang="en-US" dirty="0">
              <a:solidFill>
                <a:schemeClr val="tx1"/>
              </a:solidFill>
              <a:ea typeface="+mn-ea"/>
            </a:endParaRPr>
          </a:p>
          <a:p>
            <a:pPr eaLnBrk="1" fontAlgn="auto" hangingPunct="1">
              <a:spcAft>
                <a:spcPts val="0"/>
              </a:spcAft>
              <a:buFont typeface="Arial"/>
              <a:buNone/>
              <a:defRPr/>
            </a:pPr>
            <a:r>
              <a:rPr lang="en-US" dirty="0">
                <a:solidFill>
                  <a:schemeClr val="tx1"/>
                </a:solidFill>
                <a:ea typeface="+mn-ea"/>
              </a:rPr>
              <a:t>Monday-Friday, 8:30am-4:30pm</a:t>
            </a:r>
          </a:p>
          <a:p>
            <a:pPr eaLnBrk="1" fontAlgn="auto" hangingPunct="1">
              <a:spcAft>
                <a:spcPts val="0"/>
              </a:spcAft>
              <a:buFont typeface="Arial"/>
              <a:buNone/>
              <a:defRPr/>
            </a:pPr>
            <a:r>
              <a:rPr lang="en-US" dirty="0">
                <a:solidFill>
                  <a:schemeClr val="tx1"/>
                </a:solidFill>
                <a:ea typeface="+mn-ea"/>
              </a:rPr>
              <a:t>Financial Aid: 410-455-2387</a:t>
            </a:r>
          </a:p>
          <a:p>
            <a:pPr eaLnBrk="1" fontAlgn="auto" hangingPunct="1">
              <a:spcAft>
                <a:spcPts val="0"/>
              </a:spcAft>
              <a:buFont typeface="Arial"/>
              <a:buNone/>
              <a:defRPr/>
            </a:pPr>
            <a:r>
              <a:rPr lang="en-US" dirty="0">
                <a:solidFill>
                  <a:schemeClr val="tx1"/>
                </a:solidFill>
                <a:ea typeface="+mn-ea"/>
              </a:rPr>
              <a:t>Merit Scholarships: 410-455-3813</a:t>
            </a:r>
          </a:p>
          <a:p>
            <a:pPr eaLnBrk="1" fontAlgn="auto" hangingPunct="1">
              <a:spcAft>
                <a:spcPts val="0"/>
              </a:spcAft>
              <a:buFont typeface="Arial"/>
              <a:buNone/>
              <a:defRPr/>
            </a:pPr>
            <a:r>
              <a:rPr lang="en-US" dirty="0">
                <a:solidFill>
                  <a:schemeClr val="tx1"/>
                </a:solidFill>
                <a:ea typeface="+mn-ea"/>
              </a:rPr>
              <a:t>Fax: 410-455-3322</a:t>
            </a:r>
          </a:p>
        </p:txBody>
      </p:sp>
      <p:sp>
        <p:nvSpPr>
          <p:cNvPr id="5" name="Rectangle 4"/>
          <p:cNvSpPr/>
          <p:nvPr/>
        </p:nvSpPr>
        <p:spPr>
          <a:xfrm>
            <a:off x="0" y="955675"/>
            <a:ext cx="9144000" cy="460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6" name="Rectangle 5"/>
          <p:cNvSpPr/>
          <p:nvPr/>
        </p:nvSpPr>
        <p:spPr>
          <a:xfrm>
            <a:off x="0" y="6424613"/>
            <a:ext cx="9144000" cy="433387"/>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4" name="TextBox 6"/>
          <p:cNvSpPr txBox="1">
            <a:spLocks noChangeArrowheads="1"/>
          </p:cNvSpPr>
          <p:nvPr/>
        </p:nvSpPr>
        <p:spPr bwMode="auto">
          <a:xfrm>
            <a:off x="6196013" y="6468157"/>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US" altLang="en-US" sz="1800" b="1" dirty="0">
                <a:latin typeface="Kartika" panose="02020503030404060203" pitchFamily="18" charset="0"/>
                <a:cs typeface="Kartika" panose="02020503030404060203" pitchFamily="18" charset="0"/>
              </a:rPr>
              <a:t>orientation.umbc.edu</a:t>
            </a:r>
          </a:p>
        </p:txBody>
      </p:sp>
      <p:pic>
        <p:nvPicPr>
          <p:cNvPr id="10" name="Picture 9"/>
          <p:cNvPicPr>
            <a:picLocks noChangeAspect="1" noChangeArrowheads="1"/>
          </p:cNvPicPr>
          <p:nvPr/>
        </p:nvPicPr>
        <p:blipFill>
          <a:blip r:embed="rId2"/>
          <a:srcRect/>
          <a:stretch>
            <a:fillRect/>
          </a:stretch>
        </p:blipFill>
        <p:spPr bwMode="auto">
          <a:xfrm>
            <a:off x="127408" y="92898"/>
            <a:ext cx="2784475" cy="788988"/>
          </a:xfrm>
          <a:prstGeom prst="rect">
            <a:avLst/>
          </a:prstGeom>
          <a:noFill/>
          <a:ln w="9525">
            <a:noFill/>
            <a:miter lim="800000"/>
            <a:headEnd/>
            <a:tailEnd/>
          </a:ln>
        </p:spPr>
      </p:pic>
    </p:spTree>
    <p:extLst>
      <p:ext uri="{BB962C8B-B14F-4D97-AF65-F5344CB8AC3E}">
        <p14:creationId xmlns:p14="http://schemas.microsoft.com/office/powerpoint/2010/main" val="2227613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195584"/>
            <a:ext cx="7772400" cy="1484560"/>
          </a:xfrm>
        </p:spPr>
        <p:txBody>
          <a:bodyPr/>
          <a:lstStyle/>
          <a:p>
            <a:pPr eaLnBrk="1" hangingPunct="1"/>
            <a:r>
              <a:rPr lang="en-US" altLang="en-US" sz="5400" b="1" u="sng" dirty="0">
                <a:effectLst>
                  <a:outerShdw blurRad="38100" dist="38100" dir="2700000" algn="tl">
                    <a:srgbClr val="000000">
                      <a:alpha val="43137"/>
                    </a:srgbClr>
                  </a:outerShdw>
                </a:effectLst>
              </a:rPr>
              <a:t>College by the Numbers</a:t>
            </a:r>
          </a:p>
        </p:txBody>
      </p:sp>
      <p:sp>
        <p:nvSpPr>
          <p:cNvPr id="5" name="Rectangle 4"/>
          <p:cNvSpPr/>
          <p:nvPr/>
        </p:nvSpPr>
        <p:spPr>
          <a:xfrm>
            <a:off x="0" y="955675"/>
            <a:ext cx="9144000" cy="460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ysClr val="windowText" lastClr="000000"/>
                </a:solidFill>
              </a:ln>
              <a:solidFill>
                <a:prstClr val="white"/>
              </a:solidFill>
              <a:effectLst/>
              <a:uLnTx/>
              <a:uFillTx/>
              <a:latin typeface="Calibri"/>
              <a:ea typeface="+mn-ea"/>
              <a:cs typeface="+mn-cs"/>
            </a:endParaRPr>
          </a:p>
        </p:txBody>
      </p:sp>
      <p:sp>
        <p:nvSpPr>
          <p:cNvPr id="6" name="Rectangle 5"/>
          <p:cNvSpPr/>
          <p:nvPr/>
        </p:nvSpPr>
        <p:spPr>
          <a:xfrm>
            <a:off x="0" y="6424613"/>
            <a:ext cx="9144000" cy="433387"/>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54" name="TextBox 6"/>
          <p:cNvSpPr txBox="1">
            <a:spLocks noChangeArrowheads="1"/>
          </p:cNvSpPr>
          <p:nvPr/>
        </p:nvSpPr>
        <p:spPr bwMode="auto">
          <a:xfrm>
            <a:off x="6196013" y="6468157"/>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Kartika" panose="02020503030404060203" pitchFamily="18" charset="0"/>
                <a:ea typeface="ＭＳ Ｐゴシック" charset="-128"/>
                <a:cs typeface="Kartika" panose="02020503030404060203" pitchFamily="18" charset="0"/>
              </a:rPr>
              <a:t>orientation.umbc.edu</a:t>
            </a:r>
          </a:p>
        </p:txBody>
      </p:sp>
      <p:pic>
        <p:nvPicPr>
          <p:cNvPr id="10" name="Picture 9"/>
          <p:cNvPicPr>
            <a:picLocks noChangeAspect="1" noChangeArrowheads="1"/>
          </p:cNvPicPr>
          <p:nvPr/>
        </p:nvPicPr>
        <p:blipFill>
          <a:blip r:embed="rId2"/>
          <a:srcRect/>
          <a:stretch>
            <a:fillRect/>
          </a:stretch>
        </p:blipFill>
        <p:spPr bwMode="auto">
          <a:xfrm>
            <a:off x="177770" y="92898"/>
            <a:ext cx="2784475" cy="788988"/>
          </a:xfrm>
          <a:prstGeom prst="rect">
            <a:avLst/>
          </a:prstGeom>
          <a:noFill/>
          <a:ln w="9525">
            <a:noFill/>
            <a:miter lim="800000"/>
            <a:headEnd/>
            <a:tailEnd/>
          </a:ln>
        </p:spPr>
      </p:pic>
    </p:spTree>
    <p:extLst>
      <p:ext uri="{BB962C8B-B14F-4D97-AF65-F5344CB8AC3E}">
        <p14:creationId xmlns:p14="http://schemas.microsoft.com/office/powerpoint/2010/main" val="2979405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44523" y="1162312"/>
            <a:ext cx="7772400" cy="977039"/>
          </a:xfrm>
        </p:spPr>
        <p:txBody>
          <a:bodyPr/>
          <a:lstStyle/>
          <a:p>
            <a:pPr eaLnBrk="1" hangingPunct="1"/>
            <a:r>
              <a:rPr lang="en-US" altLang="en-US" sz="4000" b="1" u="sng" dirty="0">
                <a:effectLst>
                  <a:outerShdw blurRad="38100" dist="38100" dir="2700000" algn="tl">
                    <a:srgbClr val="000000">
                      <a:alpha val="43137"/>
                    </a:srgbClr>
                  </a:outerShdw>
                </a:effectLst>
              </a:rPr>
              <a:t>Our Services</a:t>
            </a:r>
          </a:p>
        </p:txBody>
      </p:sp>
      <p:sp>
        <p:nvSpPr>
          <p:cNvPr id="5" name="Rectangle 4"/>
          <p:cNvSpPr/>
          <p:nvPr/>
        </p:nvSpPr>
        <p:spPr>
          <a:xfrm>
            <a:off x="0" y="955675"/>
            <a:ext cx="9144000" cy="460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6" name="Rectangle 5"/>
          <p:cNvSpPr/>
          <p:nvPr/>
        </p:nvSpPr>
        <p:spPr>
          <a:xfrm>
            <a:off x="0" y="6424613"/>
            <a:ext cx="9144000" cy="433387"/>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4" name="TextBox 6"/>
          <p:cNvSpPr txBox="1">
            <a:spLocks noChangeArrowheads="1"/>
          </p:cNvSpPr>
          <p:nvPr/>
        </p:nvSpPr>
        <p:spPr bwMode="auto">
          <a:xfrm>
            <a:off x="6196013" y="6468157"/>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US" altLang="en-US" sz="1800" b="1" dirty="0">
                <a:latin typeface="Kartika" panose="02020503030404060203" pitchFamily="18" charset="0"/>
                <a:cs typeface="Kartika" panose="02020503030404060203" pitchFamily="18" charset="0"/>
              </a:rPr>
              <a:t>orientation.umbc.edu</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311" y="3496521"/>
            <a:ext cx="4763667" cy="2679991"/>
          </a:xfrm>
          <a:prstGeom prst="rect">
            <a:avLst/>
          </a:prstGeom>
          <a:ln w="9525">
            <a:solidFill>
              <a:schemeClr val="tx1"/>
            </a:solidFill>
          </a:ln>
          <a:effectLst/>
        </p:spPr>
      </p:pic>
      <p:sp>
        <p:nvSpPr>
          <p:cNvPr id="13" name="Subtitle 2"/>
          <p:cNvSpPr txBox="1">
            <a:spLocks/>
          </p:cNvSpPr>
          <p:nvPr/>
        </p:nvSpPr>
        <p:spPr bwMode="auto">
          <a:xfrm>
            <a:off x="581515" y="2173857"/>
            <a:ext cx="3052354" cy="400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128"/>
                <a:cs typeface="+mn-cs"/>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eaLnBrk="1" fontAlgn="auto" hangingPunct="1">
              <a:spcAft>
                <a:spcPts val="0"/>
              </a:spcAft>
              <a:buFont typeface="Arial" panose="020B0604020202020204" pitchFamily="34" charset="0"/>
              <a:buChar char="•"/>
              <a:defRPr/>
            </a:pPr>
            <a:r>
              <a:rPr lang="en-US" sz="2400" dirty="0">
                <a:solidFill>
                  <a:schemeClr val="tx1"/>
                </a:solidFill>
              </a:rPr>
              <a:t>Awarding of Merit Scholarships</a:t>
            </a:r>
            <a:endParaRPr lang="en-US" sz="2400" dirty="0">
              <a:solidFill>
                <a:schemeClr val="tx1"/>
              </a:solidFill>
              <a:ea typeface="+mn-ea"/>
            </a:endParaRPr>
          </a:p>
          <a:p>
            <a:pPr marL="457200" indent="-457200" algn="l" eaLnBrk="1" fontAlgn="auto" hangingPunct="1">
              <a:spcAft>
                <a:spcPts val="0"/>
              </a:spcAft>
              <a:buFont typeface="Arial" panose="020B0604020202020204" pitchFamily="34" charset="0"/>
              <a:buChar char="•"/>
              <a:defRPr/>
            </a:pPr>
            <a:r>
              <a:rPr lang="en-US" sz="2400" dirty="0">
                <a:solidFill>
                  <a:schemeClr val="tx1"/>
                </a:solidFill>
                <a:ea typeface="+mn-ea"/>
              </a:rPr>
              <a:t>FAFSA Processing</a:t>
            </a:r>
          </a:p>
          <a:p>
            <a:pPr marL="457200" indent="-457200" algn="l" eaLnBrk="1" fontAlgn="auto" hangingPunct="1">
              <a:spcAft>
                <a:spcPts val="0"/>
              </a:spcAft>
              <a:buFont typeface="Arial" panose="020B0604020202020204" pitchFamily="34" charset="0"/>
              <a:buChar char="•"/>
              <a:defRPr/>
            </a:pPr>
            <a:r>
              <a:rPr lang="en-US" sz="2400" dirty="0">
                <a:solidFill>
                  <a:schemeClr val="tx1"/>
                </a:solidFill>
              </a:rPr>
              <a:t>Verification of student accounts</a:t>
            </a:r>
            <a:endParaRPr lang="en-US" sz="2400" dirty="0">
              <a:solidFill>
                <a:schemeClr val="tx1"/>
              </a:solidFill>
              <a:ea typeface="+mn-ea"/>
            </a:endParaRPr>
          </a:p>
          <a:p>
            <a:pPr marL="457200" indent="-457200" algn="l" eaLnBrk="1" fontAlgn="auto" hangingPunct="1">
              <a:spcAft>
                <a:spcPts val="0"/>
              </a:spcAft>
              <a:buFont typeface="Arial" panose="020B0604020202020204" pitchFamily="34" charset="0"/>
              <a:buChar char="•"/>
              <a:defRPr/>
            </a:pPr>
            <a:r>
              <a:rPr lang="en-US" sz="2400" dirty="0">
                <a:solidFill>
                  <a:schemeClr val="tx1"/>
                </a:solidFill>
                <a:ea typeface="+mn-ea"/>
              </a:rPr>
              <a:t>Financial Aid Awarding</a:t>
            </a:r>
          </a:p>
          <a:p>
            <a:pPr marL="457200" indent="-457200" algn="l" eaLnBrk="1" fontAlgn="auto" hangingPunct="1">
              <a:spcAft>
                <a:spcPts val="0"/>
              </a:spcAft>
              <a:buFont typeface="Arial" panose="020B0604020202020204" pitchFamily="34" charset="0"/>
              <a:buChar char="•"/>
              <a:defRPr/>
            </a:pPr>
            <a:r>
              <a:rPr lang="en-US" sz="2400" dirty="0">
                <a:solidFill>
                  <a:schemeClr val="tx1"/>
                </a:solidFill>
                <a:ea typeface="+mn-ea"/>
              </a:rPr>
              <a:t>Financial Aid Counseling</a:t>
            </a:r>
          </a:p>
          <a:p>
            <a:pPr marL="457200" indent="-457200" algn="l" eaLnBrk="1" fontAlgn="auto" hangingPunct="1">
              <a:spcAft>
                <a:spcPts val="0"/>
              </a:spcAft>
              <a:buFont typeface="Arial" panose="020B0604020202020204" pitchFamily="34" charset="0"/>
              <a:buChar char="•"/>
              <a:defRPr/>
            </a:pPr>
            <a:endParaRPr lang="en-US" dirty="0">
              <a:ea typeface="+mn-ea"/>
            </a:endParaRPr>
          </a:p>
          <a:p>
            <a:pPr marL="457200" indent="-457200" algn="l" eaLnBrk="1" fontAlgn="auto" hangingPunct="1">
              <a:spcAft>
                <a:spcPts val="0"/>
              </a:spcAft>
              <a:buFont typeface="Arial" panose="020B0604020202020204" pitchFamily="34" charset="0"/>
              <a:buChar char="•"/>
              <a:defRPr/>
            </a:pPr>
            <a:endParaRPr lang="en-US" dirty="0">
              <a:ea typeface="+mn-ea"/>
            </a:endParaRPr>
          </a:p>
          <a:p>
            <a:pPr marL="457200" indent="-457200" eaLnBrk="1" fontAlgn="auto" hangingPunct="1">
              <a:spcAft>
                <a:spcPts val="0"/>
              </a:spcAft>
              <a:buFont typeface="Arial" panose="020B0604020202020204" pitchFamily="34" charset="0"/>
              <a:buChar char="•"/>
              <a:defRPr/>
            </a:pPr>
            <a:endParaRPr lang="en-US" dirty="0">
              <a:ea typeface="+mn-ea"/>
            </a:endParaRPr>
          </a:p>
        </p:txBody>
      </p:sp>
      <p:pic>
        <p:nvPicPr>
          <p:cNvPr id="11" name="Picture 10"/>
          <p:cNvPicPr>
            <a:picLocks noChangeAspect="1" noChangeArrowheads="1"/>
          </p:cNvPicPr>
          <p:nvPr/>
        </p:nvPicPr>
        <p:blipFill>
          <a:blip r:embed="rId3"/>
          <a:srcRect/>
          <a:stretch>
            <a:fillRect/>
          </a:stretch>
        </p:blipFill>
        <p:spPr bwMode="auto">
          <a:xfrm>
            <a:off x="151890" y="75646"/>
            <a:ext cx="2784475" cy="788988"/>
          </a:xfrm>
          <a:prstGeom prst="rect">
            <a:avLst/>
          </a:prstGeom>
          <a:noFill/>
          <a:ln w="9525">
            <a:noFill/>
            <a:miter lim="800000"/>
            <a:headEnd/>
            <a:tailEnd/>
          </a:ln>
        </p:spPr>
      </p:pic>
    </p:spTree>
    <p:extLst>
      <p:ext uri="{BB962C8B-B14F-4D97-AF65-F5344CB8AC3E}">
        <p14:creationId xmlns:p14="http://schemas.microsoft.com/office/powerpoint/2010/main" val="2909632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2023" y="5993066"/>
            <a:ext cx="7941700" cy="482365"/>
          </a:xfrm>
        </p:spPr>
        <p:txBody>
          <a:bodyPr rtlCol="0">
            <a:normAutofit fontScale="92500" lnSpcReduction="20000"/>
          </a:bodyPr>
          <a:lstStyle/>
          <a:p>
            <a:pPr eaLnBrk="1" fontAlgn="auto" hangingPunct="1">
              <a:spcAft>
                <a:spcPts val="0"/>
              </a:spcAft>
              <a:buFont typeface="Arial"/>
              <a:buNone/>
              <a:defRPr/>
            </a:pPr>
            <a:r>
              <a:rPr lang="en-US" dirty="0">
                <a:solidFill>
                  <a:schemeClr val="tx1"/>
                </a:solidFill>
                <a:ea typeface="+mn-ea"/>
              </a:rPr>
              <a:t>financialaid.umbc.edu</a:t>
            </a:r>
            <a:endParaRPr lang="en-US" sz="2000" dirty="0">
              <a:solidFill>
                <a:schemeClr val="tx1"/>
              </a:solidFill>
              <a:ea typeface="+mn-ea"/>
            </a:endParaRPr>
          </a:p>
        </p:txBody>
      </p:sp>
      <p:sp>
        <p:nvSpPr>
          <p:cNvPr id="5" name="Rectangle 4"/>
          <p:cNvSpPr/>
          <p:nvPr/>
        </p:nvSpPr>
        <p:spPr>
          <a:xfrm>
            <a:off x="0" y="955675"/>
            <a:ext cx="9144000" cy="460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6" name="Rectangle 5"/>
          <p:cNvSpPr/>
          <p:nvPr/>
        </p:nvSpPr>
        <p:spPr>
          <a:xfrm>
            <a:off x="0" y="6424613"/>
            <a:ext cx="9144000" cy="433387"/>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4" name="TextBox 6"/>
          <p:cNvSpPr txBox="1">
            <a:spLocks noChangeArrowheads="1"/>
          </p:cNvSpPr>
          <p:nvPr/>
        </p:nvSpPr>
        <p:spPr bwMode="auto">
          <a:xfrm>
            <a:off x="6196013" y="6468157"/>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US" altLang="en-US" sz="1800" b="1" dirty="0">
                <a:latin typeface="Kartika" panose="02020503030404060203" pitchFamily="18" charset="0"/>
                <a:cs typeface="Kartika" panose="02020503030404060203" pitchFamily="18" charset="0"/>
              </a:rPr>
              <a:t>orientation.umbc.edu</a:t>
            </a:r>
          </a:p>
        </p:txBody>
      </p:sp>
      <p:pic>
        <p:nvPicPr>
          <p:cNvPr id="14" name="Picture 13"/>
          <p:cNvPicPr>
            <a:picLocks noChangeAspect="1" noChangeArrowheads="1"/>
          </p:cNvPicPr>
          <p:nvPr/>
        </p:nvPicPr>
        <p:blipFill>
          <a:blip r:embed="rId2"/>
          <a:srcRect/>
          <a:stretch>
            <a:fillRect/>
          </a:stretch>
        </p:blipFill>
        <p:spPr bwMode="auto">
          <a:xfrm>
            <a:off x="169143" y="75645"/>
            <a:ext cx="2784475" cy="788988"/>
          </a:xfrm>
          <a:prstGeom prst="rect">
            <a:avLst/>
          </a:prstGeom>
          <a:noFill/>
          <a:ln w="9525">
            <a:noFill/>
            <a:miter lim="800000"/>
            <a:headEnd/>
            <a:tailEnd/>
          </a:ln>
        </p:spPr>
      </p:pic>
      <p:cxnSp>
        <p:nvCxnSpPr>
          <p:cNvPr id="12" name="Straight Arrow Connector 11">
            <a:extLst>
              <a:ext uri="{FF2B5EF4-FFF2-40B4-BE49-F238E27FC236}">
                <a16:creationId xmlns:a16="http://schemas.microsoft.com/office/drawing/2014/main" id="{19299272-3F3B-482A-A095-7B3B658042DC}"/>
              </a:ext>
            </a:extLst>
          </p:cNvPr>
          <p:cNvCxnSpPr/>
          <p:nvPr/>
        </p:nvCxnSpPr>
        <p:spPr>
          <a:xfrm flipH="1">
            <a:off x="6707038" y="4162245"/>
            <a:ext cx="832449"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pic>
        <p:nvPicPr>
          <p:cNvPr id="13" name="Picture 12">
            <a:extLst>
              <a:ext uri="{FF2B5EF4-FFF2-40B4-BE49-F238E27FC236}">
                <a16:creationId xmlns:a16="http://schemas.microsoft.com/office/drawing/2014/main" id="{4073D21A-2538-49F9-B4FB-2A25F751128E}"/>
              </a:ext>
            </a:extLst>
          </p:cNvPr>
          <p:cNvPicPr>
            <a:picLocks noChangeAspect="1"/>
          </p:cNvPicPr>
          <p:nvPr/>
        </p:nvPicPr>
        <p:blipFill rotWithShape="1">
          <a:blip r:embed="rId3"/>
          <a:srcRect l="48438" t="41433" r="13750" b="2271"/>
          <a:stretch/>
        </p:blipFill>
        <p:spPr>
          <a:xfrm>
            <a:off x="1504950" y="1062087"/>
            <a:ext cx="6233048" cy="4710063"/>
          </a:xfrm>
          <a:prstGeom prst="rect">
            <a:avLst/>
          </a:prstGeom>
        </p:spPr>
      </p:pic>
      <p:sp>
        <p:nvSpPr>
          <p:cNvPr id="15" name="Rectangle 14">
            <a:extLst>
              <a:ext uri="{FF2B5EF4-FFF2-40B4-BE49-F238E27FC236}">
                <a16:creationId xmlns:a16="http://schemas.microsoft.com/office/drawing/2014/main" id="{C573DE52-D4BE-4EFD-A6F6-309C84AD7A71}"/>
              </a:ext>
            </a:extLst>
          </p:cNvPr>
          <p:cNvSpPr/>
          <p:nvPr/>
        </p:nvSpPr>
        <p:spPr>
          <a:xfrm>
            <a:off x="1504950" y="2105560"/>
            <a:ext cx="923925" cy="170916"/>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F1AE41D6-BD5D-4B8D-B5C8-BE1884B46559}"/>
              </a:ext>
            </a:extLst>
          </p:cNvPr>
          <p:cNvSpPr/>
          <p:nvPr/>
        </p:nvSpPr>
        <p:spPr>
          <a:xfrm>
            <a:off x="2533650" y="2115085"/>
            <a:ext cx="714375" cy="161391"/>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DCC75D74-6F54-4DCA-AFE9-4EE469664D0B}"/>
              </a:ext>
            </a:extLst>
          </p:cNvPr>
          <p:cNvSpPr/>
          <p:nvPr/>
        </p:nvSpPr>
        <p:spPr>
          <a:xfrm>
            <a:off x="5562600" y="3627705"/>
            <a:ext cx="1076325" cy="268020"/>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8" name="Straight Arrow Connector 17">
            <a:extLst>
              <a:ext uri="{FF2B5EF4-FFF2-40B4-BE49-F238E27FC236}">
                <a16:creationId xmlns:a16="http://schemas.microsoft.com/office/drawing/2014/main" id="{73F8DA6E-DEB8-4542-AB66-3FD549AE2F4B}"/>
              </a:ext>
            </a:extLst>
          </p:cNvPr>
          <p:cNvCxnSpPr>
            <a:cxnSpLocks/>
          </p:cNvCxnSpPr>
          <p:nvPr/>
        </p:nvCxnSpPr>
        <p:spPr>
          <a:xfrm flipH="1">
            <a:off x="6291263" y="4076700"/>
            <a:ext cx="109061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9188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0906" y="1479704"/>
            <a:ext cx="7756323" cy="3125750"/>
          </a:xfrm>
        </p:spPr>
        <p:txBody>
          <a:bodyPr rtlCol="0">
            <a:normAutofit/>
          </a:bodyPr>
          <a:lstStyle/>
          <a:p>
            <a:pPr eaLnBrk="1" fontAlgn="auto" hangingPunct="1">
              <a:spcAft>
                <a:spcPts val="0"/>
              </a:spcAft>
              <a:buFont typeface="Arial"/>
              <a:buNone/>
              <a:defRPr/>
            </a:pPr>
            <a:r>
              <a:rPr lang="en-US" sz="3600" b="1" u="sng" dirty="0">
                <a:solidFill>
                  <a:schemeClr val="tx1"/>
                </a:solidFill>
                <a:effectLst>
                  <a:outerShdw blurRad="38100" dist="38100" dir="2700000" algn="tl">
                    <a:srgbClr val="000000">
                      <a:alpha val="43137"/>
                    </a:srgbClr>
                  </a:outerShdw>
                </a:effectLst>
                <a:ea typeface="+mn-ea"/>
              </a:rPr>
              <a:t>Application Process for Financial Aid</a:t>
            </a:r>
            <a:endParaRPr lang="en-US" sz="3600" b="1" dirty="0">
              <a:solidFill>
                <a:schemeClr val="tx1"/>
              </a:solidFill>
              <a:effectLst>
                <a:outerShdw blurRad="38100" dist="38100" dir="2700000" algn="tl">
                  <a:srgbClr val="000000">
                    <a:alpha val="43137"/>
                  </a:srgbClr>
                </a:outerShdw>
              </a:effectLst>
              <a:ea typeface="+mn-ea"/>
            </a:endParaRPr>
          </a:p>
          <a:p>
            <a:pPr marL="342900" indent="-342900" algn="l" eaLnBrk="1" fontAlgn="auto" hangingPunct="1">
              <a:spcAft>
                <a:spcPts val="0"/>
              </a:spcAft>
              <a:buFont typeface="Arial" panose="020B0604020202020204" pitchFamily="34" charset="0"/>
              <a:buChar char="•"/>
              <a:defRPr/>
            </a:pPr>
            <a:r>
              <a:rPr lang="en-US" sz="2400" dirty="0">
                <a:solidFill>
                  <a:schemeClr val="tx1"/>
                </a:solidFill>
                <a:ea typeface="+mn-ea"/>
              </a:rPr>
              <a:t>Complete the 2017-2018 FAFSA at fafsa.ed.gov</a:t>
            </a:r>
          </a:p>
          <a:p>
            <a:pPr marL="342900" indent="-342900" algn="l" eaLnBrk="1" fontAlgn="auto" hangingPunct="1">
              <a:spcAft>
                <a:spcPts val="0"/>
              </a:spcAft>
              <a:buFont typeface="Arial" panose="020B0604020202020204" pitchFamily="34" charset="0"/>
              <a:buChar char="•"/>
              <a:defRPr/>
            </a:pPr>
            <a:r>
              <a:rPr lang="en-US" sz="2400" dirty="0">
                <a:solidFill>
                  <a:schemeClr val="tx1"/>
                </a:solidFill>
                <a:ea typeface="+mn-ea"/>
              </a:rPr>
              <a:t>UMBC School Code: </a:t>
            </a:r>
            <a:r>
              <a:rPr lang="en-US" sz="2400" b="1" dirty="0">
                <a:solidFill>
                  <a:schemeClr val="tx1"/>
                </a:solidFill>
                <a:ea typeface="+mn-ea"/>
              </a:rPr>
              <a:t>002105</a:t>
            </a:r>
          </a:p>
          <a:p>
            <a:pPr marL="342900" indent="-342900" algn="l" eaLnBrk="1" fontAlgn="auto" hangingPunct="1">
              <a:spcAft>
                <a:spcPts val="0"/>
              </a:spcAft>
              <a:buFont typeface="Arial" panose="020B0604020202020204" pitchFamily="34" charset="0"/>
              <a:buChar char="•"/>
              <a:defRPr/>
            </a:pPr>
            <a:r>
              <a:rPr lang="en-US" sz="2400" dirty="0">
                <a:solidFill>
                  <a:schemeClr val="tx1"/>
                </a:solidFill>
                <a:ea typeface="+mn-ea"/>
              </a:rPr>
              <a:t>Students must submit a new FAFSA each Academic Year!</a:t>
            </a:r>
          </a:p>
          <a:p>
            <a:pPr marL="342900" indent="-342900" algn="l" eaLnBrk="1" fontAlgn="auto" hangingPunct="1">
              <a:spcAft>
                <a:spcPts val="0"/>
              </a:spcAft>
              <a:buFont typeface="Arial" panose="020B0604020202020204" pitchFamily="34" charset="0"/>
              <a:buChar char="•"/>
              <a:defRPr/>
            </a:pPr>
            <a:r>
              <a:rPr lang="en-US" sz="2400" dirty="0">
                <a:solidFill>
                  <a:schemeClr val="tx1"/>
                </a:solidFill>
                <a:ea typeface="+mn-ea"/>
              </a:rPr>
              <a:t>Anticipate electronic notification via </a:t>
            </a:r>
            <a:r>
              <a:rPr lang="en-US" sz="2400" i="1" dirty="0" err="1">
                <a:solidFill>
                  <a:schemeClr val="tx1"/>
                </a:solidFill>
                <a:latin typeface="Bell MT" panose="02020503060305020303" pitchFamily="18" charset="0"/>
                <a:ea typeface="+mn-ea"/>
              </a:rPr>
              <a:t>my</a:t>
            </a:r>
            <a:r>
              <a:rPr lang="en-US" sz="2400" dirty="0" err="1">
                <a:solidFill>
                  <a:srgbClr val="FF0000"/>
                </a:solidFill>
                <a:ea typeface="+mn-ea"/>
              </a:rPr>
              <a:t>UMBC</a:t>
            </a:r>
            <a:endParaRPr lang="en-US" sz="2400" dirty="0">
              <a:solidFill>
                <a:srgbClr val="FF0000"/>
              </a:solidFill>
              <a:ea typeface="+mn-ea"/>
            </a:endParaRPr>
          </a:p>
          <a:p>
            <a:pPr marL="342900" indent="-342900" eaLnBrk="1" fontAlgn="auto" hangingPunct="1">
              <a:spcAft>
                <a:spcPts val="0"/>
              </a:spcAft>
              <a:buFont typeface="Arial" panose="020B0604020202020204" pitchFamily="34" charset="0"/>
              <a:buChar char="•"/>
              <a:defRPr/>
            </a:pPr>
            <a:endParaRPr lang="en-US" sz="2400" dirty="0">
              <a:solidFill>
                <a:schemeClr val="tx1"/>
              </a:solidFill>
              <a:ea typeface="+mn-ea"/>
            </a:endParaRPr>
          </a:p>
          <a:p>
            <a:pPr eaLnBrk="1" fontAlgn="auto" hangingPunct="1">
              <a:spcAft>
                <a:spcPts val="0"/>
              </a:spcAft>
              <a:defRPr/>
            </a:pPr>
            <a:endParaRPr lang="en-US" sz="2400" dirty="0">
              <a:solidFill>
                <a:schemeClr val="tx1"/>
              </a:solidFill>
              <a:ea typeface="+mn-ea"/>
            </a:endParaRPr>
          </a:p>
        </p:txBody>
      </p:sp>
      <p:sp>
        <p:nvSpPr>
          <p:cNvPr id="5" name="Rectangle 4"/>
          <p:cNvSpPr/>
          <p:nvPr/>
        </p:nvSpPr>
        <p:spPr>
          <a:xfrm>
            <a:off x="0" y="955675"/>
            <a:ext cx="9144000" cy="460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6" name="Rectangle 5"/>
          <p:cNvSpPr/>
          <p:nvPr/>
        </p:nvSpPr>
        <p:spPr>
          <a:xfrm>
            <a:off x="0" y="6424613"/>
            <a:ext cx="9144000" cy="433387"/>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4" name="TextBox 6"/>
          <p:cNvSpPr txBox="1">
            <a:spLocks noChangeArrowheads="1"/>
          </p:cNvSpPr>
          <p:nvPr/>
        </p:nvSpPr>
        <p:spPr bwMode="auto">
          <a:xfrm>
            <a:off x="6196013" y="6468157"/>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US" altLang="en-US" sz="1800" b="1" dirty="0">
                <a:latin typeface="Kartika" panose="02020503030404060203" pitchFamily="18" charset="0"/>
                <a:cs typeface="Kartika" panose="02020503030404060203" pitchFamily="18" charset="0"/>
              </a:rPr>
              <a:t>orientation.umbc.edu</a:t>
            </a:r>
          </a:p>
        </p:txBody>
      </p:sp>
      <p:pic>
        <p:nvPicPr>
          <p:cNvPr id="11" name="Picture 10"/>
          <p:cNvPicPr>
            <a:picLocks noChangeAspect="1" noChangeArrowheads="1"/>
          </p:cNvPicPr>
          <p:nvPr/>
        </p:nvPicPr>
        <p:blipFill>
          <a:blip r:embed="rId2"/>
          <a:srcRect/>
          <a:stretch>
            <a:fillRect/>
          </a:stretch>
        </p:blipFill>
        <p:spPr bwMode="auto">
          <a:xfrm>
            <a:off x="147638" y="127868"/>
            <a:ext cx="2784475" cy="788988"/>
          </a:xfrm>
          <a:prstGeom prst="rect">
            <a:avLst/>
          </a:prstGeom>
          <a:noFill/>
          <a:ln w="9525">
            <a:noFill/>
            <a:miter lim="800000"/>
            <a:headEnd/>
            <a:tailEnd/>
          </a:ln>
        </p:spPr>
      </p:pic>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021" y="3878583"/>
            <a:ext cx="3778536" cy="251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798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1150" y="1313911"/>
            <a:ext cx="7941700" cy="4798504"/>
          </a:xfrm>
        </p:spPr>
        <p:txBody>
          <a:bodyPr rtlCol="0">
            <a:normAutofit/>
          </a:bodyPr>
          <a:lstStyle/>
          <a:p>
            <a:pPr eaLnBrk="1" fontAlgn="auto" hangingPunct="1">
              <a:spcAft>
                <a:spcPts val="0"/>
              </a:spcAft>
              <a:buFont typeface="Arial"/>
              <a:buNone/>
              <a:defRPr/>
            </a:pPr>
            <a:r>
              <a:rPr lang="en-US" sz="3600" b="1" u="sng" dirty="0">
                <a:solidFill>
                  <a:schemeClr val="tx1"/>
                </a:solidFill>
                <a:effectLst>
                  <a:outerShdw blurRad="38100" dist="38100" dir="2700000" algn="tl">
                    <a:srgbClr val="000000">
                      <a:alpha val="43137"/>
                    </a:srgbClr>
                  </a:outerShdw>
                </a:effectLst>
                <a:ea typeface="+mn-ea"/>
              </a:rPr>
              <a:t>Financial Aid Awards</a:t>
            </a:r>
          </a:p>
          <a:p>
            <a:pPr marL="342900" indent="-342900" algn="l" eaLnBrk="1" fontAlgn="auto" hangingPunct="1">
              <a:spcAft>
                <a:spcPts val="0"/>
              </a:spcAft>
              <a:buFont typeface="Arial" panose="020B0604020202020204" pitchFamily="34" charset="0"/>
              <a:buChar char="•"/>
              <a:defRPr/>
            </a:pPr>
            <a:r>
              <a:rPr lang="en-US" sz="2400" dirty="0">
                <a:solidFill>
                  <a:schemeClr val="tx1"/>
                </a:solidFill>
                <a:ea typeface="+mn-ea"/>
              </a:rPr>
              <a:t>The initial award package is based on the following:</a:t>
            </a:r>
          </a:p>
          <a:p>
            <a:pPr marL="800100" lvl="1" indent="-342900" algn="l" eaLnBrk="1" fontAlgn="auto" hangingPunct="1">
              <a:spcAft>
                <a:spcPts val="0"/>
              </a:spcAft>
              <a:buFont typeface="Arial" panose="020B0604020202020204" pitchFamily="34" charset="0"/>
              <a:buChar char="•"/>
              <a:defRPr/>
            </a:pPr>
            <a:r>
              <a:rPr lang="en-US" sz="2000" dirty="0">
                <a:solidFill>
                  <a:schemeClr val="tx1"/>
                </a:solidFill>
                <a:ea typeface="+mn-ea"/>
              </a:rPr>
              <a:t>Full-time enrollment</a:t>
            </a:r>
          </a:p>
          <a:p>
            <a:pPr marL="800100" lvl="1" indent="-342900" algn="l" eaLnBrk="1" fontAlgn="auto" hangingPunct="1">
              <a:spcAft>
                <a:spcPts val="0"/>
              </a:spcAft>
              <a:buFont typeface="Arial" panose="020B0604020202020204" pitchFamily="34" charset="0"/>
              <a:buChar char="•"/>
              <a:defRPr/>
            </a:pPr>
            <a:r>
              <a:rPr lang="en-US" sz="2000" dirty="0">
                <a:solidFill>
                  <a:schemeClr val="tx1"/>
                </a:solidFill>
                <a:ea typeface="+mn-ea"/>
              </a:rPr>
              <a:t>Student’s housing status as reported on the FAFSA</a:t>
            </a:r>
          </a:p>
          <a:p>
            <a:pPr marL="800100" lvl="1" indent="-342900" algn="l" eaLnBrk="1" fontAlgn="auto" hangingPunct="1">
              <a:spcAft>
                <a:spcPts val="0"/>
              </a:spcAft>
              <a:buFont typeface="Arial" panose="020B0604020202020204" pitchFamily="34" charset="0"/>
              <a:buChar char="•"/>
              <a:defRPr/>
            </a:pPr>
            <a:r>
              <a:rPr lang="en-US" sz="2000" dirty="0">
                <a:solidFill>
                  <a:schemeClr val="tx1"/>
                </a:solidFill>
                <a:ea typeface="+mn-ea"/>
              </a:rPr>
              <a:t>Maximum Stafford Loan eligibility</a:t>
            </a:r>
          </a:p>
          <a:p>
            <a:pPr marL="342900" indent="-342900" algn="l" eaLnBrk="1" fontAlgn="auto" hangingPunct="1">
              <a:spcAft>
                <a:spcPts val="0"/>
              </a:spcAft>
              <a:buFont typeface="Arial" panose="020B0604020202020204" pitchFamily="34" charset="0"/>
              <a:buChar char="•"/>
              <a:defRPr/>
            </a:pPr>
            <a:r>
              <a:rPr lang="en-US" sz="2400" dirty="0">
                <a:solidFill>
                  <a:schemeClr val="tx1"/>
                </a:solidFill>
                <a:ea typeface="+mn-ea"/>
              </a:rPr>
              <a:t>Students will decide if they want to accept the loan offer, and if so, how much</a:t>
            </a:r>
          </a:p>
          <a:p>
            <a:pPr marL="800100" lvl="1" indent="-342900" algn="l" eaLnBrk="1" fontAlgn="auto" hangingPunct="1">
              <a:spcAft>
                <a:spcPts val="0"/>
              </a:spcAft>
              <a:buFont typeface="Arial" panose="020B0604020202020204" pitchFamily="34" charset="0"/>
              <a:buChar char="•"/>
              <a:defRPr/>
            </a:pPr>
            <a:r>
              <a:rPr lang="en-US" sz="2000" dirty="0">
                <a:solidFill>
                  <a:schemeClr val="tx1"/>
                </a:solidFill>
              </a:rPr>
              <a:t>First-time borrowers must complete Entrance Counseling and a Master Promissory Note (MPN) at </a:t>
            </a:r>
            <a:r>
              <a:rPr lang="en-US" sz="2000" dirty="0">
                <a:solidFill>
                  <a:schemeClr val="tx1"/>
                </a:solidFill>
                <a:hlinkClick r:id="rId2"/>
              </a:rPr>
              <a:t>www.studentloans.gov</a:t>
            </a:r>
            <a:r>
              <a:rPr lang="en-US" sz="2000" dirty="0">
                <a:solidFill>
                  <a:schemeClr val="tx1"/>
                </a:solidFill>
              </a:rPr>
              <a:t> </a:t>
            </a:r>
          </a:p>
          <a:p>
            <a:pPr marL="800100" lvl="1" indent="-342900" algn="l" eaLnBrk="1" fontAlgn="auto" hangingPunct="1">
              <a:spcAft>
                <a:spcPts val="0"/>
              </a:spcAft>
              <a:buFont typeface="Arial" panose="020B0604020202020204" pitchFamily="34" charset="0"/>
              <a:buChar char="•"/>
              <a:defRPr/>
            </a:pPr>
            <a:r>
              <a:rPr lang="en-US" sz="2000" dirty="0">
                <a:solidFill>
                  <a:schemeClr val="tx1"/>
                </a:solidFill>
                <a:ea typeface="+mn-ea"/>
              </a:rPr>
              <a:t>More information on loan acceptance can be found at </a:t>
            </a:r>
            <a:br>
              <a:rPr lang="en-US" sz="2000" dirty="0">
                <a:solidFill>
                  <a:schemeClr val="tx1"/>
                </a:solidFill>
                <a:ea typeface="+mn-ea"/>
              </a:rPr>
            </a:br>
            <a:r>
              <a:rPr lang="en-US" sz="2000" dirty="0">
                <a:solidFill>
                  <a:schemeClr val="tx1"/>
                </a:solidFill>
                <a:ea typeface="+mn-ea"/>
                <a:hlinkClick r:id="rId3"/>
              </a:rPr>
              <a:t>http://financialaid.umbc.edu/types-of-aid/federal-loans/acceptance/</a:t>
            </a:r>
            <a:endParaRPr lang="en-US" sz="2000" dirty="0">
              <a:solidFill>
                <a:schemeClr val="tx1"/>
              </a:solidFill>
              <a:ea typeface="+mn-ea"/>
            </a:endParaRPr>
          </a:p>
          <a:p>
            <a:pPr marL="342900" indent="-342900" algn="l" eaLnBrk="1" fontAlgn="auto" hangingPunct="1">
              <a:spcAft>
                <a:spcPts val="0"/>
              </a:spcAft>
              <a:buFont typeface="Arial" panose="020B0604020202020204" pitchFamily="34" charset="0"/>
              <a:buChar char="•"/>
              <a:defRPr/>
            </a:pPr>
            <a:endParaRPr lang="en-US" sz="2400" dirty="0">
              <a:solidFill>
                <a:schemeClr val="tx1"/>
              </a:solidFill>
              <a:ea typeface="+mn-ea"/>
            </a:endParaRPr>
          </a:p>
        </p:txBody>
      </p:sp>
      <p:sp>
        <p:nvSpPr>
          <p:cNvPr id="5" name="Rectangle 4"/>
          <p:cNvSpPr/>
          <p:nvPr/>
        </p:nvSpPr>
        <p:spPr>
          <a:xfrm>
            <a:off x="0" y="955675"/>
            <a:ext cx="9144000" cy="460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6" name="Rectangle 5"/>
          <p:cNvSpPr/>
          <p:nvPr/>
        </p:nvSpPr>
        <p:spPr>
          <a:xfrm>
            <a:off x="0" y="6424613"/>
            <a:ext cx="9144000" cy="433387"/>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4" name="TextBox 6"/>
          <p:cNvSpPr txBox="1">
            <a:spLocks noChangeArrowheads="1"/>
          </p:cNvSpPr>
          <p:nvPr/>
        </p:nvSpPr>
        <p:spPr bwMode="auto">
          <a:xfrm>
            <a:off x="6196013" y="6468157"/>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US" altLang="en-US" sz="1800" b="1" dirty="0">
                <a:latin typeface="Kartika" panose="02020503030404060203" pitchFamily="18" charset="0"/>
                <a:cs typeface="Kartika" panose="02020503030404060203" pitchFamily="18" charset="0"/>
              </a:rPr>
              <a:t>orientation.umbc.edu</a:t>
            </a:r>
          </a:p>
        </p:txBody>
      </p:sp>
      <p:pic>
        <p:nvPicPr>
          <p:cNvPr id="9" name="Picture 8"/>
          <p:cNvPicPr>
            <a:picLocks noChangeAspect="1" noChangeArrowheads="1"/>
          </p:cNvPicPr>
          <p:nvPr/>
        </p:nvPicPr>
        <p:blipFill>
          <a:blip r:embed="rId4"/>
          <a:srcRect/>
          <a:stretch>
            <a:fillRect/>
          </a:stretch>
        </p:blipFill>
        <p:spPr bwMode="auto">
          <a:xfrm>
            <a:off x="108758" y="92899"/>
            <a:ext cx="2784475" cy="788988"/>
          </a:xfrm>
          <a:prstGeom prst="rect">
            <a:avLst/>
          </a:prstGeom>
          <a:noFill/>
          <a:ln w="9525">
            <a:noFill/>
            <a:miter lim="800000"/>
            <a:headEnd/>
            <a:tailEnd/>
          </a:ln>
        </p:spPr>
      </p:pic>
    </p:spTree>
    <p:extLst>
      <p:ext uri="{BB962C8B-B14F-4D97-AF65-F5344CB8AC3E}">
        <p14:creationId xmlns:p14="http://schemas.microsoft.com/office/powerpoint/2010/main" val="3726560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9917" y="1004007"/>
            <a:ext cx="7941700" cy="636060"/>
          </a:xfrm>
        </p:spPr>
        <p:txBody>
          <a:bodyPr rtlCol="0">
            <a:normAutofit lnSpcReduction="10000"/>
          </a:bodyPr>
          <a:lstStyle/>
          <a:p>
            <a:pPr eaLnBrk="1" fontAlgn="auto" hangingPunct="1">
              <a:spcAft>
                <a:spcPts val="0"/>
              </a:spcAft>
              <a:buFont typeface="Arial"/>
              <a:buNone/>
              <a:defRPr/>
            </a:pPr>
            <a:r>
              <a:rPr lang="en-US" sz="3600" b="1" u="sng" dirty="0">
                <a:solidFill>
                  <a:schemeClr val="tx1"/>
                </a:solidFill>
                <a:effectLst>
                  <a:outerShdw blurRad="38100" dist="38100" dir="2700000" algn="tl">
                    <a:srgbClr val="000000">
                      <a:alpha val="43137"/>
                    </a:srgbClr>
                  </a:outerShdw>
                </a:effectLst>
                <a:ea typeface="+mn-ea"/>
              </a:rPr>
              <a:t>Helpful Tools</a:t>
            </a:r>
            <a:endParaRPr lang="en-US" sz="3600" b="1" dirty="0">
              <a:solidFill>
                <a:schemeClr val="tx1"/>
              </a:solidFill>
              <a:effectLst>
                <a:outerShdw blurRad="38100" dist="38100" dir="2700000" algn="tl">
                  <a:srgbClr val="000000">
                    <a:alpha val="43137"/>
                  </a:srgbClr>
                </a:outerShdw>
              </a:effectLst>
              <a:ea typeface="+mn-ea"/>
            </a:endParaRPr>
          </a:p>
          <a:p>
            <a:pPr eaLnBrk="1" fontAlgn="auto" hangingPunct="1">
              <a:spcAft>
                <a:spcPts val="0"/>
              </a:spcAft>
              <a:defRPr/>
            </a:pPr>
            <a:endParaRPr lang="en-US" sz="2400" dirty="0">
              <a:solidFill>
                <a:schemeClr val="tx1"/>
              </a:solidFill>
              <a:ea typeface="+mn-ea"/>
            </a:endParaRPr>
          </a:p>
        </p:txBody>
      </p:sp>
      <p:sp>
        <p:nvSpPr>
          <p:cNvPr id="5" name="Rectangle 4"/>
          <p:cNvSpPr/>
          <p:nvPr/>
        </p:nvSpPr>
        <p:spPr>
          <a:xfrm>
            <a:off x="0" y="955675"/>
            <a:ext cx="9144000" cy="460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6" name="Rectangle 5"/>
          <p:cNvSpPr/>
          <p:nvPr/>
        </p:nvSpPr>
        <p:spPr>
          <a:xfrm>
            <a:off x="0" y="6424613"/>
            <a:ext cx="9144000" cy="433387"/>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4" name="TextBox 6"/>
          <p:cNvSpPr txBox="1">
            <a:spLocks noChangeArrowheads="1"/>
          </p:cNvSpPr>
          <p:nvPr/>
        </p:nvSpPr>
        <p:spPr bwMode="auto">
          <a:xfrm>
            <a:off x="6196013" y="6468157"/>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US" altLang="en-US" sz="1800" b="1" dirty="0">
                <a:latin typeface="Kartika" panose="02020503030404060203" pitchFamily="18" charset="0"/>
                <a:cs typeface="Kartika" panose="02020503030404060203" pitchFamily="18" charset="0"/>
              </a:rPr>
              <a:t>orientation.umbc.edu</a:t>
            </a:r>
          </a:p>
        </p:txBody>
      </p:sp>
      <p:sp>
        <p:nvSpPr>
          <p:cNvPr id="21" name="TextBox 20"/>
          <p:cNvSpPr txBox="1"/>
          <p:nvPr/>
        </p:nvSpPr>
        <p:spPr>
          <a:xfrm>
            <a:off x="5874589" y="4713831"/>
            <a:ext cx="2510286" cy="1754326"/>
          </a:xfrm>
          <a:prstGeom prst="rect">
            <a:avLst/>
          </a:prstGeom>
          <a:noFill/>
        </p:spPr>
        <p:txBody>
          <a:bodyPr wrap="square" rtlCol="0">
            <a:spAutoFit/>
          </a:bodyPr>
          <a:lstStyle/>
          <a:p>
            <a:pPr algn="ctr"/>
            <a:r>
              <a:rPr lang="en-US" b="1" u="sng" dirty="0"/>
              <a:t>Cost Calculator</a:t>
            </a:r>
          </a:p>
          <a:p>
            <a:pPr algn="ctr"/>
            <a:r>
              <a:rPr lang="en-US" dirty="0"/>
              <a:t>Determine your student’s expenses, and how much their financial aid will cover</a:t>
            </a:r>
          </a:p>
          <a:p>
            <a:endParaRPr lang="en-US" dirty="0"/>
          </a:p>
        </p:txBody>
      </p:sp>
      <p:sp>
        <p:nvSpPr>
          <p:cNvPr id="22" name="TextBox 21"/>
          <p:cNvSpPr txBox="1"/>
          <p:nvPr/>
        </p:nvSpPr>
        <p:spPr>
          <a:xfrm>
            <a:off x="1164566" y="4685065"/>
            <a:ext cx="2751826" cy="1754326"/>
          </a:xfrm>
          <a:prstGeom prst="rect">
            <a:avLst/>
          </a:prstGeom>
          <a:noFill/>
        </p:spPr>
        <p:txBody>
          <a:bodyPr wrap="square" rtlCol="0">
            <a:spAutoFit/>
          </a:bodyPr>
          <a:lstStyle/>
          <a:p>
            <a:pPr algn="ctr"/>
            <a:r>
              <a:rPr lang="en-US" b="1" u="sng" dirty="0"/>
              <a:t>Information For…..</a:t>
            </a:r>
            <a:br>
              <a:rPr lang="en-US" dirty="0"/>
            </a:br>
            <a:r>
              <a:rPr lang="en-US" dirty="0"/>
              <a:t>All the information you will need to ensure that your student is on the right track to receive </a:t>
            </a:r>
            <a:br>
              <a:rPr lang="en-US" dirty="0"/>
            </a:br>
            <a:r>
              <a:rPr lang="en-US" dirty="0"/>
              <a:t>their aid</a:t>
            </a:r>
          </a:p>
        </p:txBody>
      </p:sp>
      <p:pic>
        <p:nvPicPr>
          <p:cNvPr id="14" name="Picture 13"/>
          <p:cNvPicPr>
            <a:picLocks noChangeAspect="1" noChangeArrowheads="1"/>
          </p:cNvPicPr>
          <p:nvPr/>
        </p:nvPicPr>
        <p:blipFill>
          <a:blip r:embed="rId2"/>
          <a:srcRect/>
          <a:stretch>
            <a:fillRect/>
          </a:stretch>
        </p:blipFill>
        <p:spPr bwMode="auto">
          <a:xfrm>
            <a:off x="117384" y="67019"/>
            <a:ext cx="2784475" cy="788988"/>
          </a:xfrm>
          <a:prstGeom prst="rect">
            <a:avLst/>
          </a:prstGeom>
          <a:noFill/>
          <a:ln w="9525">
            <a:no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90" y="1645301"/>
            <a:ext cx="3672606" cy="30690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408" y="1645302"/>
            <a:ext cx="4023295" cy="30397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1337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44523" y="978694"/>
            <a:ext cx="7602523" cy="985270"/>
          </a:xfrm>
        </p:spPr>
        <p:txBody>
          <a:bodyPr/>
          <a:lstStyle/>
          <a:p>
            <a:pPr eaLnBrk="1" hangingPunct="1"/>
            <a:r>
              <a:rPr lang="en-US" altLang="en-US" sz="4000" b="1" u="sng" dirty="0">
                <a:effectLst>
                  <a:outerShdw blurRad="38100" dist="38100" dir="2700000" algn="tl">
                    <a:srgbClr val="000000">
                      <a:alpha val="43137"/>
                    </a:srgbClr>
                  </a:outerShdw>
                </a:effectLst>
              </a:rPr>
              <a:t>Financial Smarts @UMBC</a:t>
            </a:r>
          </a:p>
        </p:txBody>
      </p:sp>
      <p:sp>
        <p:nvSpPr>
          <p:cNvPr id="5" name="Rectangle 4"/>
          <p:cNvSpPr/>
          <p:nvPr/>
        </p:nvSpPr>
        <p:spPr>
          <a:xfrm>
            <a:off x="0" y="955675"/>
            <a:ext cx="9144000" cy="460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6" name="Rectangle 5"/>
          <p:cNvSpPr/>
          <p:nvPr/>
        </p:nvSpPr>
        <p:spPr>
          <a:xfrm>
            <a:off x="0" y="6424613"/>
            <a:ext cx="9144000" cy="433387"/>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4" name="TextBox 6"/>
          <p:cNvSpPr txBox="1">
            <a:spLocks noChangeArrowheads="1"/>
          </p:cNvSpPr>
          <p:nvPr/>
        </p:nvSpPr>
        <p:spPr bwMode="auto">
          <a:xfrm>
            <a:off x="6196013" y="6468157"/>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US" altLang="en-US" sz="1800" b="1" dirty="0">
                <a:latin typeface="Kartika" panose="02020503030404060203" pitchFamily="18" charset="0"/>
                <a:cs typeface="Kartika" panose="02020503030404060203" pitchFamily="18" charset="0"/>
              </a:rPr>
              <a:t>orientation.umbc.edu</a:t>
            </a:r>
          </a:p>
        </p:txBody>
      </p:sp>
      <p:sp>
        <p:nvSpPr>
          <p:cNvPr id="13" name="Subtitle 2"/>
          <p:cNvSpPr txBox="1">
            <a:spLocks/>
          </p:cNvSpPr>
          <p:nvPr/>
        </p:nvSpPr>
        <p:spPr bwMode="auto">
          <a:xfrm>
            <a:off x="142874" y="4589254"/>
            <a:ext cx="4015058" cy="144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128"/>
                <a:cs typeface="+mn-cs"/>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buFont typeface="Arial"/>
              <a:buNone/>
              <a:defRPr/>
            </a:pPr>
            <a:r>
              <a:rPr lang="en-US" dirty="0">
                <a:solidFill>
                  <a:schemeClr val="tx1"/>
                </a:solidFill>
                <a:ea typeface="+mn-ea"/>
              </a:rPr>
              <a:t>More than Educated,</a:t>
            </a:r>
            <a:br>
              <a:rPr lang="en-US" dirty="0">
                <a:solidFill>
                  <a:schemeClr val="tx1"/>
                </a:solidFill>
                <a:ea typeface="+mn-ea"/>
              </a:rPr>
            </a:br>
            <a:r>
              <a:rPr lang="en-US" dirty="0">
                <a:solidFill>
                  <a:schemeClr val="tx1"/>
                </a:solidFill>
                <a:ea typeface="+mn-ea"/>
              </a:rPr>
              <a:t>Financially SMART!</a:t>
            </a:r>
            <a:br>
              <a:rPr lang="en-US" dirty="0">
                <a:solidFill>
                  <a:schemeClr val="tx1"/>
                </a:solidFill>
                <a:ea typeface="+mn-ea"/>
              </a:rPr>
            </a:br>
            <a:r>
              <a:rPr lang="en-US" sz="2000" dirty="0">
                <a:solidFill>
                  <a:schemeClr val="tx1"/>
                </a:solidFill>
                <a:ea typeface="+mn-ea"/>
              </a:rPr>
              <a:t>financialsmarts.umbc.edu</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37" y="2469869"/>
            <a:ext cx="3810532" cy="1762371"/>
          </a:xfrm>
          <a:prstGeom prst="rect">
            <a:avLst/>
          </a:prstGeom>
          <a:ln>
            <a:noFill/>
          </a:ln>
          <a:effectLst>
            <a:softEdge rad="112500"/>
          </a:effectLst>
        </p:spPr>
      </p:pic>
      <p:pic>
        <p:nvPicPr>
          <p:cNvPr id="12" name="Picture 11"/>
          <p:cNvPicPr>
            <a:picLocks noChangeAspect="1" noChangeArrowheads="1"/>
          </p:cNvPicPr>
          <p:nvPr/>
        </p:nvPicPr>
        <p:blipFill>
          <a:blip r:embed="rId3"/>
          <a:srcRect/>
          <a:stretch>
            <a:fillRect/>
          </a:stretch>
        </p:blipFill>
        <p:spPr bwMode="auto">
          <a:xfrm>
            <a:off x="116995" y="166687"/>
            <a:ext cx="2784475" cy="788988"/>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827" y="1963964"/>
            <a:ext cx="4770408" cy="4195296"/>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11491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74" y="1140903"/>
            <a:ext cx="8766234" cy="4576325"/>
          </a:xfrm>
        </p:spPr>
        <p:txBody>
          <a:bodyPr rtlCol="0">
            <a:normAutofit/>
          </a:bodyPr>
          <a:lstStyle/>
          <a:p>
            <a:pPr eaLnBrk="1" fontAlgn="auto" hangingPunct="1">
              <a:spcAft>
                <a:spcPts val="0"/>
              </a:spcAft>
              <a:buFont typeface="Arial"/>
              <a:buNone/>
              <a:defRPr/>
            </a:pPr>
            <a:r>
              <a:rPr lang="en-US" sz="4700" b="1" dirty="0">
                <a:solidFill>
                  <a:schemeClr val="tx1"/>
                </a:solidFill>
                <a:effectLst>
                  <a:outerShdw blurRad="38100" dist="38100" dir="2700000" algn="tl">
                    <a:srgbClr val="000000">
                      <a:alpha val="43137"/>
                    </a:srgbClr>
                  </a:outerShdw>
                </a:effectLst>
                <a:ea typeface="+mn-ea"/>
              </a:rPr>
              <a:t>QUESTIONS?</a:t>
            </a:r>
            <a:br>
              <a:rPr lang="en-US" sz="4700" b="1" dirty="0">
                <a:solidFill>
                  <a:schemeClr val="tx1"/>
                </a:solidFill>
                <a:ea typeface="+mn-ea"/>
              </a:rPr>
            </a:br>
            <a:endParaRPr lang="en-US" sz="3300" dirty="0">
              <a:solidFill>
                <a:schemeClr val="tx1"/>
              </a:solidFill>
              <a:ea typeface="+mn-ea"/>
            </a:endParaRPr>
          </a:p>
          <a:p>
            <a:pPr eaLnBrk="1" fontAlgn="auto" hangingPunct="1">
              <a:spcAft>
                <a:spcPts val="0"/>
              </a:spcAft>
              <a:buFont typeface="Arial"/>
              <a:buNone/>
              <a:defRPr/>
            </a:pPr>
            <a:br>
              <a:rPr lang="en-US" dirty="0">
                <a:solidFill>
                  <a:schemeClr val="tx1"/>
                </a:solidFill>
                <a:ea typeface="+mn-ea"/>
              </a:rPr>
            </a:br>
            <a:endParaRPr lang="en-US" sz="2000" dirty="0">
              <a:solidFill>
                <a:schemeClr val="tx1"/>
              </a:solidFill>
              <a:ea typeface="+mn-ea"/>
            </a:endParaRPr>
          </a:p>
        </p:txBody>
      </p:sp>
      <p:sp>
        <p:nvSpPr>
          <p:cNvPr id="5" name="Rectangle 4"/>
          <p:cNvSpPr/>
          <p:nvPr/>
        </p:nvSpPr>
        <p:spPr>
          <a:xfrm>
            <a:off x="0" y="955675"/>
            <a:ext cx="9144000" cy="460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6" name="Rectangle 5"/>
          <p:cNvSpPr/>
          <p:nvPr/>
        </p:nvSpPr>
        <p:spPr>
          <a:xfrm>
            <a:off x="0" y="6424613"/>
            <a:ext cx="9144000" cy="433387"/>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4" name="TextBox 6"/>
          <p:cNvSpPr txBox="1">
            <a:spLocks noChangeArrowheads="1"/>
          </p:cNvSpPr>
          <p:nvPr/>
        </p:nvSpPr>
        <p:spPr bwMode="auto">
          <a:xfrm>
            <a:off x="6196013" y="6468157"/>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US" altLang="en-US" sz="1800" b="1" dirty="0">
                <a:latin typeface="Kartika" panose="02020503030404060203" pitchFamily="18" charset="0"/>
                <a:cs typeface="Kartika" panose="02020503030404060203" pitchFamily="18" charset="0"/>
              </a:rPr>
              <a:t>orientation.umbc.edu</a:t>
            </a:r>
          </a:p>
        </p:txBody>
      </p:sp>
      <p:sp>
        <p:nvSpPr>
          <p:cNvPr id="20" name="Rectangle 19"/>
          <p:cNvSpPr/>
          <p:nvPr/>
        </p:nvSpPr>
        <p:spPr>
          <a:xfrm>
            <a:off x="5295664" y="5717229"/>
            <a:ext cx="431957" cy="100028"/>
          </a:xfrm>
          <a:prstGeom prst="rect">
            <a:avLst/>
          </a:prstGeom>
          <a:solidFill>
            <a:schemeClr val="bg1"/>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MCj007871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7950" y="2412520"/>
            <a:ext cx="13081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4"/>
          <a:srcRect/>
          <a:stretch>
            <a:fillRect/>
          </a:stretch>
        </p:blipFill>
        <p:spPr bwMode="auto">
          <a:xfrm>
            <a:off x="142874" y="84272"/>
            <a:ext cx="2784475" cy="788988"/>
          </a:xfrm>
          <a:prstGeom prst="rect">
            <a:avLst/>
          </a:prstGeom>
          <a:noFill/>
          <a:ln w="9525">
            <a:noFill/>
            <a:miter lim="800000"/>
            <a:headEnd/>
            <a:tailEnd/>
          </a:ln>
        </p:spPr>
      </p:pic>
    </p:spTree>
    <p:extLst>
      <p:ext uri="{BB962C8B-B14F-4D97-AF65-F5344CB8AC3E}">
        <p14:creationId xmlns:p14="http://schemas.microsoft.com/office/powerpoint/2010/main" val="837184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39634" y="1300164"/>
            <a:ext cx="7902200" cy="488202"/>
          </a:xfrm>
        </p:spPr>
        <p:txBody>
          <a:bodyPr/>
          <a:lstStyle/>
          <a:p>
            <a:r>
              <a:rPr lang="en-US" altLang="en-US" sz="4000" b="1" u="sng" dirty="0">
                <a:effectLst>
                  <a:outerShdw blurRad="38100" dist="38100" dir="2700000" algn="tl">
                    <a:srgbClr val="000000">
                      <a:alpha val="43137"/>
                    </a:srgbClr>
                  </a:outerShdw>
                </a:effectLst>
              </a:rPr>
              <a:t>College is critical for social mobility</a:t>
            </a:r>
            <a:br>
              <a:rPr lang="en-US" sz="4000" dirty="0"/>
            </a:br>
            <a:endParaRPr lang="en-US" altLang="en-US" sz="4000" b="1" u="sng" dirty="0">
              <a:effectLst>
                <a:outerShdw blurRad="38100" dist="38100" dir="2700000" algn="tl">
                  <a:srgbClr val="000000">
                    <a:alpha val="43137"/>
                  </a:srgbClr>
                </a:outerShdw>
              </a:effectLst>
            </a:endParaRPr>
          </a:p>
        </p:txBody>
      </p:sp>
      <p:sp>
        <p:nvSpPr>
          <p:cNvPr id="5" name="Rectangle 4"/>
          <p:cNvSpPr/>
          <p:nvPr/>
        </p:nvSpPr>
        <p:spPr>
          <a:xfrm>
            <a:off x="0" y="955675"/>
            <a:ext cx="9144000" cy="460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ysClr val="windowText" lastClr="000000"/>
                </a:solidFill>
              </a:ln>
              <a:solidFill>
                <a:prstClr val="white"/>
              </a:solidFill>
              <a:effectLst/>
              <a:uLnTx/>
              <a:uFillTx/>
              <a:latin typeface="Calibri"/>
              <a:ea typeface="+mn-ea"/>
              <a:cs typeface="+mn-cs"/>
            </a:endParaRPr>
          </a:p>
        </p:txBody>
      </p:sp>
      <p:sp>
        <p:nvSpPr>
          <p:cNvPr id="6" name="Rectangle 5"/>
          <p:cNvSpPr/>
          <p:nvPr/>
        </p:nvSpPr>
        <p:spPr>
          <a:xfrm>
            <a:off x="0" y="6424613"/>
            <a:ext cx="9144000" cy="433387"/>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54" name="TextBox 6"/>
          <p:cNvSpPr txBox="1">
            <a:spLocks noChangeArrowheads="1"/>
          </p:cNvSpPr>
          <p:nvPr/>
        </p:nvSpPr>
        <p:spPr bwMode="auto">
          <a:xfrm>
            <a:off x="6196013" y="6468157"/>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Kartika" panose="02020503030404060203" pitchFamily="18" charset="0"/>
                <a:ea typeface="ＭＳ Ｐゴシック" charset="-128"/>
                <a:cs typeface="Kartika" panose="02020503030404060203" pitchFamily="18" charset="0"/>
              </a:rPr>
              <a:t>orientation.umbc.edu</a:t>
            </a:r>
          </a:p>
        </p:txBody>
      </p:sp>
      <p:pic>
        <p:nvPicPr>
          <p:cNvPr id="10" name="Picture 9"/>
          <p:cNvPicPr>
            <a:picLocks noChangeAspect="1" noChangeArrowheads="1"/>
          </p:cNvPicPr>
          <p:nvPr/>
        </p:nvPicPr>
        <p:blipFill>
          <a:blip r:embed="rId2"/>
          <a:srcRect/>
          <a:stretch>
            <a:fillRect/>
          </a:stretch>
        </p:blipFill>
        <p:spPr bwMode="auto">
          <a:xfrm>
            <a:off x="177770" y="92898"/>
            <a:ext cx="2784475" cy="788988"/>
          </a:xfrm>
          <a:prstGeom prst="rect">
            <a:avLst/>
          </a:prstGeom>
          <a:noFill/>
          <a:ln w="9525">
            <a:noFill/>
            <a:miter lim="800000"/>
            <a:headEnd/>
            <a:tailEnd/>
          </a:ln>
        </p:spPr>
      </p:pic>
      <p:pic>
        <p:nvPicPr>
          <p:cNvPr id="9" name="Content Placeholder 3"/>
          <p:cNvPicPr>
            <a:picLocks noChangeAspect="1"/>
          </p:cNvPicPr>
          <p:nvPr/>
        </p:nvPicPr>
        <p:blipFill>
          <a:blip r:embed="rId3"/>
          <a:srcRect t="2995" b="2995"/>
          <a:stretch>
            <a:fillRect/>
          </a:stretch>
        </p:blipFill>
        <p:spPr bwMode="auto">
          <a:xfrm>
            <a:off x="889087" y="2027835"/>
            <a:ext cx="7452025" cy="40983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02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38912" y="2029966"/>
            <a:ext cx="8266176" cy="1097281"/>
          </a:xfrm>
        </p:spPr>
        <p:txBody>
          <a:bodyPr/>
          <a:lstStyle/>
          <a:p>
            <a:r>
              <a:rPr lang="en-US" altLang="en-US" sz="4000" b="1" u="sng" dirty="0">
                <a:effectLst>
                  <a:outerShdw blurRad="38100" dist="38100" dir="2700000" algn="tl">
                    <a:srgbClr val="000000">
                      <a:alpha val="43137"/>
                    </a:srgbClr>
                  </a:outerShdw>
                </a:effectLst>
              </a:rPr>
              <a:t>But here’s the thing.....</a:t>
            </a:r>
            <a:br>
              <a:rPr lang="en-US" sz="4000" dirty="0"/>
            </a:br>
            <a:endParaRPr lang="en-US" altLang="en-US" sz="4000" b="1" u="sng" dirty="0">
              <a:effectLst>
                <a:outerShdw blurRad="38100" dist="38100" dir="2700000" algn="tl">
                  <a:srgbClr val="000000">
                    <a:alpha val="43137"/>
                  </a:srgbClr>
                </a:outerShdw>
              </a:effectLst>
            </a:endParaRPr>
          </a:p>
        </p:txBody>
      </p:sp>
      <p:sp>
        <p:nvSpPr>
          <p:cNvPr id="5" name="Rectangle 4"/>
          <p:cNvSpPr/>
          <p:nvPr/>
        </p:nvSpPr>
        <p:spPr>
          <a:xfrm>
            <a:off x="0" y="955675"/>
            <a:ext cx="9144000" cy="460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ysClr val="windowText" lastClr="000000"/>
                </a:solidFill>
              </a:ln>
              <a:solidFill>
                <a:prstClr val="white"/>
              </a:solidFill>
              <a:effectLst/>
              <a:uLnTx/>
              <a:uFillTx/>
              <a:latin typeface="Calibri"/>
              <a:ea typeface="+mn-ea"/>
              <a:cs typeface="+mn-cs"/>
            </a:endParaRPr>
          </a:p>
        </p:txBody>
      </p:sp>
      <p:sp>
        <p:nvSpPr>
          <p:cNvPr id="6" name="Rectangle 5"/>
          <p:cNvSpPr/>
          <p:nvPr/>
        </p:nvSpPr>
        <p:spPr>
          <a:xfrm>
            <a:off x="0" y="6424613"/>
            <a:ext cx="9144000" cy="433387"/>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54" name="TextBox 6"/>
          <p:cNvSpPr txBox="1">
            <a:spLocks noChangeArrowheads="1"/>
          </p:cNvSpPr>
          <p:nvPr/>
        </p:nvSpPr>
        <p:spPr bwMode="auto">
          <a:xfrm>
            <a:off x="6196013" y="6468157"/>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Kartika" panose="02020503030404060203" pitchFamily="18" charset="0"/>
                <a:ea typeface="ＭＳ Ｐゴシック" charset="-128"/>
                <a:cs typeface="Kartika" panose="02020503030404060203" pitchFamily="18" charset="0"/>
              </a:rPr>
              <a:t>orientation.umbc.edu</a:t>
            </a:r>
          </a:p>
        </p:txBody>
      </p:sp>
      <p:pic>
        <p:nvPicPr>
          <p:cNvPr id="10" name="Picture 9"/>
          <p:cNvPicPr>
            <a:picLocks noChangeAspect="1" noChangeArrowheads="1"/>
          </p:cNvPicPr>
          <p:nvPr/>
        </p:nvPicPr>
        <p:blipFill>
          <a:blip r:embed="rId2"/>
          <a:srcRect/>
          <a:stretch>
            <a:fillRect/>
          </a:stretch>
        </p:blipFill>
        <p:spPr bwMode="auto">
          <a:xfrm>
            <a:off x="177770" y="92898"/>
            <a:ext cx="2784475" cy="788988"/>
          </a:xfrm>
          <a:prstGeom prst="rect">
            <a:avLst/>
          </a:prstGeom>
          <a:noFill/>
          <a:ln w="9525">
            <a:noFill/>
            <a:miter lim="800000"/>
            <a:headEnd/>
            <a:tailEnd/>
          </a:ln>
        </p:spPr>
      </p:pic>
      <p:sp>
        <p:nvSpPr>
          <p:cNvPr id="2" name="TextBox 1"/>
          <p:cNvSpPr txBox="1"/>
          <p:nvPr/>
        </p:nvSpPr>
        <p:spPr>
          <a:xfrm>
            <a:off x="1175004" y="3216914"/>
            <a:ext cx="6793992" cy="52322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charset="0"/>
                <a:ea typeface="ＭＳ Ｐゴシック" charset="-128"/>
                <a:cs typeface="+mn-cs"/>
              </a:rPr>
              <a:t>There’s no payoff from going to college.</a:t>
            </a:r>
          </a:p>
        </p:txBody>
      </p:sp>
    </p:spTree>
    <p:extLst>
      <p:ext uri="{BB962C8B-B14F-4D97-AF65-F5344CB8AC3E}">
        <p14:creationId xmlns:p14="http://schemas.microsoft.com/office/powerpoint/2010/main" val="318008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38912" y="1188718"/>
            <a:ext cx="8266176" cy="1097281"/>
          </a:xfrm>
        </p:spPr>
        <p:txBody>
          <a:bodyPr/>
          <a:lstStyle/>
          <a:p>
            <a:r>
              <a:rPr lang="en-US" altLang="en-US" sz="4000" b="1" u="sng" dirty="0">
                <a:effectLst>
                  <a:outerShdw blurRad="38100" dist="38100" dir="2700000" algn="tl">
                    <a:srgbClr val="000000">
                      <a:alpha val="43137"/>
                    </a:srgbClr>
                  </a:outerShdw>
                </a:effectLst>
              </a:rPr>
              <a:t>The Payoff is from FINISHING </a:t>
            </a:r>
            <a:br>
              <a:rPr lang="en-US" sz="4000" dirty="0"/>
            </a:br>
            <a:endParaRPr lang="en-US" altLang="en-US" sz="4000" b="1" u="sng" dirty="0">
              <a:effectLst>
                <a:outerShdw blurRad="38100" dist="38100" dir="2700000" algn="tl">
                  <a:srgbClr val="000000">
                    <a:alpha val="43137"/>
                  </a:srgbClr>
                </a:outerShdw>
              </a:effectLst>
            </a:endParaRPr>
          </a:p>
        </p:txBody>
      </p:sp>
      <p:sp>
        <p:nvSpPr>
          <p:cNvPr id="5" name="Rectangle 4"/>
          <p:cNvSpPr/>
          <p:nvPr/>
        </p:nvSpPr>
        <p:spPr>
          <a:xfrm>
            <a:off x="0" y="955675"/>
            <a:ext cx="9144000" cy="460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ysClr val="windowText" lastClr="000000"/>
                </a:solidFill>
              </a:ln>
              <a:solidFill>
                <a:prstClr val="white"/>
              </a:solidFill>
              <a:effectLst/>
              <a:uLnTx/>
              <a:uFillTx/>
              <a:latin typeface="Calibri"/>
              <a:ea typeface="+mn-ea"/>
              <a:cs typeface="+mn-cs"/>
            </a:endParaRPr>
          </a:p>
        </p:txBody>
      </p:sp>
      <p:sp>
        <p:nvSpPr>
          <p:cNvPr id="6" name="Rectangle 5"/>
          <p:cNvSpPr/>
          <p:nvPr/>
        </p:nvSpPr>
        <p:spPr>
          <a:xfrm>
            <a:off x="0" y="6424613"/>
            <a:ext cx="9144000" cy="433387"/>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54" name="TextBox 6"/>
          <p:cNvSpPr txBox="1">
            <a:spLocks noChangeArrowheads="1"/>
          </p:cNvSpPr>
          <p:nvPr/>
        </p:nvSpPr>
        <p:spPr bwMode="auto">
          <a:xfrm>
            <a:off x="6196013" y="6468157"/>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Kartika" panose="02020503030404060203" pitchFamily="18" charset="0"/>
                <a:ea typeface="ＭＳ Ｐゴシック" charset="-128"/>
                <a:cs typeface="Kartika" panose="02020503030404060203" pitchFamily="18" charset="0"/>
              </a:rPr>
              <a:t>orientation.umbc.edu</a:t>
            </a:r>
          </a:p>
        </p:txBody>
      </p:sp>
      <p:pic>
        <p:nvPicPr>
          <p:cNvPr id="10" name="Picture 9"/>
          <p:cNvPicPr>
            <a:picLocks noChangeAspect="1" noChangeArrowheads="1"/>
          </p:cNvPicPr>
          <p:nvPr/>
        </p:nvPicPr>
        <p:blipFill>
          <a:blip r:embed="rId2"/>
          <a:srcRect/>
          <a:stretch>
            <a:fillRect/>
          </a:stretch>
        </p:blipFill>
        <p:spPr bwMode="auto">
          <a:xfrm>
            <a:off x="177770" y="92898"/>
            <a:ext cx="2784475" cy="788988"/>
          </a:xfrm>
          <a:prstGeom prst="rect">
            <a:avLst/>
          </a:prstGeom>
          <a:noFill/>
          <a:ln w="9525">
            <a:noFill/>
            <a:miter lim="800000"/>
            <a:headEnd/>
            <a:tailEnd/>
          </a:ln>
        </p:spPr>
      </p:pic>
      <p:pic>
        <p:nvPicPr>
          <p:cNvPr id="8" name="Content Placeholder 3"/>
          <p:cNvPicPr>
            <a:picLocks noChangeAspect="1"/>
          </p:cNvPicPr>
          <p:nvPr/>
        </p:nvPicPr>
        <p:blipFill>
          <a:blip r:embed="rId3"/>
          <a:srcRect t="16813" b="16813"/>
          <a:stretch>
            <a:fillRect/>
          </a:stretch>
        </p:blipFill>
        <p:spPr bwMode="auto">
          <a:xfrm>
            <a:off x="1088136" y="2009141"/>
            <a:ext cx="6967728" cy="383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473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65760" y="1399029"/>
            <a:ext cx="8266176" cy="1097281"/>
          </a:xfrm>
        </p:spPr>
        <p:txBody>
          <a:bodyPr/>
          <a:lstStyle/>
          <a:p>
            <a:r>
              <a:rPr lang="en-US" altLang="en-US" sz="4000" b="1" u="sng" dirty="0">
                <a:effectLst>
                  <a:outerShdw blurRad="38100" dist="38100" dir="2700000" algn="tl">
                    <a:srgbClr val="000000">
                      <a:alpha val="43137"/>
                    </a:srgbClr>
                  </a:outerShdw>
                </a:effectLst>
              </a:rPr>
              <a:t>The Bottom Line</a:t>
            </a:r>
            <a:br>
              <a:rPr lang="en-US" sz="4000" dirty="0"/>
            </a:br>
            <a:endParaRPr lang="en-US" altLang="en-US" sz="4000" b="1" u="sng" dirty="0">
              <a:effectLst>
                <a:outerShdw blurRad="38100" dist="38100" dir="2700000" algn="tl">
                  <a:srgbClr val="000000">
                    <a:alpha val="43137"/>
                  </a:srgbClr>
                </a:outerShdw>
              </a:effectLst>
            </a:endParaRPr>
          </a:p>
        </p:txBody>
      </p:sp>
      <p:sp>
        <p:nvSpPr>
          <p:cNvPr id="5" name="Rectangle 4"/>
          <p:cNvSpPr/>
          <p:nvPr/>
        </p:nvSpPr>
        <p:spPr>
          <a:xfrm>
            <a:off x="0" y="955675"/>
            <a:ext cx="9144000" cy="460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ysClr val="windowText" lastClr="000000"/>
                </a:solidFill>
              </a:ln>
              <a:solidFill>
                <a:prstClr val="white"/>
              </a:solidFill>
              <a:effectLst/>
              <a:uLnTx/>
              <a:uFillTx/>
              <a:latin typeface="Calibri"/>
              <a:ea typeface="+mn-ea"/>
              <a:cs typeface="+mn-cs"/>
            </a:endParaRPr>
          </a:p>
        </p:txBody>
      </p:sp>
      <p:sp>
        <p:nvSpPr>
          <p:cNvPr id="6" name="Rectangle 5"/>
          <p:cNvSpPr/>
          <p:nvPr/>
        </p:nvSpPr>
        <p:spPr>
          <a:xfrm>
            <a:off x="0" y="6424613"/>
            <a:ext cx="9144000" cy="433387"/>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54" name="TextBox 6"/>
          <p:cNvSpPr txBox="1">
            <a:spLocks noChangeArrowheads="1"/>
          </p:cNvSpPr>
          <p:nvPr/>
        </p:nvSpPr>
        <p:spPr bwMode="auto">
          <a:xfrm>
            <a:off x="6196013" y="6468157"/>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Kartika" panose="02020503030404060203" pitchFamily="18" charset="0"/>
                <a:ea typeface="ＭＳ Ｐゴシック" charset="-128"/>
                <a:cs typeface="Kartika" panose="02020503030404060203" pitchFamily="18" charset="0"/>
              </a:rPr>
              <a:t>orientation.umbc.edu</a:t>
            </a:r>
          </a:p>
        </p:txBody>
      </p:sp>
      <p:pic>
        <p:nvPicPr>
          <p:cNvPr id="10" name="Picture 9"/>
          <p:cNvPicPr>
            <a:picLocks noChangeAspect="1" noChangeArrowheads="1"/>
          </p:cNvPicPr>
          <p:nvPr/>
        </p:nvPicPr>
        <p:blipFill>
          <a:blip r:embed="rId2"/>
          <a:srcRect/>
          <a:stretch>
            <a:fillRect/>
          </a:stretch>
        </p:blipFill>
        <p:spPr bwMode="auto">
          <a:xfrm>
            <a:off x="177770" y="92898"/>
            <a:ext cx="2784475" cy="788988"/>
          </a:xfrm>
          <a:prstGeom prst="rect">
            <a:avLst/>
          </a:prstGeom>
          <a:noFill/>
          <a:ln w="9525">
            <a:noFill/>
            <a:miter lim="800000"/>
            <a:headEnd/>
            <a:tailEnd/>
          </a:ln>
        </p:spPr>
      </p:pic>
      <p:sp>
        <p:nvSpPr>
          <p:cNvPr id="2" name="TextBox 1"/>
          <p:cNvSpPr txBox="1"/>
          <p:nvPr/>
        </p:nvSpPr>
        <p:spPr>
          <a:xfrm>
            <a:off x="713232" y="2478024"/>
            <a:ext cx="7717536" cy="3323987"/>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charset="0"/>
                <a:ea typeface="ＭＳ Ｐゴシック" charset="-128"/>
                <a:cs typeface="+mn-cs"/>
              </a:rPr>
              <a:t>Universities like this one perform a critical social function that changes the lives of the people that pass through our doors (but they need to finish!)</a:t>
            </a:r>
            <a:br>
              <a:rPr kumimoji="0" lang="en-US" sz="2400" b="0" i="0" u="none" strike="noStrike" kern="1200" cap="none" spc="0" normalizeH="0" baseline="0" noProof="0" dirty="0">
                <a:ln>
                  <a:noFill/>
                </a:ln>
                <a:solidFill>
                  <a:prstClr val="black"/>
                </a:solidFill>
                <a:effectLst/>
                <a:uLnTx/>
                <a:uFillTx/>
                <a:latin typeface="Arial" charset="0"/>
                <a:ea typeface="ＭＳ Ｐゴシック" charset="-128"/>
                <a:cs typeface="+mn-cs"/>
              </a:rPr>
            </a:br>
            <a:endParaRPr kumimoji="0" lang="en-US" sz="24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charset="0"/>
                <a:ea typeface="ＭＳ Ｐゴシック" charset="-128"/>
                <a:cs typeface="+mn-cs"/>
              </a:rPr>
              <a:t>The benefits span generations</a:t>
            </a:r>
            <a:br>
              <a:rPr kumimoji="0" lang="en-US" sz="2400" b="0" i="0" u="none" strike="noStrike" kern="1200" cap="none" spc="0" normalizeH="0" baseline="0" noProof="0" dirty="0">
                <a:ln>
                  <a:noFill/>
                </a:ln>
                <a:solidFill>
                  <a:prstClr val="black"/>
                </a:solidFill>
                <a:effectLst/>
                <a:uLnTx/>
                <a:uFillTx/>
                <a:latin typeface="Arial" charset="0"/>
                <a:ea typeface="ＭＳ Ｐゴシック" charset="-128"/>
                <a:cs typeface="+mn-cs"/>
              </a:rPr>
            </a:br>
            <a:endParaRPr kumimoji="0" lang="en-US" sz="24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charset="0"/>
                <a:ea typeface="ＭＳ Ｐゴシック" charset="-128"/>
                <a:cs typeface="+mn-cs"/>
              </a:rPr>
              <a:t>Maintaining access and affordability is going to require looking for ways to become more efficient</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617632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65760" y="1142997"/>
            <a:ext cx="8266176" cy="1097281"/>
          </a:xfrm>
        </p:spPr>
        <p:txBody>
          <a:bodyPr/>
          <a:lstStyle/>
          <a:p>
            <a:r>
              <a:rPr lang="en-US" altLang="en-US" sz="4000" b="1" u="sng" dirty="0">
                <a:effectLst>
                  <a:outerShdw blurRad="38100" dist="38100" dir="2700000" algn="tl">
                    <a:srgbClr val="000000">
                      <a:alpha val="43137"/>
                    </a:srgbClr>
                  </a:outerShdw>
                </a:effectLst>
              </a:rPr>
              <a:t>Cutting the Cost of College</a:t>
            </a:r>
            <a:br>
              <a:rPr lang="en-US" sz="4000" dirty="0"/>
            </a:br>
            <a:endParaRPr lang="en-US" altLang="en-US" sz="4000" b="1" u="sng" dirty="0">
              <a:effectLst>
                <a:outerShdw blurRad="38100" dist="38100" dir="2700000" algn="tl">
                  <a:srgbClr val="000000">
                    <a:alpha val="43137"/>
                  </a:srgbClr>
                </a:outerShdw>
              </a:effectLst>
            </a:endParaRPr>
          </a:p>
        </p:txBody>
      </p:sp>
      <p:sp>
        <p:nvSpPr>
          <p:cNvPr id="5" name="Rectangle 4"/>
          <p:cNvSpPr/>
          <p:nvPr/>
        </p:nvSpPr>
        <p:spPr>
          <a:xfrm>
            <a:off x="0" y="955675"/>
            <a:ext cx="9144000" cy="460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ysClr val="windowText" lastClr="000000"/>
                </a:solidFill>
              </a:ln>
              <a:solidFill>
                <a:prstClr val="white"/>
              </a:solidFill>
              <a:effectLst/>
              <a:uLnTx/>
              <a:uFillTx/>
              <a:latin typeface="Calibri"/>
              <a:ea typeface="+mn-ea"/>
              <a:cs typeface="+mn-cs"/>
            </a:endParaRPr>
          </a:p>
        </p:txBody>
      </p:sp>
      <p:sp>
        <p:nvSpPr>
          <p:cNvPr id="6" name="Rectangle 5"/>
          <p:cNvSpPr/>
          <p:nvPr/>
        </p:nvSpPr>
        <p:spPr>
          <a:xfrm>
            <a:off x="0" y="6424613"/>
            <a:ext cx="9144000" cy="433387"/>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54" name="TextBox 6"/>
          <p:cNvSpPr txBox="1">
            <a:spLocks noChangeArrowheads="1"/>
          </p:cNvSpPr>
          <p:nvPr/>
        </p:nvSpPr>
        <p:spPr bwMode="auto">
          <a:xfrm>
            <a:off x="6196013" y="6468157"/>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Kartika" panose="02020503030404060203" pitchFamily="18" charset="0"/>
                <a:ea typeface="ＭＳ Ｐゴシック" charset="-128"/>
                <a:cs typeface="Kartika" panose="02020503030404060203" pitchFamily="18" charset="0"/>
              </a:rPr>
              <a:t>orientation.umbc.edu</a:t>
            </a:r>
          </a:p>
        </p:txBody>
      </p:sp>
      <p:pic>
        <p:nvPicPr>
          <p:cNvPr id="10" name="Picture 9"/>
          <p:cNvPicPr>
            <a:picLocks noChangeAspect="1" noChangeArrowheads="1"/>
          </p:cNvPicPr>
          <p:nvPr/>
        </p:nvPicPr>
        <p:blipFill>
          <a:blip r:embed="rId2"/>
          <a:srcRect/>
          <a:stretch>
            <a:fillRect/>
          </a:stretch>
        </p:blipFill>
        <p:spPr bwMode="auto">
          <a:xfrm>
            <a:off x="177770" y="92898"/>
            <a:ext cx="2784475" cy="788988"/>
          </a:xfrm>
          <a:prstGeom prst="rect">
            <a:avLst/>
          </a:prstGeom>
          <a:noFill/>
          <a:ln w="9525">
            <a:noFill/>
            <a:miter lim="800000"/>
            <a:headEnd/>
            <a:tailEnd/>
          </a:ln>
        </p:spPr>
      </p:pic>
      <p:sp>
        <p:nvSpPr>
          <p:cNvPr id="2" name="TextBox 1"/>
          <p:cNvSpPr txBox="1"/>
          <p:nvPr/>
        </p:nvSpPr>
        <p:spPr>
          <a:xfrm>
            <a:off x="713232" y="1974103"/>
            <a:ext cx="7717536" cy="4678204"/>
          </a:xfrm>
          <a:prstGeom prst="rect">
            <a:avLst/>
          </a:prstGeom>
          <a:noFill/>
        </p:spPr>
        <p:txBody>
          <a:bodyPr wrap="square" rtlCol="0">
            <a:spAutoFit/>
          </a:bodyPr>
          <a:lstStyle/>
          <a:p>
            <a:pPr marL="457200" marR="0" lvl="0" indent="-4572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charset="0"/>
                <a:ea typeface="ＭＳ Ｐゴシック" charset="-128"/>
                <a:cs typeface="+mn-cs"/>
              </a:rPr>
              <a:t>The number of credit hours needed to receive a bachelors degree is about 120</a:t>
            </a:r>
          </a:p>
          <a:p>
            <a:pPr marL="457200" marR="0" lvl="0" indent="-4572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charset="0"/>
                <a:ea typeface="ＭＳ Ｐゴシック" charset="-128"/>
                <a:cs typeface="+mn-cs"/>
              </a:rPr>
              <a:t>The minimum number of credit hours a student must take to be classified as a full time student is 12 per semester</a:t>
            </a:r>
          </a:p>
          <a:p>
            <a:pPr marL="457200" marR="0" lvl="0" indent="-4572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charset="0"/>
                <a:ea typeface="ＭＳ Ｐゴシック" charset="-128"/>
                <a:cs typeface="+mn-cs"/>
              </a:rPr>
              <a:t>120 hours / 12 hours per semester is 10 semesters (or five years)</a:t>
            </a:r>
          </a:p>
          <a:p>
            <a:pPr marL="457200" marR="0" lvl="0" indent="-4572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charset="0"/>
                <a:ea typeface="ＭＳ Ｐゴシック" charset="-128"/>
                <a:cs typeface="+mn-cs"/>
              </a:rPr>
              <a:t>If your student takes 15 credit hours per term then, 120 hours / 15 hours per semester is 8 semesters (or four years)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212307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65760" y="1280157"/>
            <a:ext cx="8266176" cy="1097281"/>
          </a:xfrm>
        </p:spPr>
        <p:txBody>
          <a:bodyPr/>
          <a:lstStyle/>
          <a:p>
            <a:r>
              <a:rPr lang="en-US" altLang="en-US" sz="4000" b="1" u="sng" dirty="0">
                <a:effectLst>
                  <a:outerShdw blurRad="38100" dist="38100" dir="2700000" algn="tl">
                    <a:srgbClr val="000000">
                      <a:alpha val="43137"/>
                    </a:srgbClr>
                  </a:outerShdw>
                </a:effectLst>
              </a:rPr>
              <a:t>What’s the Dollar Value of the Cost Savings?</a:t>
            </a:r>
            <a:br>
              <a:rPr lang="en-US" sz="4000" dirty="0"/>
            </a:br>
            <a:endParaRPr lang="en-US" altLang="en-US" sz="4000" b="1" u="sng" dirty="0">
              <a:effectLst>
                <a:outerShdw blurRad="38100" dist="38100" dir="2700000" algn="tl">
                  <a:srgbClr val="000000">
                    <a:alpha val="43137"/>
                  </a:srgbClr>
                </a:outerShdw>
              </a:effectLst>
            </a:endParaRPr>
          </a:p>
        </p:txBody>
      </p:sp>
      <p:sp>
        <p:nvSpPr>
          <p:cNvPr id="5" name="Rectangle 4"/>
          <p:cNvSpPr/>
          <p:nvPr/>
        </p:nvSpPr>
        <p:spPr>
          <a:xfrm>
            <a:off x="0" y="955675"/>
            <a:ext cx="9144000" cy="460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ysClr val="windowText" lastClr="000000"/>
                </a:solidFill>
              </a:ln>
              <a:solidFill>
                <a:prstClr val="white"/>
              </a:solidFill>
              <a:effectLst/>
              <a:uLnTx/>
              <a:uFillTx/>
              <a:latin typeface="Calibri"/>
              <a:ea typeface="+mn-ea"/>
              <a:cs typeface="+mn-cs"/>
            </a:endParaRPr>
          </a:p>
        </p:txBody>
      </p:sp>
      <p:sp>
        <p:nvSpPr>
          <p:cNvPr id="6" name="Rectangle 5"/>
          <p:cNvSpPr/>
          <p:nvPr/>
        </p:nvSpPr>
        <p:spPr>
          <a:xfrm>
            <a:off x="0" y="6424613"/>
            <a:ext cx="9144000" cy="433387"/>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54" name="TextBox 6"/>
          <p:cNvSpPr txBox="1">
            <a:spLocks noChangeArrowheads="1"/>
          </p:cNvSpPr>
          <p:nvPr/>
        </p:nvSpPr>
        <p:spPr bwMode="auto">
          <a:xfrm>
            <a:off x="6196013" y="6468157"/>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Kartika" panose="02020503030404060203" pitchFamily="18" charset="0"/>
                <a:ea typeface="ＭＳ Ｐゴシック" charset="-128"/>
                <a:cs typeface="Kartika" panose="02020503030404060203" pitchFamily="18" charset="0"/>
              </a:rPr>
              <a:t>orientation.umbc.edu</a:t>
            </a:r>
          </a:p>
        </p:txBody>
      </p:sp>
      <p:pic>
        <p:nvPicPr>
          <p:cNvPr id="10" name="Picture 9"/>
          <p:cNvPicPr>
            <a:picLocks noChangeAspect="1" noChangeArrowheads="1"/>
          </p:cNvPicPr>
          <p:nvPr/>
        </p:nvPicPr>
        <p:blipFill>
          <a:blip r:embed="rId2"/>
          <a:srcRect/>
          <a:stretch>
            <a:fillRect/>
          </a:stretch>
        </p:blipFill>
        <p:spPr bwMode="auto">
          <a:xfrm>
            <a:off x="177770" y="92898"/>
            <a:ext cx="2784475" cy="788988"/>
          </a:xfrm>
          <a:prstGeom prst="rect">
            <a:avLst/>
          </a:prstGeom>
          <a:noFill/>
          <a:ln w="9525">
            <a:noFill/>
            <a:miter lim="800000"/>
            <a:headEnd/>
            <a:tailEnd/>
          </a:ln>
        </p:spPr>
      </p:pic>
      <p:sp>
        <p:nvSpPr>
          <p:cNvPr id="2" name="TextBox 1"/>
          <p:cNvSpPr txBox="1"/>
          <p:nvPr/>
        </p:nvSpPr>
        <p:spPr>
          <a:xfrm>
            <a:off x="713232" y="2176295"/>
            <a:ext cx="7717536" cy="3816429"/>
          </a:xfrm>
          <a:prstGeom prst="rect">
            <a:avLst/>
          </a:prstGeom>
          <a:noFill/>
        </p:spPr>
        <p:txBody>
          <a:bodyPr wrap="square" rtlCol="0">
            <a:spAutoFit/>
          </a:bodyPr>
          <a:lstStyle/>
          <a:p>
            <a:pPr marL="457200" marR="0" lvl="0" indent="-4572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charset="0"/>
                <a:ea typeface="ＭＳ Ｐゴシック" charset="-128"/>
                <a:cs typeface="+mn-cs"/>
              </a:rPr>
              <a:t>Tuition, fees, room and board for in state students was $23,244 last year (I used our tuition calculator)</a:t>
            </a:r>
          </a:p>
          <a:p>
            <a:pPr marL="457200" marR="0" lvl="0" indent="-4572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charset="0"/>
                <a:ea typeface="ＭＳ Ｐゴシック" charset="-128"/>
                <a:cs typeface="+mn-cs"/>
              </a:rPr>
              <a:t>The average salary of a UMBC graduate was $50,300 in 2013 (also from our website)</a:t>
            </a:r>
          </a:p>
          <a:p>
            <a:pPr marL="457200" marR="0" lvl="0" indent="-4572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charset="0"/>
                <a:ea typeface="ＭＳ Ｐゴシック" charset="-128"/>
                <a:cs typeface="+mn-cs"/>
              </a:rPr>
              <a:t>The opportunity cost (college costs plus foregone wages) of an additional year in college can be roughly $73,500.  That’s big.</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42081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44523" y="1162312"/>
            <a:ext cx="7772400" cy="1484560"/>
          </a:xfrm>
        </p:spPr>
        <p:txBody>
          <a:bodyPr/>
          <a:lstStyle/>
          <a:p>
            <a:pPr eaLnBrk="1" hangingPunct="1"/>
            <a:r>
              <a:rPr lang="en-US" altLang="en-US" sz="4000" b="1" u="sng" dirty="0">
                <a:effectLst>
                  <a:outerShdw blurRad="38100" dist="38100" dir="2700000" algn="tl">
                    <a:srgbClr val="000000">
                      <a:alpha val="43137"/>
                    </a:srgbClr>
                  </a:outerShdw>
                </a:effectLst>
              </a:rPr>
              <a:t>Student Business Services</a:t>
            </a:r>
          </a:p>
        </p:txBody>
      </p:sp>
      <p:sp>
        <p:nvSpPr>
          <p:cNvPr id="3" name="Subtitle 2"/>
          <p:cNvSpPr>
            <a:spLocks noGrp="1"/>
          </p:cNvSpPr>
          <p:nvPr>
            <p:ph type="subTitle" idx="1"/>
          </p:nvPr>
        </p:nvSpPr>
        <p:spPr>
          <a:xfrm>
            <a:off x="1124125" y="2646871"/>
            <a:ext cx="6796321" cy="3625341"/>
          </a:xfrm>
        </p:spPr>
        <p:txBody>
          <a:bodyPr rtlCol="0">
            <a:normAutofit fontScale="92500" lnSpcReduction="10000"/>
          </a:bodyPr>
          <a:lstStyle/>
          <a:p>
            <a:pPr eaLnBrk="1" fontAlgn="auto" hangingPunct="1">
              <a:spcAft>
                <a:spcPts val="0"/>
              </a:spcAft>
              <a:buFont typeface="Arial"/>
              <a:buNone/>
              <a:defRPr/>
            </a:pPr>
            <a:r>
              <a:rPr lang="en-US" dirty="0">
                <a:solidFill>
                  <a:schemeClr val="tx1"/>
                </a:solidFill>
                <a:ea typeface="+mn-ea"/>
              </a:rPr>
              <a:t>Administration Building, 3</a:t>
            </a:r>
            <a:r>
              <a:rPr lang="en-US" baseline="30000" dirty="0">
                <a:solidFill>
                  <a:schemeClr val="tx1"/>
                </a:solidFill>
                <a:ea typeface="+mn-ea"/>
              </a:rPr>
              <a:t>rd</a:t>
            </a:r>
            <a:r>
              <a:rPr lang="en-US" dirty="0">
                <a:solidFill>
                  <a:schemeClr val="tx1"/>
                </a:solidFill>
                <a:ea typeface="+mn-ea"/>
              </a:rPr>
              <a:t> floor</a:t>
            </a:r>
          </a:p>
          <a:p>
            <a:pPr eaLnBrk="1" fontAlgn="auto" hangingPunct="1">
              <a:spcAft>
                <a:spcPts val="0"/>
              </a:spcAft>
              <a:buFont typeface="Arial"/>
              <a:buNone/>
              <a:defRPr/>
            </a:pPr>
            <a:endParaRPr lang="en-US" dirty="0">
              <a:solidFill>
                <a:schemeClr val="tx1"/>
              </a:solidFill>
              <a:ea typeface="+mn-ea"/>
            </a:endParaRPr>
          </a:p>
          <a:p>
            <a:pPr eaLnBrk="1" fontAlgn="auto" hangingPunct="1">
              <a:spcAft>
                <a:spcPts val="0"/>
              </a:spcAft>
              <a:buFont typeface="Arial"/>
              <a:buNone/>
              <a:defRPr/>
            </a:pPr>
            <a:r>
              <a:rPr lang="en-US" dirty="0">
                <a:solidFill>
                  <a:schemeClr val="tx1"/>
                </a:solidFill>
                <a:ea typeface="+mn-ea"/>
              </a:rPr>
              <a:t>Monday-Friday, 8:30am-4:30pm</a:t>
            </a:r>
            <a:br>
              <a:rPr lang="en-US" dirty="0">
                <a:solidFill>
                  <a:schemeClr val="tx1"/>
                </a:solidFill>
                <a:ea typeface="+mn-ea"/>
              </a:rPr>
            </a:br>
            <a:r>
              <a:rPr lang="en-US" dirty="0">
                <a:solidFill>
                  <a:schemeClr val="tx1"/>
                </a:solidFill>
                <a:ea typeface="+mn-ea"/>
              </a:rPr>
              <a:t>(Payments until 4:00pm)</a:t>
            </a:r>
          </a:p>
          <a:p>
            <a:pPr eaLnBrk="1" fontAlgn="auto" hangingPunct="1">
              <a:spcAft>
                <a:spcPts val="0"/>
              </a:spcAft>
              <a:buFont typeface="Arial"/>
              <a:buNone/>
              <a:defRPr/>
            </a:pPr>
            <a:endParaRPr lang="en-US" dirty="0">
              <a:solidFill>
                <a:schemeClr val="tx1"/>
              </a:solidFill>
              <a:ea typeface="+mn-ea"/>
            </a:endParaRPr>
          </a:p>
          <a:p>
            <a:pPr eaLnBrk="1" fontAlgn="auto" hangingPunct="1">
              <a:spcAft>
                <a:spcPts val="0"/>
              </a:spcAft>
              <a:buFont typeface="Arial"/>
              <a:buNone/>
              <a:defRPr/>
            </a:pPr>
            <a:r>
              <a:rPr lang="en-US" dirty="0">
                <a:solidFill>
                  <a:schemeClr val="tx1"/>
                </a:solidFill>
                <a:ea typeface="+mn-ea"/>
              </a:rPr>
              <a:t>SBS Team: 410-455-2288</a:t>
            </a:r>
          </a:p>
          <a:p>
            <a:pPr eaLnBrk="1" fontAlgn="auto" hangingPunct="1">
              <a:spcAft>
                <a:spcPts val="0"/>
              </a:spcAft>
              <a:buFont typeface="Arial"/>
              <a:buNone/>
              <a:defRPr/>
            </a:pPr>
            <a:r>
              <a:rPr lang="en-US" dirty="0">
                <a:solidFill>
                  <a:schemeClr val="tx1"/>
                </a:solidFill>
                <a:ea typeface="+mn-ea"/>
              </a:rPr>
              <a:t>Fax: 410-455-1821</a:t>
            </a:r>
          </a:p>
        </p:txBody>
      </p:sp>
      <p:sp>
        <p:nvSpPr>
          <p:cNvPr id="5" name="Rectangle 4"/>
          <p:cNvSpPr/>
          <p:nvPr/>
        </p:nvSpPr>
        <p:spPr>
          <a:xfrm>
            <a:off x="0" y="955675"/>
            <a:ext cx="9144000" cy="460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n>
                <a:solidFill>
                  <a:sysClr val="windowText" lastClr="000000"/>
                </a:solidFill>
              </a:ln>
            </a:endParaRPr>
          </a:p>
        </p:txBody>
      </p:sp>
      <p:sp>
        <p:nvSpPr>
          <p:cNvPr id="6" name="Rectangle 5"/>
          <p:cNvSpPr/>
          <p:nvPr/>
        </p:nvSpPr>
        <p:spPr>
          <a:xfrm>
            <a:off x="0" y="6424613"/>
            <a:ext cx="9144000" cy="433387"/>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4" name="TextBox 6"/>
          <p:cNvSpPr txBox="1">
            <a:spLocks noChangeArrowheads="1"/>
          </p:cNvSpPr>
          <p:nvPr/>
        </p:nvSpPr>
        <p:spPr bwMode="auto">
          <a:xfrm>
            <a:off x="6196013" y="6468157"/>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US" altLang="en-US" sz="1800" b="1" dirty="0">
                <a:latin typeface="Kartika" panose="02020503030404060203" pitchFamily="18" charset="0"/>
                <a:cs typeface="Kartika" panose="02020503030404060203" pitchFamily="18" charset="0"/>
              </a:rPr>
              <a:t>orientation.umbc.edu</a:t>
            </a:r>
          </a:p>
        </p:txBody>
      </p:sp>
      <p:pic>
        <p:nvPicPr>
          <p:cNvPr id="10" name="Picture 9"/>
          <p:cNvPicPr>
            <a:picLocks noChangeAspect="1" noChangeArrowheads="1"/>
          </p:cNvPicPr>
          <p:nvPr/>
        </p:nvPicPr>
        <p:blipFill>
          <a:blip r:embed="rId2"/>
          <a:srcRect/>
          <a:stretch>
            <a:fillRect/>
          </a:stretch>
        </p:blipFill>
        <p:spPr bwMode="auto">
          <a:xfrm>
            <a:off x="177770" y="92898"/>
            <a:ext cx="2784475" cy="788988"/>
          </a:xfrm>
          <a:prstGeom prst="rect">
            <a:avLst/>
          </a:prstGeom>
          <a:noFill/>
          <a:ln w="9525">
            <a:noFill/>
            <a:miter lim="800000"/>
            <a:headEnd/>
            <a:tailEnd/>
          </a:ln>
        </p:spPr>
      </p:pic>
    </p:spTree>
    <p:extLst>
      <p:ext uri="{BB962C8B-B14F-4D97-AF65-F5344CB8AC3E}">
        <p14:creationId xmlns:p14="http://schemas.microsoft.com/office/powerpoint/2010/main" val="2955853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1575</TotalTime>
  <Words>1048</Words>
  <Application>Microsoft Office PowerPoint</Application>
  <PresentationFormat>On-screen Show (4:3)</PresentationFormat>
  <Paragraphs>205</Paragraphs>
  <Slides>26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ＭＳ Ｐゴシック</vt:lpstr>
      <vt:lpstr>Arial</vt:lpstr>
      <vt:lpstr>Arial Black</vt:lpstr>
      <vt:lpstr>Bell MT</vt:lpstr>
      <vt:lpstr>Calibri</vt:lpstr>
      <vt:lpstr>Kartika</vt:lpstr>
      <vt:lpstr>Times New Roman</vt:lpstr>
      <vt:lpstr>Office Theme</vt:lpstr>
      <vt:lpstr>Financing Your Student’s Education</vt:lpstr>
      <vt:lpstr>College by the Numbers</vt:lpstr>
      <vt:lpstr>College is critical for social mobility </vt:lpstr>
      <vt:lpstr>But here’s the thing..... </vt:lpstr>
      <vt:lpstr>The Payoff is from FINISHING  </vt:lpstr>
      <vt:lpstr>The Bottom Line </vt:lpstr>
      <vt:lpstr>Cutting the Cost of College </vt:lpstr>
      <vt:lpstr>What’s the Dollar Value of the Cost Savings? </vt:lpstr>
      <vt:lpstr>Student Business Services</vt:lpstr>
      <vt:lpstr>Student Business Services</vt:lpstr>
      <vt:lpstr>PowerPoint Presentation</vt:lpstr>
      <vt:lpstr>Authorizing Additional Users  (Parents/Others)</vt:lpstr>
      <vt:lpstr>PowerPoint Presentation</vt:lpstr>
      <vt:lpstr>PowerPoint Presentation</vt:lpstr>
      <vt:lpstr>PowerPoint Presentation</vt:lpstr>
      <vt:lpstr>PowerPoint Presentation</vt:lpstr>
      <vt:lpstr>E-Refunds</vt:lpstr>
      <vt:lpstr>PowerPoint Presentation</vt:lpstr>
      <vt:lpstr>Office of Financial Aid and Scholarships</vt:lpstr>
      <vt:lpstr>Our Services</vt:lpstr>
      <vt:lpstr>PowerPoint Presentation</vt:lpstr>
      <vt:lpstr>PowerPoint Presentation</vt:lpstr>
      <vt:lpstr>PowerPoint Presentation</vt:lpstr>
      <vt:lpstr>PowerPoint Presentation</vt:lpstr>
      <vt:lpstr>Financial Smarts @UMBC</vt:lpstr>
      <vt:lpstr>PowerPoint Presentation</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Lord</dc:creator>
  <cp:lastModifiedBy>Colleen Lindbeck</cp:lastModifiedBy>
  <cp:revision>139</cp:revision>
  <dcterms:created xsi:type="dcterms:W3CDTF">2009-11-05T16:04:28Z</dcterms:created>
  <dcterms:modified xsi:type="dcterms:W3CDTF">2017-12-12T14:09:21Z</dcterms:modified>
</cp:coreProperties>
</file>