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2"/>
  </p:notesMasterIdLst>
  <p:sldIdLst>
    <p:sldId id="256" r:id="rId2"/>
    <p:sldId id="296" r:id="rId3"/>
    <p:sldId id="297" r:id="rId4"/>
    <p:sldId id="359" r:id="rId5"/>
    <p:sldId id="335" r:id="rId6"/>
    <p:sldId id="398" r:id="rId7"/>
    <p:sldId id="419" r:id="rId8"/>
    <p:sldId id="418" r:id="rId9"/>
    <p:sldId id="414" r:id="rId10"/>
    <p:sldId id="390" r:id="rId11"/>
    <p:sldId id="391" r:id="rId12"/>
    <p:sldId id="388" r:id="rId13"/>
    <p:sldId id="375" r:id="rId14"/>
    <p:sldId id="380" r:id="rId15"/>
    <p:sldId id="382" r:id="rId16"/>
    <p:sldId id="379" r:id="rId17"/>
    <p:sldId id="410" r:id="rId18"/>
    <p:sldId id="412" r:id="rId19"/>
    <p:sldId id="404" r:id="rId20"/>
    <p:sldId id="362" r:id="rId21"/>
    <p:sldId id="403" r:id="rId22"/>
    <p:sldId id="363" r:id="rId23"/>
    <p:sldId id="399" r:id="rId24"/>
    <p:sldId id="374" r:id="rId25"/>
    <p:sldId id="383" r:id="rId26"/>
    <p:sldId id="364" r:id="rId27"/>
    <p:sldId id="401" r:id="rId28"/>
    <p:sldId id="402" r:id="rId29"/>
    <p:sldId id="392" r:id="rId30"/>
    <p:sldId id="393" r:id="rId31"/>
    <p:sldId id="319" r:id="rId32"/>
    <p:sldId id="395" r:id="rId33"/>
    <p:sldId id="396" r:id="rId34"/>
    <p:sldId id="365" r:id="rId35"/>
    <p:sldId id="386" r:id="rId36"/>
    <p:sldId id="321" r:id="rId37"/>
    <p:sldId id="343" r:id="rId38"/>
    <p:sldId id="384" r:id="rId39"/>
    <p:sldId id="320" r:id="rId40"/>
    <p:sldId id="417" r:id="rId41"/>
  </p:sldIdLst>
  <p:sldSz cx="9144000" cy="6858000" type="screen4x3"/>
  <p:notesSz cx="6858000" cy="9144000"/>
  <p:custDataLst>
    <p:tags r:id="rId4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3D05"/>
    <a:srgbClr val="663300"/>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51" autoAdjust="0"/>
  </p:normalViewPr>
  <p:slideViewPr>
    <p:cSldViewPr>
      <p:cViewPr varScale="1">
        <p:scale>
          <a:sx n="75" d="100"/>
          <a:sy n="75" d="100"/>
        </p:scale>
        <p:origin x="-1824" y="-102"/>
      </p:cViewPr>
      <p:guideLst>
        <p:guide orient="horz" pos="2160"/>
        <p:guide pos="2880"/>
      </p:guideLst>
    </p:cSldViewPr>
  </p:slideViewPr>
  <p:outlineViewPr>
    <p:cViewPr>
      <p:scale>
        <a:sx n="33" d="100"/>
        <a:sy n="33" d="100"/>
      </p:scale>
      <p:origin x="0" y="1536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4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5925097-0C30-4D87-9A33-1D6FB154C7A3}" type="slidenum">
              <a:rPr lang="en-US" altLang="en-US"/>
              <a:pPr/>
              <a:t>‹#›</a:t>
            </a:fld>
            <a:endParaRPr lang="en-US" altLang="en-US"/>
          </a:p>
        </p:txBody>
      </p:sp>
    </p:spTree>
    <p:extLst>
      <p:ext uri="{BB962C8B-B14F-4D97-AF65-F5344CB8AC3E}">
        <p14:creationId xmlns:p14="http://schemas.microsoft.com/office/powerpoint/2010/main" val="20632387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3C50DA39-C88A-49AB-A3C8-7F6B906A1447}" type="slidenum">
              <a:rPr lang="en-US" altLang="en-US"/>
              <a:pPr eaLnBrk="1" hangingPunct="1">
                <a:spcBef>
                  <a:spcPct val="0"/>
                </a:spcBef>
              </a:pPr>
              <a:t>1</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69792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F803CE66-4485-40AC-B5F7-41CBD686B807}" type="slidenum">
              <a:rPr lang="en-US" altLang="en-US"/>
              <a:pPr eaLnBrk="1" hangingPunct="1">
                <a:spcBef>
                  <a:spcPct val="0"/>
                </a:spcBef>
              </a:pPr>
              <a:t>2</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52553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F713AB26-8B22-4CDC-9140-6EA5E06CED53}" type="slidenum">
              <a:rPr lang="en-US" altLang="en-US"/>
              <a:pPr eaLnBrk="1" hangingPunct="1">
                <a:spcBef>
                  <a:spcPct val="0"/>
                </a:spcBef>
              </a:pPr>
              <a:t>3</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79935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These timers appear initially as a cream, coloured circle. The timer is initiated by clicking on, at which point the circle will fill up in a clockwise direction with the colour</a:t>
            </a:r>
            <a:r>
              <a:rPr lang="en-GB" baseline="0" dirty="0" smtClean="0"/>
              <a:t> you see above.</a:t>
            </a:r>
          </a:p>
          <a:p>
            <a:endParaRPr lang="en-GB" baseline="0" dirty="0" smtClean="0"/>
          </a:p>
          <a:p>
            <a:r>
              <a:rPr lang="en-GB" baseline="0" dirty="0" smtClean="0"/>
              <a:t>At the end of the time, a bell will sound.</a:t>
            </a:r>
          </a:p>
          <a:p>
            <a:endParaRPr lang="en-GB" baseline="0" dirty="0" smtClean="0"/>
          </a:p>
          <a:p>
            <a:r>
              <a:rPr lang="en-GB" baseline="0" dirty="0" smtClean="0"/>
              <a:t>It is possible to change the timings of the timers by entering the animation settings and changing the timings of the relevant ‘Oval’. Note the timings have to be entered in seconds.</a:t>
            </a:r>
          </a:p>
          <a:p>
            <a:endParaRPr lang="en-GB" baseline="0" dirty="0" smtClean="0"/>
          </a:p>
          <a:p>
            <a:r>
              <a:rPr lang="en-GB" baseline="0" dirty="0" smtClean="0"/>
              <a:t>It is possible to have multiple timers on the same slide as these work independently of each other.</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8DB25F53-CE1C-4883-A9C6-41FCDABA94B6}" type="slidenum">
              <a:rPr lang="en-US" smtClean="0"/>
              <a:pPr>
                <a:defRPr/>
              </a:pPr>
              <a:t>17</a:t>
            </a:fld>
            <a:endParaRPr lang="en-US"/>
          </a:p>
        </p:txBody>
      </p:sp>
    </p:spTree>
    <p:extLst>
      <p:ext uri="{BB962C8B-B14F-4D97-AF65-F5344CB8AC3E}">
        <p14:creationId xmlns:p14="http://schemas.microsoft.com/office/powerpoint/2010/main" val="361473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19314257-D6B0-4169-996A-B373A518F48D}" type="slidenum">
              <a:rPr lang="en-US" altLang="en-US"/>
              <a:pPr eaLnBrk="1" hangingPunct="1">
                <a:spcBef>
                  <a:spcPct val="0"/>
                </a:spcBef>
              </a:pPr>
              <a:t>30</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55449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A5F5E619-A052-463F-9CFF-13DC668070DA}" type="slidenum">
              <a:rPr lang="en-US" altLang="en-US"/>
              <a:pPr eaLnBrk="1" hangingPunct="1">
                <a:spcBef>
                  <a:spcPct val="0"/>
                </a:spcBef>
              </a:pPr>
              <a:t>31</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74736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4719CC96-D653-4968-84D0-F86639358DCE}" type="slidenum">
              <a:rPr lang="en-US" altLang="en-US"/>
              <a:pPr eaLnBrk="1" hangingPunct="1">
                <a:spcBef>
                  <a:spcPct val="0"/>
                </a:spcBef>
              </a:pPr>
              <a:t>36</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879635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D7A59CE8-636D-4ACB-A07E-2FC669CAB739}" type="slidenum">
              <a:rPr lang="en-US" altLang="en-US"/>
              <a:pPr eaLnBrk="1" hangingPunct="1">
                <a:spcBef>
                  <a:spcPct val="0"/>
                </a:spcBef>
              </a:pPr>
              <a:t>39</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37777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8"/>
          <p:cNvSpPr>
            <a:spLocks noChangeArrowheads="1"/>
          </p:cNvSpPr>
          <p:nvPr/>
        </p:nvSpPr>
        <p:spPr bwMode="auto">
          <a:xfrm>
            <a:off x="0" y="0"/>
            <a:ext cx="16764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smtClean="0"/>
          </a:p>
        </p:txBody>
      </p:sp>
      <p:pic>
        <p:nvPicPr>
          <p:cNvPr id="5" name="Picture 1029" descr="vertical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53050"/>
            <a:ext cx="1447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31"/>
          <p:cNvSpPr>
            <a:spLocks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defRPr/>
            </a:pPr>
            <a:r>
              <a:rPr lang="en-US" altLang="en-US" sz="1400" smtClean="0">
                <a:latin typeface="Arial Rounded MT Bold" pitchFamily="34" charset="0"/>
              </a:rPr>
              <a:t>www.umbc.edu</a:t>
            </a:r>
            <a:endParaRPr lang="en-US" altLang="en-US" sz="1400" smtClean="0">
              <a:solidFill>
                <a:schemeClr val="bg1"/>
              </a:solidFill>
              <a:latin typeface="Arial" pitchFamily="34" charset="0"/>
            </a:endParaRPr>
          </a:p>
        </p:txBody>
      </p:sp>
      <p:sp>
        <p:nvSpPr>
          <p:cNvPr id="10242" name="Rectangle 1026"/>
          <p:cNvSpPr>
            <a:spLocks noGrp="1" noChangeArrowheads="1"/>
          </p:cNvSpPr>
          <p:nvPr>
            <p:ph type="subTitle" idx="1"/>
          </p:nvPr>
        </p:nvSpPr>
        <p:spPr>
          <a:xfrm>
            <a:off x="2057400" y="3505200"/>
            <a:ext cx="6400800" cy="1219200"/>
          </a:xfrm>
        </p:spPr>
        <p:txBody>
          <a:bodyPr/>
          <a:lstStyle>
            <a:lvl1pPr marL="0" indent="0" algn="ctr">
              <a:buFontTx/>
              <a:buNone/>
              <a:defRPr>
                <a:effectLst>
                  <a:outerShdw blurRad="38100" dist="38100" dir="2700000" algn="tl">
                    <a:srgbClr val="C0C0C0"/>
                  </a:outerShdw>
                </a:effectLst>
                <a:latin typeface="Gill Sans MT" pitchFamily="34" charset="0"/>
              </a:defRPr>
            </a:lvl1pPr>
          </a:lstStyle>
          <a:p>
            <a:r>
              <a:rPr lang="en-US"/>
              <a:t>Update to the Board of Regents</a:t>
            </a:r>
          </a:p>
          <a:p>
            <a:r>
              <a:rPr lang="en-US"/>
              <a:t>June 1, 2005</a:t>
            </a:r>
          </a:p>
        </p:txBody>
      </p:sp>
      <p:sp>
        <p:nvSpPr>
          <p:cNvPr id="10246" name="Rectangle 1030"/>
          <p:cNvSpPr>
            <a:spLocks noGrp="1" noChangeArrowheads="1"/>
          </p:cNvSpPr>
          <p:nvPr>
            <p:ph type="ctrTitle"/>
          </p:nvPr>
        </p:nvSpPr>
        <p:spPr>
          <a:xfrm>
            <a:off x="685800" y="1905000"/>
            <a:ext cx="7772400" cy="1143000"/>
          </a:xfrm>
          <a:solidFill>
            <a:srgbClr val="FFCC00"/>
          </a:solidFill>
        </p:spPr>
        <p:txBody>
          <a:bodyPr/>
          <a:lstStyle>
            <a:lvl1pPr>
              <a:defRPr>
                <a:effectLst>
                  <a:outerShdw blurRad="38100" dist="38100" dir="2700000" algn="tl">
                    <a:srgbClr val="FFFFFF"/>
                  </a:outerShdw>
                </a:effectLst>
                <a:latin typeface="Gill Sans MT" pitchFamily="34" charset="0"/>
              </a:defRPr>
            </a:lvl1pPr>
          </a:lstStyle>
          <a:p>
            <a:r>
              <a:rPr lang="en-US"/>
              <a:t>Academic Advising at UMBC</a:t>
            </a:r>
          </a:p>
        </p:txBody>
      </p:sp>
      <p:sp>
        <p:nvSpPr>
          <p:cNvPr id="7" name="Rectangle 1027"/>
          <p:cNvSpPr>
            <a:spLocks noGrp="1" noChangeArrowheads="1"/>
          </p:cNvSpPr>
          <p:nvPr>
            <p:ph type="dt" sz="half" idx="10"/>
          </p:nvPr>
        </p:nvSpPr>
        <p:spPr>
          <a:xfrm>
            <a:off x="2057400" y="6248400"/>
            <a:ext cx="1905000" cy="457200"/>
          </a:xfrm>
        </p:spPr>
        <p:txBody>
          <a:bodyPr/>
          <a:lstStyle>
            <a:lvl1pPr>
              <a:defRPr>
                <a:solidFill>
                  <a:schemeClr val="bg1"/>
                </a:solidFill>
                <a:latin typeface="Arial Rounded MT Bold" pitchFamily="34" charset="0"/>
              </a:defRPr>
            </a:lvl1pPr>
          </a:lstStyle>
          <a:p>
            <a:pPr>
              <a:defRPr/>
            </a:pPr>
            <a:endParaRPr lang="en-US"/>
          </a:p>
        </p:txBody>
      </p:sp>
    </p:spTree>
    <p:extLst>
      <p:ext uri="{BB962C8B-B14F-4D97-AF65-F5344CB8AC3E}">
        <p14:creationId xmlns:p14="http://schemas.microsoft.com/office/powerpoint/2010/main" val="1898212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61973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6573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609600"/>
            <a:ext cx="48196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4476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527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1063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8666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981200"/>
            <a:ext cx="3238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238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4173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18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42273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494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019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992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828800" y="609600"/>
            <a:ext cx="6629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828800" y="19812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0" name="Rectangle 4"/>
          <p:cNvSpPr>
            <a:spLocks noGrp="1" noChangeArrowheads="1"/>
          </p:cNvSpPr>
          <p:nvPr>
            <p:ph type="dt" sz="half" idx="2"/>
          </p:nvPr>
        </p:nvSpPr>
        <p:spPr bwMode="auto">
          <a:xfrm>
            <a:off x="1828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defRPr/>
            </a:pPr>
            <a:r>
              <a:rPr lang="en-US" altLang="en-US" sz="1400" smtClean="0">
                <a:latin typeface="Arial Rounded MT Bold" pitchFamily="34" charset="0"/>
              </a:rPr>
              <a:t>www.umbc.edu</a:t>
            </a:r>
            <a:endParaRPr lang="en-US" altLang="en-US" sz="1400" smtClean="0">
              <a:solidFill>
                <a:schemeClr val="bg1"/>
              </a:solidFill>
              <a:latin typeface="Arial" pitchFamily="34" charset="0"/>
            </a:endParaRPr>
          </a:p>
        </p:txBody>
      </p:sp>
      <p:grpSp>
        <p:nvGrpSpPr>
          <p:cNvPr id="1030" name="Group 6"/>
          <p:cNvGrpSpPr>
            <a:grpSpLocks/>
          </p:cNvGrpSpPr>
          <p:nvPr/>
        </p:nvGrpSpPr>
        <p:grpSpPr bwMode="auto">
          <a:xfrm>
            <a:off x="0" y="0"/>
            <a:ext cx="1676400" cy="6858000"/>
            <a:chOff x="0" y="0"/>
            <a:chExt cx="1056" cy="4320"/>
          </a:xfrm>
        </p:grpSpPr>
        <p:sp>
          <p:nvSpPr>
            <p:cNvPr id="1031" name="Rectangle 7"/>
            <p:cNvSpPr>
              <a:spLocks noChangeArrowheads="1"/>
            </p:cNvSpPr>
            <p:nvPr/>
          </p:nvSpPr>
          <p:spPr bwMode="auto">
            <a:xfrm>
              <a:off x="0" y="0"/>
              <a:ext cx="1056" cy="4320"/>
            </a:xfrm>
            <a:prstGeom prst="rect">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smtClean="0"/>
            </a:p>
          </p:txBody>
        </p:sp>
        <p:pic>
          <p:nvPicPr>
            <p:cNvPr id="1032" name="Picture 8" descr="vertical_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 y="3372"/>
              <a:ext cx="912"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66"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mj-lt"/>
          <a:ea typeface="MS PGothic" pitchFamily="34" charset="-128"/>
          <a:cs typeface="ＭＳ Ｐゴシック" charset="0"/>
        </a:defRPr>
      </a:lvl1pPr>
      <a:lvl2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2pPr>
      <a:lvl3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3pPr>
      <a:lvl4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4pPr>
      <a:lvl5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ea typeface="MS PGothic" pitchFamily="34" charset="-128"/>
        </a:defRPr>
      </a:lvl2pPr>
      <a:lvl3pPr marL="1085850" indent="-228600" algn="l" rtl="0" eaLnBrk="0" fontAlgn="base" hangingPunct="0">
        <a:spcBef>
          <a:spcPct val="20000"/>
        </a:spcBef>
        <a:spcAft>
          <a:spcPct val="0"/>
        </a:spcAft>
        <a:buClr>
          <a:srgbClr val="FF0000"/>
        </a:buClr>
        <a:buChar char="•"/>
        <a:defRPr sz="2400">
          <a:solidFill>
            <a:schemeClr val="tx1"/>
          </a:solidFill>
          <a:latin typeface="+mn-lt"/>
          <a:ea typeface="MS PGothic" pitchFamily="34" charset="-128"/>
        </a:defRPr>
      </a:lvl3pPr>
      <a:lvl4pPr marL="1428750" indent="-228600" algn="l" rtl="0" eaLnBrk="0" fontAlgn="base" hangingPunct="0">
        <a:spcBef>
          <a:spcPct val="20000"/>
        </a:spcBef>
        <a:spcAft>
          <a:spcPct val="0"/>
        </a:spcAft>
        <a:buClr>
          <a:srgbClr val="FF0000"/>
        </a:buClr>
        <a:buChar char="–"/>
        <a:defRPr sz="2000">
          <a:solidFill>
            <a:schemeClr val="tx1"/>
          </a:solidFill>
          <a:latin typeface="+mn-lt"/>
          <a:ea typeface="MS PGothic" pitchFamily="34" charset="-128"/>
        </a:defRPr>
      </a:lvl4pPr>
      <a:lvl5pPr marL="1771650" indent="-228600" algn="l" rtl="0" eaLnBrk="0" fontAlgn="base" hangingPunct="0">
        <a:spcBef>
          <a:spcPct val="20000"/>
        </a:spcBef>
        <a:spcAft>
          <a:spcPct val="0"/>
        </a:spcAft>
        <a:buClr>
          <a:srgbClr val="FF0000"/>
        </a:buClr>
        <a:buChar char="»"/>
        <a:defRPr sz="2000">
          <a:solidFill>
            <a:schemeClr val="tx1"/>
          </a:solidFill>
          <a:latin typeface="+mn-lt"/>
          <a:ea typeface="MS PGothic" pitchFamily="34" charset="-128"/>
        </a:defRPr>
      </a:lvl5pPr>
      <a:lvl6pPr marL="2228850" indent="-228600" algn="l" rtl="0" fontAlgn="base">
        <a:spcBef>
          <a:spcPct val="20000"/>
        </a:spcBef>
        <a:spcAft>
          <a:spcPct val="0"/>
        </a:spcAft>
        <a:buClr>
          <a:srgbClr val="FF0000"/>
        </a:buClr>
        <a:buChar char="»"/>
        <a:defRPr sz="2000">
          <a:solidFill>
            <a:schemeClr val="tx1"/>
          </a:solidFill>
          <a:latin typeface="+mn-lt"/>
        </a:defRPr>
      </a:lvl6pPr>
      <a:lvl7pPr marL="2686050" indent="-228600" algn="l" rtl="0" fontAlgn="base">
        <a:spcBef>
          <a:spcPct val="20000"/>
        </a:spcBef>
        <a:spcAft>
          <a:spcPct val="0"/>
        </a:spcAft>
        <a:buClr>
          <a:srgbClr val="FF0000"/>
        </a:buClr>
        <a:buChar char="»"/>
        <a:defRPr sz="2000">
          <a:solidFill>
            <a:schemeClr val="tx1"/>
          </a:solidFill>
          <a:latin typeface="+mn-lt"/>
        </a:defRPr>
      </a:lvl7pPr>
      <a:lvl8pPr marL="3143250" indent="-228600" algn="l" rtl="0" fontAlgn="base">
        <a:spcBef>
          <a:spcPct val="20000"/>
        </a:spcBef>
        <a:spcAft>
          <a:spcPct val="0"/>
        </a:spcAft>
        <a:buClr>
          <a:srgbClr val="FF0000"/>
        </a:buClr>
        <a:buChar char="»"/>
        <a:defRPr sz="2000">
          <a:solidFill>
            <a:schemeClr val="tx1"/>
          </a:solidFill>
          <a:latin typeface="+mn-lt"/>
        </a:defRPr>
      </a:lvl8pPr>
      <a:lvl9pPr marL="3600450" indent="-228600" algn="l" rtl="0" fontAlgn="base">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9.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12.xml"/><Relationship Id="rId4"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0.emf"/><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12.xml"/><Relationship Id="rId4" Type="http://schemas.openxmlformats.org/officeDocument/2006/relationships/tags" Target="../tags/tag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6.emf"/><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12.xml"/><Relationship Id="rId4" Type="http://schemas.openxmlformats.org/officeDocument/2006/relationships/tags" Target="../tags/tag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Jason\Desktop\Blast%20Selfie.mp4" TargetMode="External"/><Relationship Id="rId1" Type="http://schemas.microsoft.com/office/2007/relationships/media" Target="file:///C:\Users\Jason\Desktop\Blast%20Selfie.mp4" TargetMode="External"/><Relationship Id="rId5" Type="http://schemas.openxmlformats.org/officeDocument/2006/relationships/image" Target="../media/image22.png"/><Relationship Id="rId4" Type="http://schemas.openxmlformats.org/officeDocument/2006/relationships/hyperlink" Target="https://drive.google.com/a/umbc.edu/file/d/0B4MnO23HkaNQS0pCZkxNQkJWajQ/view?pli=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oo.gl/LXV2pA"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3" Type="http://schemas.openxmlformats.org/officeDocument/2006/relationships/hyperlink" Target="mailto:schiffma@umbc.ed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304800" y="3352800"/>
            <a:ext cx="7772400" cy="1143000"/>
          </a:xfrm>
        </p:spPr>
        <p:txBody>
          <a:bodyPr/>
          <a:lstStyle/>
          <a:p>
            <a:pPr eaLnBrk="1" hangingPunct="1">
              <a:defRPr/>
            </a:pPr>
            <a:r>
              <a:rPr lang="en-US" altLang="en-US" dirty="0" smtClean="0"/>
              <a:t>UNIV 301: </a:t>
            </a:r>
            <a:br>
              <a:rPr lang="en-US" altLang="en-US" dirty="0" smtClean="0"/>
            </a:br>
            <a:r>
              <a:rPr lang="en-US" altLang="en-US" dirty="0" smtClean="0"/>
              <a:t>Introduction to the Honors University</a:t>
            </a:r>
          </a:p>
        </p:txBody>
      </p:sp>
      <p:sp>
        <p:nvSpPr>
          <p:cNvPr id="8195" name="Rectangle 3"/>
          <p:cNvSpPr>
            <a:spLocks noGrp="1" noChangeArrowheads="1"/>
          </p:cNvSpPr>
          <p:nvPr>
            <p:ph type="subTitle" idx="1"/>
          </p:nvPr>
        </p:nvSpPr>
        <p:spPr>
          <a:xfrm>
            <a:off x="1676400" y="4953000"/>
            <a:ext cx="6400800" cy="2133600"/>
          </a:xfrm>
        </p:spPr>
        <p:txBody>
          <a:bodyPr/>
          <a:lstStyle/>
          <a:p>
            <a:pPr eaLnBrk="1" hangingPunct="1">
              <a:defRPr/>
            </a:pPr>
            <a:r>
              <a:rPr lang="en-US" sz="2800" dirty="0" smtClean="0">
                <a:ea typeface="+mn-ea"/>
                <a:cs typeface="+mn-cs"/>
              </a:rPr>
              <a:t>Orientation Course Selection Day</a:t>
            </a:r>
          </a:p>
          <a:p>
            <a:pPr eaLnBrk="1" hangingPunct="1">
              <a:defRPr/>
            </a:pPr>
            <a:endParaRPr lang="en-US" sz="2800" dirty="0" smtClean="0">
              <a:ea typeface="+mn-ea"/>
              <a:cs typeface="+mn-cs"/>
            </a:endParaRPr>
          </a:p>
          <a:p>
            <a:pPr eaLnBrk="1" hangingPunct="1">
              <a:defRPr/>
            </a:pPr>
            <a:r>
              <a:rPr lang="en-US" sz="2800" dirty="0" smtClean="0">
                <a:ea typeface="+mn-ea"/>
                <a:cs typeface="+mn-cs"/>
              </a:rPr>
              <a:t>Dr. Jason Schiffman</a:t>
            </a:r>
          </a:p>
          <a:p>
            <a:pPr eaLnBrk="1" hangingPunct="1">
              <a:defRPr/>
            </a:pPr>
            <a:endParaRPr lang="en-US" sz="2800" dirty="0" smtClean="0">
              <a:ea typeface="+mn-ea"/>
              <a:cs typeface="+mn-cs"/>
            </a:endParaRPr>
          </a:p>
          <a:p>
            <a:pPr eaLnBrk="1" hangingPunct="1">
              <a:defRPr/>
            </a:pPr>
            <a:endParaRPr lang="en-US" sz="2800" dirty="0" smtClean="0">
              <a:ea typeface="+mn-ea"/>
              <a:cs typeface="+mn-cs"/>
            </a:endParaRPr>
          </a:p>
        </p:txBody>
      </p:sp>
      <p:pic>
        <p:nvPicPr>
          <p:cNvPr id="2" name="20160430_1625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15933" y="381000"/>
            <a:ext cx="4199467" cy="2362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Schiffman Philosophy: </a:t>
            </a:r>
            <a:br>
              <a:rPr lang="en-US" dirty="0" smtClean="0"/>
            </a:br>
            <a:r>
              <a:rPr lang="en-US" dirty="0" smtClean="0"/>
              <a:t>Intersection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1894819"/>
            <a:ext cx="5468172" cy="41148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708648" y="2133600"/>
            <a:ext cx="3073152" cy="1107996"/>
          </a:xfrm>
          <a:prstGeom prst="rect">
            <a:avLst/>
          </a:prstGeom>
          <a:solidFill>
            <a:srgbClr val="FFFF00"/>
          </a:solidFill>
          <a:ln>
            <a:solidFill>
              <a:srgbClr val="FFFF00"/>
            </a:solidFill>
          </a:ln>
          <a:effectLst>
            <a:glow rad="63500">
              <a:schemeClr val="accent1">
                <a:satMod val="175000"/>
                <a:alpha val="40000"/>
              </a:schemeClr>
            </a:glow>
          </a:effectLst>
          <a:scene3d>
            <a:camera prst="orthographicFront"/>
            <a:lightRig rig="threePt" dir="t"/>
          </a:scene3d>
          <a:sp3d>
            <a:bevelT/>
          </a:sp3d>
        </p:spPr>
        <p:txBody>
          <a:bodyPr wrap="square" rtlCol="0">
            <a:spAutoFit/>
          </a:bodyPr>
          <a:lstStyle/>
          <a:p>
            <a:pPr algn="ctr"/>
            <a:r>
              <a:rPr lang="en-US" sz="6600" dirty="0" smtClean="0"/>
              <a:t>UMBC</a:t>
            </a:r>
            <a:endParaRPr lang="en-US" sz="6600" dirty="0"/>
          </a:p>
        </p:txBody>
      </p:sp>
      <p:sp>
        <p:nvSpPr>
          <p:cNvPr id="3" name="TextBox 2"/>
          <p:cNvSpPr txBox="1"/>
          <p:nvPr/>
        </p:nvSpPr>
        <p:spPr>
          <a:xfrm>
            <a:off x="2057400" y="3429000"/>
            <a:ext cx="106680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dirty="0" smtClean="0"/>
              <a:t>Like</a:t>
            </a:r>
            <a:endParaRPr lang="en-US" sz="2800" dirty="0"/>
          </a:p>
        </p:txBody>
      </p:sp>
      <p:sp>
        <p:nvSpPr>
          <p:cNvPr id="6" name="TextBox 5"/>
          <p:cNvSpPr txBox="1"/>
          <p:nvPr/>
        </p:nvSpPr>
        <p:spPr>
          <a:xfrm>
            <a:off x="6934200" y="3428999"/>
            <a:ext cx="167640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dirty="0" smtClean="0"/>
              <a:t>Good At</a:t>
            </a:r>
            <a:endParaRPr lang="en-US" sz="2800" dirty="0"/>
          </a:p>
        </p:txBody>
      </p:sp>
      <p:sp>
        <p:nvSpPr>
          <p:cNvPr id="7" name="TextBox 6"/>
          <p:cNvSpPr txBox="1"/>
          <p:nvPr/>
        </p:nvSpPr>
        <p:spPr>
          <a:xfrm>
            <a:off x="3553718" y="6106180"/>
            <a:ext cx="346710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dirty="0" smtClean="0"/>
              <a:t>Makes a Difference</a:t>
            </a:r>
            <a:endParaRPr lang="en-US" sz="2800" dirty="0"/>
          </a:p>
        </p:txBody>
      </p:sp>
    </p:spTree>
    <p:extLst>
      <p:ext uri="{BB962C8B-B14F-4D97-AF65-F5344CB8AC3E}">
        <p14:creationId xmlns:p14="http://schemas.microsoft.com/office/powerpoint/2010/main" val="130314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 came to UMBC</a:t>
            </a:r>
            <a:endParaRPr lang="en-US" dirty="0"/>
          </a:p>
        </p:txBody>
      </p:sp>
      <p:sp>
        <p:nvSpPr>
          <p:cNvPr id="3" name="Content Placeholder 2"/>
          <p:cNvSpPr>
            <a:spLocks noGrp="1"/>
          </p:cNvSpPr>
          <p:nvPr>
            <p:ph idx="1"/>
          </p:nvPr>
        </p:nvSpPr>
        <p:spPr/>
        <p:txBody>
          <a:bodyPr/>
          <a:lstStyle/>
          <a:p>
            <a:r>
              <a:rPr lang="en-US" dirty="0" smtClean="0"/>
              <a:t>Opportunities</a:t>
            </a:r>
          </a:p>
          <a:p>
            <a:r>
              <a:rPr lang="en-US" dirty="0" smtClean="0"/>
              <a:t>Community</a:t>
            </a:r>
          </a:p>
          <a:p>
            <a:r>
              <a:rPr lang="en-US" dirty="0" smtClean="0"/>
              <a:t>To share my passion</a:t>
            </a:r>
          </a:p>
          <a:p>
            <a:r>
              <a:rPr lang="en-US" dirty="0" smtClean="0"/>
              <a:t>UMBC is a good fit for me</a:t>
            </a:r>
            <a:endParaRPr lang="en-US" dirty="0"/>
          </a:p>
        </p:txBody>
      </p:sp>
    </p:spTree>
    <p:extLst>
      <p:ext uri="{BB962C8B-B14F-4D97-AF65-F5344CB8AC3E}">
        <p14:creationId xmlns:p14="http://schemas.microsoft.com/office/powerpoint/2010/main" val="2463322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UMBC Philosophy</a:t>
            </a:r>
            <a:endParaRPr lang="en-US" dirty="0"/>
          </a:p>
        </p:txBody>
      </p:sp>
      <p:sp>
        <p:nvSpPr>
          <p:cNvPr id="3" name="Content Placeholder 2"/>
          <p:cNvSpPr>
            <a:spLocks noGrp="1"/>
          </p:cNvSpPr>
          <p:nvPr>
            <p:ph idx="1"/>
          </p:nvPr>
        </p:nvSpPr>
        <p:spPr/>
        <p:txBody>
          <a:bodyPr/>
          <a:lstStyle/>
          <a:p>
            <a:r>
              <a:rPr lang="en-US" dirty="0" smtClean="0"/>
              <a:t>It’s cool to care</a:t>
            </a:r>
          </a:p>
          <a:p>
            <a:r>
              <a:rPr lang="en-US" dirty="0" smtClean="0"/>
              <a:t>It’s cool to be positive</a:t>
            </a:r>
          </a:p>
          <a:p>
            <a:r>
              <a:rPr lang="en-US" dirty="0" smtClean="0"/>
              <a:t>It’s cool to be smart</a:t>
            </a:r>
          </a:p>
          <a:p>
            <a:r>
              <a:rPr lang="en-US" dirty="0" smtClean="0"/>
              <a:t>It’s cool to discover new things</a:t>
            </a:r>
          </a:p>
          <a:p>
            <a:r>
              <a:rPr lang="en-US" dirty="0" smtClean="0"/>
              <a:t>It’s cool to be different</a:t>
            </a:r>
          </a:p>
          <a:p>
            <a:r>
              <a:rPr lang="en-US" dirty="0" smtClean="0"/>
              <a:t>It’s cool to make a difference</a:t>
            </a:r>
          </a:p>
          <a:p>
            <a:r>
              <a:rPr lang="en-US" dirty="0" smtClean="0"/>
              <a:t>It’s cool to wear your phone on your belt</a:t>
            </a:r>
            <a:endParaRPr lang="en-US" dirty="0"/>
          </a:p>
        </p:txBody>
      </p:sp>
    </p:spTree>
    <p:extLst>
      <p:ext uri="{BB962C8B-B14F-4D97-AF65-F5344CB8AC3E}">
        <p14:creationId xmlns:p14="http://schemas.microsoft.com/office/powerpoint/2010/main" val="325925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2. Academic Performance</a:t>
            </a:r>
          </a:p>
        </p:txBody>
      </p:sp>
      <p:sp>
        <p:nvSpPr>
          <p:cNvPr id="9219" name="Content Placeholder 2"/>
          <p:cNvSpPr>
            <a:spLocks noGrp="1"/>
          </p:cNvSpPr>
          <p:nvPr>
            <p:ph idx="1"/>
          </p:nvPr>
        </p:nvSpPr>
        <p:spPr/>
        <p:txBody>
          <a:bodyPr/>
          <a:lstStyle/>
          <a:p>
            <a:endParaRPr lang="en-US" alt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714500" y="304800"/>
            <a:ext cx="7391400" cy="1143000"/>
          </a:xfrm>
        </p:spPr>
        <p:txBody>
          <a:bodyPr/>
          <a:lstStyle/>
          <a:p>
            <a:pPr>
              <a:defRPr/>
            </a:pPr>
            <a:r>
              <a:rPr lang="en-US" altLang="en-US" dirty="0" smtClean="0">
                <a:latin typeface="Gill Sans MT" pitchFamily="34" charset="0"/>
              </a:rPr>
              <a:t>What do you think your first semester GPA will be at UMBC?</a:t>
            </a:r>
            <a:endParaRPr lang="en-US" dirty="0"/>
          </a:p>
        </p:txBody>
      </p:sp>
      <p:sp>
        <p:nvSpPr>
          <p:cNvPr id="10243" name="TPAnswers"/>
          <p:cNvSpPr>
            <a:spLocks noGrp="1"/>
          </p:cNvSpPr>
          <p:nvPr>
            <p:ph type="body" idx="1"/>
            <p:custDataLst>
              <p:tags r:id="rId3"/>
            </p:custDataLst>
          </p:nvPr>
        </p:nvSpPr>
        <p:spPr>
          <a:xfrm>
            <a:off x="1905000" y="1752600"/>
            <a:ext cx="3200400" cy="4114800"/>
          </a:xfrm>
        </p:spPr>
        <p:txBody>
          <a:bodyPr/>
          <a:lstStyle/>
          <a:p>
            <a:pPr marL="609600" indent="-609600" eaLnBrk="1" hangingPunct="1">
              <a:buFontTx/>
              <a:buAutoNum type="alphaUcPeriod"/>
            </a:pPr>
            <a:r>
              <a:rPr lang="en-US" altLang="en-US" b="1" smtClean="0">
                <a:latin typeface="Gill Sans MT" panose="020B0502020104020203" pitchFamily="34" charset="0"/>
              </a:rPr>
              <a:t>4.0</a:t>
            </a:r>
          </a:p>
          <a:p>
            <a:pPr marL="609600" indent="-609600" eaLnBrk="1" hangingPunct="1">
              <a:buFontTx/>
              <a:buAutoNum type="alphaUcPeriod"/>
            </a:pPr>
            <a:r>
              <a:rPr lang="en-US" altLang="en-US" b="1" smtClean="0">
                <a:latin typeface="Gill Sans MT" panose="020B0502020104020203" pitchFamily="34" charset="0"/>
              </a:rPr>
              <a:t>3.5-3.9</a:t>
            </a:r>
            <a:endParaRPr lang="en-US" altLang="en-US" b="1" smtClean="0"/>
          </a:p>
          <a:p>
            <a:pPr marL="609600" indent="-609600" eaLnBrk="1" hangingPunct="1">
              <a:buFontTx/>
              <a:buAutoNum type="alphaUcPeriod"/>
            </a:pPr>
            <a:r>
              <a:rPr lang="en-US" altLang="en-US" b="1" smtClean="0">
                <a:latin typeface="Gill Sans MT" panose="020B0502020104020203" pitchFamily="34" charset="0"/>
              </a:rPr>
              <a:t>3.0-3.4</a:t>
            </a:r>
          </a:p>
          <a:p>
            <a:pPr marL="609600" indent="-609600" eaLnBrk="1" hangingPunct="1">
              <a:buFontTx/>
              <a:buAutoNum type="alphaUcPeriod"/>
            </a:pPr>
            <a:r>
              <a:rPr lang="en-US" altLang="en-US" b="1" smtClean="0">
                <a:latin typeface="Gill Sans MT" panose="020B0502020104020203" pitchFamily="34" charset="0"/>
              </a:rPr>
              <a:t>2.5-2.9</a:t>
            </a:r>
          </a:p>
          <a:p>
            <a:pPr marL="609600" indent="-609600" eaLnBrk="1" hangingPunct="1">
              <a:buFontTx/>
              <a:buAutoNum type="alphaUcPeriod"/>
            </a:pPr>
            <a:r>
              <a:rPr lang="en-US" altLang="en-US" b="1" smtClean="0">
                <a:latin typeface="Gill Sans MT" panose="020B0502020104020203" pitchFamily="34" charset="0"/>
              </a:rPr>
              <a:t>2.0-2.4</a:t>
            </a:r>
          </a:p>
          <a:p>
            <a:pPr marL="609600" indent="-609600" eaLnBrk="1" hangingPunct="1">
              <a:buFontTx/>
              <a:buAutoNum type="alphaUcPeriod"/>
            </a:pPr>
            <a:r>
              <a:rPr lang="en-US" altLang="en-US" b="1" smtClean="0">
                <a:latin typeface="Gill Sans MT" panose="020B0502020104020203" pitchFamily="34" charset="0"/>
              </a:rPr>
              <a:t>Below 2.0</a:t>
            </a:r>
            <a:endParaRPr lang="en-US" altLang="en-US" smtClean="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640524866"/>
              </p:ext>
            </p:extLst>
          </p:nvPr>
        </p:nvGraphicFramePr>
        <p:xfrm>
          <a:off x="4533900" y="1447800"/>
          <a:ext cx="4572000" cy="5143500"/>
        </p:xfrm>
        <a:graphic>
          <a:graphicData uri="http://schemas.openxmlformats.org/presentationml/2006/ole">
            <mc:AlternateContent xmlns:mc="http://schemas.openxmlformats.org/markup-compatibility/2006">
              <mc:Choice xmlns:v="urn:schemas-microsoft-com:vml" Requires="v">
                <p:oleObj spid="_x0000_s10321" name="Chart" r:id="rId6" imgW="4572034" imgH="5143584" progId="MSGraph.Chart.8">
                  <p:embed followColorScheme="full"/>
                </p:oleObj>
              </mc:Choice>
              <mc:Fallback>
                <p:oleObj name="Chart" r:id="rId6" imgW="4572034" imgH="5143584" progId="MSGraph.Chart.8">
                  <p:embed followColorScheme="full"/>
                  <p:pic>
                    <p:nvPicPr>
                      <p:cNvPr id="0" name="TPChart"/>
                      <p:cNvPicPr>
                        <a:picLocks noChangeAspect="1" noChangeArrowheads="1"/>
                      </p:cNvPicPr>
                      <p:nvPr/>
                    </p:nvPicPr>
                    <p:blipFill>
                      <a:blip r:embed="rId7"/>
                      <a:srcRect/>
                      <a:stretch>
                        <a:fillRect/>
                      </a:stretch>
                    </p:blipFill>
                    <p:spPr bwMode="auto">
                      <a:xfrm>
                        <a:off x="4533900" y="144780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2057400" y="304800"/>
            <a:ext cx="6629400" cy="1143000"/>
          </a:xfrm>
        </p:spPr>
        <p:txBody>
          <a:bodyPr/>
          <a:lstStyle/>
          <a:p>
            <a:pPr>
              <a:defRPr/>
            </a:pPr>
            <a:r>
              <a:rPr lang="en-US" altLang="en-US" dirty="0" smtClean="0"/>
              <a:t>What does it take to do the best work you can?</a:t>
            </a:r>
            <a:endParaRPr lang="en-US" dirty="0"/>
          </a:p>
        </p:txBody>
      </p:sp>
      <p:sp>
        <p:nvSpPr>
          <p:cNvPr id="12291" name="TPAnswers"/>
          <p:cNvSpPr>
            <a:spLocks noGrp="1"/>
          </p:cNvSpPr>
          <p:nvPr>
            <p:ph type="body" idx="1"/>
            <p:custDataLst>
              <p:tags r:id="rId3"/>
            </p:custDataLst>
          </p:nvPr>
        </p:nvSpPr>
        <p:spPr>
          <a:xfrm>
            <a:off x="1638300" y="2209800"/>
            <a:ext cx="4343400" cy="4114800"/>
          </a:xfrm>
        </p:spPr>
        <p:txBody>
          <a:bodyPr/>
          <a:lstStyle/>
          <a:p>
            <a:pPr marL="514350" indent="-514350">
              <a:buFont typeface="Arial Black" panose="020B0A04020102020204" pitchFamily="34" charset="0"/>
              <a:buAutoNum type="alphaUcPeriod"/>
            </a:pPr>
            <a:r>
              <a:rPr lang="en-US" altLang="en-US" smtClean="0"/>
              <a:t>A quiet environment</a:t>
            </a:r>
          </a:p>
          <a:p>
            <a:pPr marL="514350" indent="-514350">
              <a:buFont typeface="Arial Black" panose="020B0A04020102020204" pitchFamily="34" charset="0"/>
              <a:buAutoNum type="alphaUcPeriod"/>
            </a:pPr>
            <a:r>
              <a:rPr lang="en-US" altLang="en-US" smtClean="0"/>
              <a:t>More time</a:t>
            </a:r>
          </a:p>
          <a:p>
            <a:pPr marL="514350" indent="-514350">
              <a:buFont typeface="Arial Black" panose="020B0A04020102020204" pitchFamily="34" charset="0"/>
              <a:buAutoNum type="alphaUcPeriod"/>
            </a:pPr>
            <a:r>
              <a:rPr lang="en-US" altLang="en-US" smtClean="0"/>
              <a:t>More discipline</a:t>
            </a:r>
          </a:p>
          <a:p>
            <a:pPr marL="514350" indent="-514350">
              <a:buFont typeface="Arial Black" panose="020B0A04020102020204" pitchFamily="34" charset="0"/>
              <a:buAutoNum type="alphaUcPeriod"/>
            </a:pPr>
            <a:r>
              <a:rPr lang="en-US" altLang="en-US" smtClean="0"/>
              <a:t>Less stress</a:t>
            </a:r>
          </a:p>
          <a:p>
            <a:pPr marL="514350" indent="-514350">
              <a:buFont typeface="Arial Black" panose="020B0A04020102020204" pitchFamily="34" charset="0"/>
              <a:buAutoNum type="alphaUcPeriod"/>
            </a:pPr>
            <a:r>
              <a:rPr lang="en-US" altLang="en-US" smtClean="0"/>
              <a:t>Other</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399401349"/>
              </p:ext>
            </p:extLst>
          </p:nvPr>
        </p:nvGraphicFramePr>
        <p:xfrm>
          <a:off x="4691063" y="1585913"/>
          <a:ext cx="4416425" cy="4967287"/>
        </p:xfrm>
        <a:graphic>
          <a:graphicData uri="http://schemas.openxmlformats.org/presentationml/2006/ole">
            <mc:AlternateContent xmlns:mc="http://schemas.openxmlformats.org/markup-compatibility/2006">
              <mc:Choice xmlns:v="urn:schemas-microsoft-com:vml" Requires="v">
                <p:oleObj spid="_x0000_s12370" name="Chart" r:id="rId6" imgW="4572034" imgH="5143584" progId="MSGraph.Chart.8">
                  <p:embed followColorScheme="full"/>
                </p:oleObj>
              </mc:Choice>
              <mc:Fallback>
                <p:oleObj name="Chart" r:id="rId6" imgW="4572034" imgH="5143584" progId="MSGraph.Chart.8">
                  <p:embed followColorScheme="full"/>
                  <p:pic>
                    <p:nvPicPr>
                      <p:cNvPr id="0" name="TPChart"/>
                      <p:cNvPicPr>
                        <a:picLocks noChangeAspect="1" noChangeArrowheads="1"/>
                      </p:cNvPicPr>
                      <p:nvPr/>
                    </p:nvPicPr>
                    <p:blipFill>
                      <a:blip r:embed="rId7"/>
                      <a:srcRect/>
                      <a:stretch>
                        <a:fillRect/>
                      </a:stretch>
                    </p:blipFill>
                    <p:spPr bwMode="auto">
                      <a:xfrm>
                        <a:off x="4691063" y="1585913"/>
                        <a:ext cx="441642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1639888" y="1585913"/>
            <a:ext cx="3810000" cy="954087"/>
          </a:xfrm>
          <a:prstGeom prst="rect">
            <a:avLst/>
          </a:prstGeom>
          <a:noFill/>
        </p:spPr>
        <p:txBody>
          <a:bodyPr>
            <a:spAutoFit/>
          </a:bodyPr>
          <a:lstStyle/>
          <a:p>
            <a:pPr>
              <a:defRPr/>
            </a:pPr>
            <a:r>
              <a:rPr lang="en-US" sz="3200" dirty="0">
                <a:latin typeface="+mn-lt"/>
              </a:rPr>
              <a:t>What do you need?</a:t>
            </a:r>
          </a:p>
          <a:p>
            <a:pPr>
              <a:defRPr/>
            </a:pPr>
            <a:endParaRPr lang="en-US"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143000"/>
            <a:ext cx="6629400" cy="1143000"/>
          </a:xfrm>
        </p:spPr>
        <p:txBody>
          <a:bodyPr/>
          <a:lstStyle/>
          <a:p>
            <a:pPr>
              <a:defRPr/>
            </a:pPr>
            <a:r>
              <a:rPr lang="en-US" altLang="en-US" dirty="0" smtClean="0"/>
              <a:t>UMBC is hard…</a:t>
            </a:r>
            <a:br>
              <a:rPr lang="en-US" altLang="en-US" dirty="0" smtClean="0"/>
            </a:br>
            <a:r>
              <a:rPr lang="en-US" altLang="en-US" dirty="0" smtClean="0"/>
              <a:t/>
            </a:r>
            <a:br>
              <a:rPr lang="en-US" altLang="en-US" dirty="0" smtClean="0"/>
            </a:br>
            <a:r>
              <a:rPr lang="en-US" altLang="en-US" dirty="0" smtClean="0"/>
              <a:t>So, what are you going to do about it?</a:t>
            </a:r>
          </a:p>
        </p:txBody>
      </p:sp>
      <p:sp>
        <p:nvSpPr>
          <p:cNvPr id="13315" name="Content Placeholder 2"/>
          <p:cNvSpPr>
            <a:spLocks noGrp="1"/>
          </p:cNvSpPr>
          <p:nvPr>
            <p:ph idx="1"/>
          </p:nvPr>
        </p:nvSpPr>
        <p:spPr>
          <a:xfrm>
            <a:off x="1828800" y="3200400"/>
            <a:ext cx="6629400" cy="4114800"/>
          </a:xfrm>
        </p:spPr>
        <p:txBody>
          <a:bodyPr/>
          <a:lstStyle/>
          <a:p>
            <a:r>
              <a:rPr lang="en-US" altLang="en-US" dirty="0" smtClean="0"/>
              <a:t>Partner with someone you don’t know</a:t>
            </a:r>
          </a:p>
          <a:p>
            <a:r>
              <a:rPr lang="en-US" altLang="en-US" dirty="0" smtClean="0"/>
              <a:t>Make a concrete plan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6629400" cy="1143000"/>
          </a:xfrm>
        </p:spPr>
        <p:txBody>
          <a:bodyPr/>
          <a:lstStyle/>
          <a:p>
            <a:r>
              <a:rPr lang="en-GB" dirty="0" smtClean="0"/>
              <a:t>2 minutes</a:t>
            </a:r>
            <a:endParaRPr lang="en-GB" dirty="0"/>
          </a:p>
        </p:txBody>
      </p:sp>
      <p:pic>
        <p:nvPicPr>
          <p:cNvPr id="13" name="MS90007479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250069" y="3459088"/>
            <a:ext cx="244475" cy="244475"/>
          </a:xfrm>
          <a:prstGeom prst="rect">
            <a:avLst/>
          </a:prstGeom>
        </p:spPr>
      </p:pic>
      <p:sp>
        <p:nvSpPr>
          <p:cNvPr id="14" name="Oval 13"/>
          <p:cNvSpPr/>
          <p:nvPr/>
        </p:nvSpPr>
        <p:spPr>
          <a:xfrm>
            <a:off x="4114800" y="2667000"/>
            <a:ext cx="2052228" cy="2052228"/>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4114800" y="2667000"/>
            <a:ext cx="2052228" cy="2052228"/>
          </a:xfrm>
          <a:prstGeom prst="ellipse">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Tree>
    <p:extLst>
      <p:ext uri="{BB962C8B-B14F-4D97-AF65-F5344CB8AC3E}">
        <p14:creationId xmlns:p14="http://schemas.microsoft.com/office/powerpoint/2010/main" val="2712323046"/>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3" restart="whenNotActive" fill="hold" evtFilter="cancelBubble" nodeType="interactiveSeq">
                <p:stCondLst>
                  <p:cond evt="onClick" delay="0">
                    <p:tgtEl>
                      <p:spTgt spid="14"/>
                    </p:tgtEl>
                  </p:cond>
                </p:stCondLst>
                <p:endSync evt="end" delay="0">
                  <p:rtn val="all"/>
                </p:endSync>
                <p:childTnLst>
                  <p:par>
                    <p:cTn id="4" fill="hold">
                      <p:stCondLst>
                        <p:cond delay="0"/>
                      </p:stCondLst>
                      <p:childTnLst>
                        <p:par>
                          <p:cTn id="5" fill="hold">
                            <p:stCondLst>
                              <p:cond delay="0"/>
                            </p:stCondLst>
                            <p:childTnLst>
                              <p:par>
                                <p:cTn id="6" presetID="21" presetClass="entr" presetSubtype="1" fill="hold" grpId="0" nodeType="clickEffect">
                                  <p:stCondLst>
                                    <p:cond delay="0"/>
                                  </p:stCondLst>
                                  <p:childTnLst>
                                    <p:set>
                                      <p:cBhvr>
                                        <p:cTn id="7" dur="1" fill="hold">
                                          <p:stCondLst>
                                            <p:cond delay="0"/>
                                          </p:stCondLst>
                                        </p:cTn>
                                        <p:tgtEl>
                                          <p:spTgt spid="15"/>
                                        </p:tgtEl>
                                        <p:attrNameLst>
                                          <p:attrName>style.visibility</p:attrName>
                                        </p:attrNameLst>
                                      </p:cBhvr>
                                      <p:to>
                                        <p:strVal val="visible"/>
                                      </p:to>
                                    </p:set>
                                    <p:animEffect transition="in" filter="wheel(1)">
                                      <p:cBhvr>
                                        <p:cTn id="8" dur="120000"/>
                                        <p:tgtEl>
                                          <p:spTgt spid="15"/>
                                        </p:tgtEl>
                                      </p:cBhvr>
                                    </p:animEffect>
                                  </p:childTnLst>
                                </p:cTn>
                              </p:par>
                            </p:childTnLst>
                          </p:cTn>
                        </p:par>
                        <p:par>
                          <p:cTn id="9" fill="hold">
                            <p:stCondLst>
                              <p:cond delay="120000"/>
                            </p:stCondLst>
                            <p:childTnLst>
                              <p:par>
                                <p:cTn id="10" presetID="1" presetClass="mediacall" presetSubtype="0" fill="hold" nodeType="afterEffect">
                                  <p:stCondLst>
                                    <p:cond delay="0"/>
                                  </p:stCondLst>
                                  <p:childTnLst>
                                    <p:cmd type="call" cmd="playFrom(0.0)">
                                      <p:cBhvr>
                                        <p:cTn id="11" dur="2177" fill="hold"/>
                                        <p:tgtEl>
                                          <p:spTgt spid="13"/>
                                        </p:tgtEl>
                                      </p:cBhvr>
                                    </p:cmd>
                                  </p:childTnLst>
                                </p:cTn>
                              </p:par>
                            </p:childTnLst>
                          </p:cTn>
                        </p:par>
                      </p:childTnLst>
                    </p:cTn>
                  </p:par>
                </p:childTnLst>
              </p:cTn>
              <p:nextCondLst>
                <p:cond evt="onClick" delay="0">
                  <p:tgtEl>
                    <p:spTgt spid="14"/>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6858000" cy="1143000"/>
          </a:xfrm>
        </p:spPr>
        <p:txBody>
          <a:bodyPr/>
          <a:lstStyle/>
          <a:p>
            <a:r>
              <a:rPr lang="en-US" dirty="0" smtClean="0"/>
              <a:t>What professors like…</a:t>
            </a:r>
            <a:endParaRPr lang="en-US" dirty="0"/>
          </a:p>
        </p:txBody>
      </p:sp>
      <p:sp>
        <p:nvSpPr>
          <p:cNvPr id="4" name="Title 1"/>
          <p:cNvSpPr txBox="1">
            <a:spLocks/>
          </p:cNvSpPr>
          <p:nvPr/>
        </p:nvSpPr>
        <p:spPr bwMode="auto">
          <a:xfrm>
            <a:off x="2057400" y="1447800"/>
            <a:ext cx="6858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mj-lt"/>
                <a:ea typeface="MS PGothic" pitchFamily="34" charset="-128"/>
                <a:cs typeface="ＭＳ Ｐゴシック" charset="0"/>
              </a:defRPr>
            </a:lvl1pPr>
            <a:lvl2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2pPr>
            <a:lvl3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3pPr>
            <a:lvl4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4pPr>
            <a:lvl5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9pPr>
          </a:lstStyle>
          <a:p>
            <a:r>
              <a:rPr lang="en-US" kern="0" dirty="0" smtClean="0"/>
              <a:t>but might not tell you</a:t>
            </a:r>
            <a:endParaRPr lang="en-US" kern="0" dirty="0"/>
          </a:p>
        </p:txBody>
      </p:sp>
      <p:sp>
        <p:nvSpPr>
          <p:cNvPr id="5" name="Content Placeholder 2"/>
          <p:cNvSpPr txBox="1">
            <a:spLocks/>
          </p:cNvSpPr>
          <p:nvPr/>
        </p:nvSpPr>
        <p:spPr>
          <a:xfrm>
            <a:off x="1943100" y="2586942"/>
            <a:ext cx="6629400" cy="4114800"/>
          </a:xfrm>
          <a:prstGeom prst="rect">
            <a:avLst/>
          </a:prstGeom>
        </p:spPr>
        <p:txBody>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ea typeface="MS PGothic" pitchFamily="34" charset="-128"/>
              </a:defRPr>
            </a:lvl2pPr>
            <a:lvl3pPr marL="1085850" indent="-228600" algn="l" rtl="0" eaLnBrk="0" fontAlgn="base" hangingPunct="0">
              <a:spcBef>
                <a:spcPct val="20000"/>
              </a:spcBef>
              <a:spcAft>
                <a:spcPct val="0"/>
              </a:spcAft>
              <a:buClr>
                <a:srgbClr val="FF0000"/>
              </a:buClr>
              <a:buChar char="•"/>
              <a:defRPr sz="2400">
                <a:solidFill>
                  <a:schemeClr val="tx1"/>
                </a:solidFill>
                <a:latin typeface="+mn-lt"/>
                <a:ea typeface="MS PGothic" pitchFamily="34" charset="-128"/>
              </a:defRPr>
            </a:lvl3pPr>
            <a:lvl4pPr marL="1428750" indent="-228600" algn="l" rtl="0" eaLnBrk="0" fontAlgn="base" hangingPunct="0">
              <a:spcBef>
                <a:spcPct val="20000"/>
              </a:spcBef>
              <a:spcAft>
                <a:spcPct val="0"/>
              </a:spcAft>
              <a:buClr>
                <a:srgbClr val="FF0000"/>
              </a:buClr>
              <a:buChar char="–"/>
              <a:defRPr sz="2000">
                <a:solidFill>
                  <a:schemeClr val="tx1"/>
                </a:solidFill>
                <a:latin typeface="+mn-lt"/>
                <a:ea typeface="MS PGothic" pitchFamily="34" charset="-128"/>
              </a:defRPr>
            </a:lvl4pPr>
            <a:lvl5pPr marL="1771650" indent="-228600" algn="l" rtl="0" eaLnBrk="0" fontAlgn="base" hangingPunct="0">
              <a:spcBef>
                <a:spcPct val="20000"/>
              </a:spcBef>
              <a:spcAft>
                <a:spcPct val="0"/>
              </a:spcAft>
              <a:buClr>
                <a:srgbClr val="FF0000"/>
              </a:buClr>
              <a:buChar char="»"/>
              <a:defRPr sz="2000">
                <a:solidFill>
                  <a:schemeClr val="tx1"/>
                </a:solidFill>
                <a:latin typeface="+mn-lt"/>
                <a:ea typeface="MS PGothic" pitchFamily="34" charset="-128"/>
              </a:defRPr>
            </a:lvl5pPr>
            <a:lvl6pPr marL="2228850" indent="-228600" algn="l" rtl="0" fontAlgn="base">
              <a:spcBef>
                <a:spcPct val="20000"/>
              </a:spcBef>
              <a:spcAft>
                <a:spcPct val="0"/>
              </a:spcAft>
              <a:buClr>
                <a:srgbClr val="FF0000"/>
              </a:buClr>
              <a:buChar char="»"/>
              <a:defRPr sz="2000">
                <a:solidFill>
                  <a:schemeClr val="tx1"/>
                </a:solidFill>
                <a:latin typeface="+mn-lt"/>
              </a:defRPr>
            </a:lvl6pPr>
            <a:lvl7pPr marL="2686050" indent="-228600" algn="l" rtl="0" fontAlgn="base">
              <a:spcBef>
                <a:spcPct val="20000"/>
              </a:spcBef>
              <a:spcAft>
                <a:spcPct val="0"/>
              </a:spcAft>
              <a:buClr>
                <a:srgbClr val="FF0000"/>
              </a:buClr>
              <a:buChar char="»"/>
              <a:defRPr sz="2000">
                <a:solidFill>
                  <a:schemeClr val="tx1"/>
                </a:solidFill>
                <a:latin typeface="+mn-lt"/>
              </a:defRPr>
            </a:lvl7pPr>
            <a:lvl8pPr marL="3143250" indent="-228600" algn="l" rtl="0" fontAlgn="base">
              <a:spcBef>
                <a:spcPct val="20000"/>
              </a:spcBef>
              <a:spcAft>
                <a:spcPct val="0"/>
              </a:spcAft>
              <a:buClr>
                <a:srgbClr val="FF0000"/>
              </a:buClr>
              <a:buChar char="»"/>
              <a:defRPr sz="2000">
                <a:solidFill>
                  <a:schemeClr val="tx1"/>
                </a:solidFill>
                <a:latin typeface="+mn-lt"/>
              </a:defRPr>
            </a:lvl8pPr>
            <a:lvl9pPr marL="3600450" indent="-228600" algn="l" rtl="0" fontAlgn="base">
              <a:spcBef>
                <a:spcPct val="20000"/>
              </a:spcBef>
              <a:spcAft>
                <a:spcPct val="0"/>
              </a:spcAft>
              <a:buClr>
                <a:srgbClr val="FF0000"/>
              </a:buClr>
              <a:buChar char="»"/>
              <a:defRPr sz="2000">
                <a:solidFill>
                  <a:schemeClr val="tx1"/>
                </a:solidFill>
                <a:latin typeface="+mn-lt"/>
              </a:defRPr>
            </a:lvl9pPr>
          </a:lstStyle>
          <a:p>
            <a:r>
              <a:rPr lang="en-US" kern="0" dirty="0" smtClean="0"/>
              <a:t>In class</a:t>
            </a:r>
          </a:p>
          <a:p>
            <a:pPr lvl="1"/>
            <a:r>
              <a:rPr lang="en-US" kern="0" dirty="0" smtClean="0"/>
              <a:t>Be curious</a:t>
            </a:r>
          </a:p>
          <a:p>
            <a:pPr lvl="1"/>
            <a:r>
              <a:rPr lang="en-US" kern="0" dirty="0" smtClean="0"/>
              <a:t>Show your curiosity</a:t>
            </a:r>
          </a:p>
          <a:p>
            <a:r>
              <a:rPr lang="en-US" kern="0" dirty="0" smtClean="0"/>
              <a:t>Be prepared for meetings</a:t>
            </a:r>
          </a:p>
          <a:p>
            <a:r>
              <a:rPr lang="en-US" kern="0" dirty="0"/>
              <a:t>Know your faculty</a:t>
            </a:r>
          </a:p>
          <a:p>
            <a:r>
              <a:rPr lang="en-US" kern="0" dirty="0" smtClean="0"/>
              <a:t>Proof read your emails</a:t>
            </a:r>
          </a:p>
        </p:txBody>
      </p:sp>
    </p:spTree>
    <p:extLst>
      <p:ext uri="{BB962C8B-B14F-4D97-AF65-F5344CB8AC3E}">
        <p14:creationId xmlns:p14="http://schemas.microsoft.com/office/powerpoint/2010/main" val="106319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4838700"/>
            <a:ext cx="6629400" cy="1143000"/>
          </a:xfrm>
        </p:spPr>
        <p:txBody>
          <a:bodyPr/>
          <a:lstStyle/>
          <a:p>
            <a:pPr>
              <a:defRPr/>
            </a:pPr>
            <a:r>
              <a:rPr lang="en-US" altLang="en-US" dirty="0" smtClean="0"/>
              <a:t>3. Opportunities</a:t>
            </a:r>
          </a:p>
        </p:txBody>
      </p:sp>
      <p:sp>
        <p:nvSpPr>
          <p:cNvPr id="14339" name="Content Placeholder 2"/>
          <p:cNvSpPr>
            <a:spLocks noGrp="1"/>
          </p:cNvSpPr>
          <p:nvPr>
            <p:ph idx="1"/>
          </p:nvPr>
        </p:nvSpPr>
        <p:spPr/>
        <p:txBody>
          <a:bodyPr/>
          <a:lstStyle/>
          <a:p>
            <a:pPr marL="0" indent="0">
              <a:buFontTx/>
              <a:buNone/>
            </a:pPr>
            <a:endParaRPr lang="en-US" altLang="en-US" sz="2400" dirty="0" smtClean="0"/>
          </a:p>
          <a:p>
            <a:pPr marL="0" indent="0">
              <a:buFontTx/>
              <a:buNone/>
            </a:pPr>
            <a:endParaRPr lang="en-US" altLang="en-US" dirty="0" smtClean="0"/>
          </a:p>
          <a:p>
            <a:pPr marL="0" indent="0">
              <a:buFontTx/>
              <a:buNone/>
            </a:pPr>
            <a:endParaRPr lang="en-US" altLang="en-US" dirty="0" smtClean="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062" t="3791" r="17891" b="3317"/>
          <a:stretch/>
        </p:blipFill>
        <p:spPr>
          <a:xfrm>
            <a:off x="2209800" y="317290"/>
            <a:ext cx="5486400" cy="4407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2723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828800" y="1981200"/>
            <a:ext cx="6629400" cy="1981200"/>
          </a:xfrm>
        </p:spPr>
        <p:txBody>
          <a:bodyPr/>
          <a:lstStyle/>
          <a:p>
            <a:pPr eaLnBrk="1" hangingPunct="1">
              <a:buFontTx/>
              <a:buNone/>
            </a:pPr>
            <a:r>
              <a:rPr lang="en-US" altLang="en-US" dirty="0" smtClean="0"/>
              <a:t>There are moments you remember all your life.</a:t>
            </a:r>
          </a:p>
          <a:p>
            <a:pPr eaLnBrk="1" hangingPunct="1">
              <a:buFontTx/>
              <a:buNone/>
            </a:pPr>
            <a:endParaRPr lang="en-US" altLang="en-US" dirty="0" smtClean="0"/>
          </a:p>
        </p:txBody>
      </p:sp>
      <p:sp>
        <p:nvSpPr>
          <p:cNvPr id="2" name="TextBox 1"/>
          <p:cNvSpPr txBox="1"/>
          <p:nvPr/>
        </p:nvSpPr>
        <p:spPr>
          <a:xfrm>
            <a:off x="5105400" y="4495800"/>
            <a:ext cx="184731" cy="461665"/>
          </a:xfrm>
          <a:prstGeom prst="rect">
            <a:avLst/>
          </a:prstGeom>
          <a:noFill/>
        </p:spPr>
        <p:txBody>
          <a:bodyPr wrap="none" rtlCol="0">
            <a:spAutoFit/>
          </a:bodyPr>
          <a:lstStyle/>
          <a:p>
            <a:endParaRPr lang="en-US" dirty="0"/>
          </a:p>
        </p:txBody>
      </p:sp>
      <p:sp>
        <p:nvSpPr>
          <p:cNvPr id="3" name="TextBox 2"/>
          <p:cNvSpPr txBox="1"/>
          <p:nvPr/>
        </p:nvSpPr>
        <p:spPr>
          <a:xfrm>
            <a:off x="1828800" y="3733800"/>
            <a:ext cx="6629400" cy="584775"/>
          </a:xfrm>
          <a:prstGeom prst="rect">
            <a:avLst/>
          </a:prstGeom>
          <a:noFill/>
        </p:spPr>
        <p:txBody>
          <a:bodyPr wrap="square" rtlCol="0">
            <a:spAutoFit/>
          </a:bodyPr>
          <a:lstStyle/>
          <a:p>
            <a:pPr marL="342900" lvl="0" indent="-342900" algn="ctr">
              <a:spcBef>
                <a:spcPct val="20000"/>
              </a:spcBef>
              <a:buClr>
                <a:srgbClr val="FF0000"/>
              </a:buClr>
            </a:pPr>
            <a:r>
              <a:rPr lang="en-US" altLang="en-US" sz="3200" kern="0" dirty="0">
                <a:solidFill>
                  <a:srgbClr val="000000"/>
                </a:solidFill>
                <a:latin typeface="Arial"/>
              </a:rPr>
              <a:t>This is one of those moments.</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plus(in)">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Opportunities</a:t>
            </a:r>
          </a:p>
        </p:txBody>
      </p:sp>
      <p:sp>
        <p:nvSpPr>
          <p:cNvPr id="14339" name="Content Placeholder 2"/>
          <p:cNvSpPr>
            <a:spLocks noGrp="1"/>
          </p:cNvSpPr>
          <p:nvPr>
            <p:ph idx="1"/>
          </p:nvPr>
        </p:nvSpPr>
        <p:spPr/>
        <p:txBody>
          <a:bodyPr/>
          <a:lstStyle/>
          <a:p>
            <a:pPr marL="0" indent="0">
              <a:buFontTx/>
              <a:buNone/>
            </a:pPr>
            <a:r>
              <a:rPr lang="en-US" altLang="en-US" dirty="0" smtClean="0"/>
              <a:t>There is a lot going on at UMBC…</a:t>
            </a:r>
          </a:p>
          <a:p>
            <a:pPr marL="0" indent="0">
              <a:buFontTx/>
              <a:buNone/>
            </a:pPr>
            <a:endParaRPr lang="en-US" altLang="en-US" dirty="0" smtClean="0"/>
          </a:p>
          <a:p>
            <a:r>
              <a:rPr lang="en-US" altLang="en-US" sz="2800" dirty="0" smtClean="0"/>
              <a:t>Internships…</a:t>
            </a:r>
          </a:p>
          <a:p>
            <a:r>
              <a:rPr lang="en-US" altLang="en-US" sz="2800" dirty="0" smtClean="0"/>
              <a:t>Entrepreneurship…</a:t>
            </a:r>
          </a:p>
          <a:p>
            <a:r>
              <a:rPr lang="en-US" altLang="en-US" sz="2800" dirty="0"/>
              <a:t>Resources on campus…</a:t>
            </a:r>
          </a:p>
          <a:p>
            <a:r>
              <a:rPr lang="en-US" altLang="en-US" sz="2800" dirty="0" smtClean="0"/>
              <a:t>Organizations…</a:t>
            </a:r>
          </a:p>
          <a:p>
            <a:r>
              <a:rPr lang="en-US" altLang="en-US" sz="2800" dirty="0" smtClean="0"/>
              <a:t>Research…</a:t>
            </a:r>
          </a:p>
          <a:p>
            <a:r>
              <a:rPr lang="en-US" altLang="en-US" sz="2800" dirty="0" smtClean="0"/>
              <a:t>Each other…</a:t>
            </a:r>
          </a:p>
          <a:p>
            <a:pPr marL="0" indent="0">
              <a:buFontTx/>
              <a:buNone/>
            </a:pPr>
            <a:endParaRPr lang="en-US" altLang="en-US" sz="2400" dirty="0" smtClean="0"/>
          </a:p>
          <a:p>
            <a:pPr marL="0" indent="0">
              <a:buFontTx/>
              <a:buNone/>
            </a:pPr>
            <a:endParaRPr lang="en-US" altLang="en-US" dirty="0" smtClean="0"/>
          </a:p>
          <a:p>
            <a:pPr marL="0" indent="0">
              <a:buFontTx/>
              <a:buNone/>
            </a:pPr>
            <a:endParaRPr lang="en-US" alt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6629400" cy="1143000"/>
          </a:xfrm>
        </p:spPr>
        <p:txBody>
          <a:bodyPr/>
          <a:lstStyle/>
          <a:p>
            <a:r>
              <a:rPr lang="en-US" dirty="0" smtClean="0"/>
              <a:t>Diversity: So much to learn from others</a:t>
            </a:r>
            <a:br>
              <a:rPr lang="en-US" dirty="0" smtClean="0"/>
            </a:br>
            <a:endParaRPr lang="en-US" dirty="0"/>
          </a:p>
        </p:txBody>
      </p:sp>
      <p:sp>
        <p:nvSpPr>
          <p:cNvPr id="3" name="Content Placeholder 2"/>
          <p:cNvSpPr>
            <a:spLocks noGrp="1"/>
          </p:cNvSpPr>
          <p:nvPr>
            <p:ph idx="1"/>
          </p:nvPr>
        </p:nvSpPr>
        <p:spPr>
          <a:xfrm>
            <a:off x="1905000" y="1524000"/>
            <a:ext cx="7086600" cy="4978908"/>
          </a:xfrm>
        </p:spPr>
        <p:txBody>
          <a:bodyPr/>
          <a:lstStyle/>
          <a:p>
            <a:pPr marL="0" indent="0">
              <a:buNone/>
            </a:pPr>
            <a:r>
              <a:rPr lang="en-US" sz="2400" dirty="0" smtClean="0"/>
              <a:t>UMBC </a:t>
            </a:r>
            <a:r>
              <a:rPr lang="en-US" sz="2400" dirty="0"/>
              <a:t>is committed to diversity at all levels and seeks to create a campus community rich in intellectual, cultural, and ethnic diversity. Diversity is defined in its fullest scope embracing racial and ethnic identity, gender identity, sexual orientation, religious affiliation, disability, foreign nationality, non-traditional student status, family income, body size, and other important characteristics. </a:t>
            </a:r>
            <a:endParaRPr lang="en-US" sz="2400" dirty="0" smtClean="0"/>
          </a:p>
          <a:p>
            <a:pPr marL="0" indent="0">
              <a:buNone/>
            </a:pPr>
            <a:r>
              <a:rPr lang="en-US" sz="2400" dirty="0"/>
              <a:t>S</a:t>
            </a:r>
            <a:r>
              <a:rPr lang="en-US" sz="2400" dirty="0" smtClean="0"/>
              <a:t>trive </a:t>
            </a:r>
            <a:r>
              <a:rPr lang="en-US" sz="2400" dirty="0"/>
              <a:t>to create an atmosphere that welcomes, encourages, and respects </a:t>
            </a:r>
            <a:r>
              <a:rPr lang="en-US" sz="2400" dirty="0" smtClean="0"/>
              <a:t>all, and that allows you to grow. </a:t>
            </a:r>
          </a:p>
          <a:p>
            <a:pPr marL="0" indent="0">
              <a:buNone/>
            </a:pPr>
            <a:endParaRPr lang="en-US" sz="2400" dirty="0" smtClean="0"/>
          </a:p>
        </p:txBody>
      </p:sp>
    </p:spTree>
    <p:extLst>
      <p:ext uri="{BB962C8B-B14F-4D97-AF65-F5344CB8AC3E}">
        <p14:creationId xmlns:p14="http://schemas.microsoft.com/office/powerpoint/2010/main" val="1416019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566315"/>
            <a:ext cx="6629400" cy="1143000"/>
          </a:xfrm>
        </p:spPr>
        <p:txBody>
          <a:bodyPr/>
          <a:lstStyle/>
          <a:p>
            <a:pPr>
              <a:defRPr/>
            </a:pPr>
            <a:r>
              <a:rPr lang="en-US" altLang="en-US" dirty="0" smtClean="0"/>
              <a:t>Organizations</a:t>
            </a:r>
          </a:p>
        </p:txBody>
      </p:sp>
      <p:sp>
        <p:nvSpPr>
          <p:cNvPr id="15363" name="Content Placeholder 2"/>
          <p:cNvSpPr>
            <a:spLocks noGrp="1"/>
          </p:cNvSpPr>
          <p:nvPr>
            <p:ph idx="1"/>
          </p:nvPr>
        </p:nvSpPr>
        <p:spPr/>
        <p:txBody>
          <a:bodyPr/>
          <a:lstStyle/>
          <a:p>
            <a:pPr marL="0" indent="0">
              <a:buFontTx/>
              <a:buNone/>
            </a:pPr>
            <a:r>
              <a:rPr lang="en-US" altLang="en-US" dirty="0" smtClean="0"/>
              <a:t>Hobbies? Sports? Clubs? Philanthropy? Ping Pong? Weekly Retriever? Major Definition? </a:t>
            </a:r>
          </a:p>
          <a:p>
            <a:pPr marL="0" indent="0">
              <a:buFontTx/>
              <a:buNone/>
            </a:pPr>
            <a:r>
              <a:rPr lang="en-US" altLang="en-US" dirty="0" smtClean="0"/>
              <a:t>Residential Life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987" y="200024"/>
            <a:ext cx="2739813" cy="18231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000" t="5847" r="22000" b="11487"/>
          <a:stretch/>
        </p:blipFill>
        <p:spPr>
          <a:xfrm>
            <a:off x="5410200" y="3733799"/>
            <a:ext cx="2514600" cy="2598421"/>
          </a:xfrm>
          <a:prstGeom prst="rect">
            <a:avLst/>
          </a:prstGeom>
          <a:ln>
            <a:noFill/>
          </a:ln>
          <a:effectLst>
            <a:outerShdw blurRad="292100" dist="139700" dir="2700000" algn="tl" rotWithShape="0">
              <a:srgbClr val="333333">
                <a:alpha val="65000"/>
              </a:srgbClr>
            </a:outerShdw>
          </a:effectLst>
        </p:spPr>
      </p:pic>
      <p:pic>
        <p:nvPicPr>
          <p:cNvPr id="15365" name="Picture 5" descr="http://alumni.umbc.edu/s/1325/images/editor/homecoming/susquehan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698269"/>
            <a:ext cx="2553182" cy="1914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lstStyle/>
          <a:p>
            <a:r>
              <a:rPr lang="en-US" dirty="0" smtClean="0"/>
              <a:t>Generation of new knowledge</a:t>
            </a:r>
          </a:p>
          <a:p>
            <a:r>
              <a:rPr lang="en-US" dirty="0" smtClean="0"/>
              <a:t>Key to growth, life … and your own future</a:t>
            </a:r>
            <a:endParaRPr lang="en-US" dirty="0"/>
          </a:p>
        </p:txBody>
      </p:sp>
    </p:spTree>
    <p:extLst>
      <p:ext uri="{BB962C8B-B14F-4D97-AF65-F5344CB8AC3E}">
        <p14:creationId xmlns:p14="http://schemas.microsoft.com/office/powerpoint/2010/main" val="4045194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4. Maintaining integrity</a:t>
            </a:r>
          </a:p>
        </p:txBody>
      </p:sp>
      <p:sp>
        <p:nvSpPr>
          <p:cNvPr id="16387" name="Content Placeholder 2"/>
          <p:cNvSpPr>
            <a:spLocks noGrp="1"/>
          </p:cNvSpPr>
          <p:nvPr>
            <p:ph idx="1"/>
          </p:nvPr>
        </p:nvSpPr>
        <p:spPr/>
        <p:txBody>
          <a:bodyPr/>
          <a:lstStyle/>
          <a:p>
            <a:pPr marL="0" indent="0">
              <a:buFontTx/>
              <a:buNone/>
            </a:pPr>
            <a:endParaRPr lang="en-US" altLang="en-US" smtClean="0"/>
          </a:p>
          <a:p>
            <a:pPr marL="0" indent="0">
              <a:buFontTx/>
              <a:buNone/>
            </a:pPr>
            <a:endParaRPr lang="en-US" altLang="en-US" smtClean="0"/>
          </a:p>
          <a:p>
            <a:pPr marL="0" indent="0">
              <a:buFontTx/>
              <a:buNone/>
            </a:pPr>
            <a:r>
              <a:rPr lang="en-US" altLang="en-US" smtClean="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828800" y="304800"/>
            <a:ext cx="6629400" cy="1143000"/>
          </a:xfrm>
        </p:spPr>
        <p:txBody>
          <a:bodyPr/>
          <a:lstStyle/>
          <a:p>
            <a:pPr>
              <a:defRPr/>
            </a:pPr>
            <a:r>
              <a:rPr lang="en-US" altLang="en-US" dirty="0" smtClean="0">
                <a:latin typeface="Gill Sans MT" pitchFamily="34" charset="0"/>
              </a:rPr>
              <a:t>ACADEMIC INTEGRITY</a:t>
            </a:r>
            <a:endParaRPr lang="en-US" dirty="0"/>
          </a:p>
        </p:txBody>
      </p:sp>
      <p:sp>
        <p:nvSpPr>
          <p:cNvPr id="17411" name="TPAnswers"/>
          <p:cNvSpPr>
            <a:spLocks noGrp="1"/>
          </p:cNvSpPr>
          <p:nvPr>
            <p:ph type="body" idx="1"/>
            <p:custDataLst>
              <p:tags r:id="rId3"/>
            </p:custDataLst>
          </p:nvPr>
        </p:nvSpPr>
        <p:spPr>
          <a:xfrm>
            <a:off x="1768475" y="2590800"/>
            <a:ext cx="4114800" cy="4114800"/>
          </a:xfrm>
        </p:spPr>
        <p:txBody>
          <a:bodyPr/>
          <a:lstStyle/>
          <a:p>
            <a:pPr marL="609600" indent="-609600" eaLnBrk="1" hangingPunct="1">
              <a:buFontTx/>
              <a:buAutoNum type="alphaUcPeriod"/>
            </a:pPr>
            <a:r>
              <a:rPr lang="en-US" altLang="en-US" b="1" smtClean="0">
                <a:latin typeface="Gill Sans MT" panose="020B0502020104020203" pitchFamily="34" charset="0"/>
              </a:rPr>
              <a:t>Yes</a:t>
            </a:r>
            <a:endParaRPr lang="en-US" altLang="en-US" b="1" smtClean="0"/>
          </a:p>
          <a:p>
            <a:pPr marL="609600" indent="-609600" eaLnBrk="1" hangingPunct="1">
              <a:buFontTx/>
              <a:buAutoNum type="alphaUcPeriod"/>
            </a:pPr>
            <a:r>
              <a:rPr lang="en-US" altLang="en-US" b="1" smtClean="0">
                <a:latin typeface="Gill Sans MT" panose="020B0502020104020203" pitchFamily="34" charset="0"/>
              </a:rPr>
              <a:t>No</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728654306"/>
              </p:ext>
            </p:extLst>
          </p:nvPr>
        </p:nvGraphicFramePr>
        <p:xfrm>
          <a:off x="4648200" y="2027238"/>
          <a:ext cx="4203700" cy="4729162"/>
        </p:xfrm>
        <a:graphic>
          <a:graphicData uri="http://schemas.openxmlformats.org/presentationml/2006/ole">
            <mc:AlternateContent xmlns:mc="http://schemas.openxmlformats.org/markup-compatibility/2006">
              <mc:Choice xmlns:v="urn:schemas-microsoft-com:vml" Requires="v">
                <p:oleObj spid="_x0000_s17490" name="Chart" r:id="rId6" imgW="4572034" imgH="5143584" progId="MSGraph.Chart.8">
                  <p:embed followColorScheme="full"/>
                </p:oleObj>
              </mc:Choice>
              <mc:Fallback>
                <p:oleObj name="Chart" r:id="rId6" imgW="4572034" imgH="5143584" progId="MSGraph.Chart.8">
                  <p:embed followColorScheme="full"/>
                  <p:pic>
                    <p:nvPicPr>
                      <p:cNvPr id="0" name="TPChart"/>
                      <p:cNvPicPr>
                        <a:picLocks noChangeAspect="1" noChangeArrowheads="1"/>
                      </p:cNvPicPr>
                      <p:nvPr/>
                    </p:nvPicPr>
                    <p:blipFill>
                      <a:blip r:embed="rId7"/>
                      <a:srcRect/>
                      <a:stretch>
                        <a:fillRect/>
                      </a:stretch>
                    </p:blipFill>
                    <p:spPr bwMode="auto">
                      <a:xfrm>
                        <a:off x="4648200" y="2027238"/>
                        <a:ext cx="4203700"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1752600" y="1303338"/>
            <a:ext cx="5486400" cy="1446212"/>
          </a:xfrm>
          <a:prstGeom prst="rect">
            <a:avLst/>
          </a:prstGeom>
          <a:noFill/>
        </p:spPr>
        <p:txBody>
          <a:bodyPr>
            <a:spAutoFit/>
          </a:bodyPr>
          <a:lstStyle/>
          <a:p>
            <a:pPr>
              <a:defRPr/>
            </a:pPr>
            <a:r>
              <a:rPr lang="en-US" sz="3200" dirty="0">
                <a:latin typeface="+mn-lt"/>
              </a:rPr>
              <a:t>Have you ever seen anyone cheating?</a:t>
            </a:r>
            <a:endParaRPr lang="en-US" sz="3200" b="1" dirty="0">
              <a:latin typeface="+mn-lt"/>
            </a:endParaRPr>
          </a:p>
          <a:p>
            <a:pPr>
              <a:defRPr/>
            </a:pPr>
            <a:endParaRPr lang="en-US"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4. Maintaining integrity</a:t>
            </a:r>
          </a:p>
        </p:txBody>
      </p:sp>
      <p:sp>
        <p:nvSpPr>
          <p:cNvPr id="18435" name="Content Placeholder 2"/>
          <p:cNvSpPr>
            <a:spLocks noGrp="1"/>
          </p:cNvSpPr>
          <p:nvPr>
            <p:ph idx="1"/>
          </p:nvPr>
        </p:nvSpPr>
        <p:spPr>
          <a:xfrm>
            <a:off x="1752600" y="914400"/>
            <a:ext cx="6629400" cy="4114800"/>
          </a:xfrm>
        </p:spPr>
        <p:txBody>
          <a:bodyPr/>
          <a:lstStyle/>
          <a:p>
            <a:pPr marL="0" indent="0">
              <a:buFontTx/>
              <a:buNone/>
            </a:pPr>
            <a:endParaRPr lang="en-US" altLang="en-US" dirty="0" smtClean="0"/>
          </a:p>
          <a:p>
            <a:pPr marL="0" indent="0">
              <a:buFontTx/>
              <a:buNone/>
            </a:pPr>
            <a:r>
              <a:rPr lang="en-US" altLang="en-US" dirty="0" smtClean="0"/>
              <a:t>What is integrity?</a:t>
            </a:r>
          </a:p>
          <a:p>
            <a:pPr marL="0" indent="0">
              <a:buFontTx/>
              <a:buNone/>
            </a:pPr>
            <a:endParaRPr lang="en-US" altLang="en-US" dirty="0" smtClean="0"/>
          </a:p>
          <a:p>
            <a:pPr marL="0" indent="0">
              <a:buFontTx/>
              <a:buNone/>
            </a:pPr>
            <a:r>
              <a:rPr lang="en-US" altLang="en-US" dirty="0" smtClean="0"/>
              <a:t>BEING TRUE…</a:t>
            </a:r>
          </a:p>
          <a:p>
            <a:pPr marL="0" indent="0">
              <a:buFontTx/>
              <a:buNone/>
            </a:pPr>
            <a:r>
              <a:rPr lang="en-US" altLang="en-US" dirty="0" smtClean="0"/>
              <a:t>	in everything you do.</a:t>
            </a:r>
          </a:p>
          <a:p>
            <a:pPr marL="0" indent="0">
              <a:buFontTx/>
              <a:buNone/>
            </a:pPr>
            <a:endParaRPr lang="en-US" altLang="en-US" dirty="0" smtClean="0"/>
          </a:p>
          <a:p>
            <a:pPr marL="0" indent="0">
              <a:buFontTx/>
              <a:buNone/>
            </a:pPr>
            <a:r>
              <a:rPr lang="en-US" dirty="0"/>
              <a:t>“The true test of a </a:t>
            </a:r>
            <a:r>
              <a:rPr lang="en-US" dirty="0" smtClean="0"/>
              <a:t>person’s </a:t>
            </a:r>
            <a:r>
              <a:rPr lang="en-US" i="1" dirty="0" smtClean="0"/>
              <a:t>character</a:t>
            </a:r>
            <a:r>
              <a:rPr lang="en-US" dirty="0" smtClean="0"/>
              <a:t> </a:t>
            </a:r>
            <a:r>
              <a:rPr lang="en-US" dirty="0"/>
              <a:t>is what </a:t>
            </a:r>
            <a:r>
              <a:rPr lang="en-US" dirty="0" smtClean="0"/>
              <a:t>she/he </a:t>
            </a:r>
            <a:r>
              <a:rPr lang="en-US" dirty="0"/>
              <a:t>does when </a:t>
            </a:r>
            <a:r>
              <a:rPr lang="en-US" i="1" dirty="0"/>
              <a:t>no one</a:t>
            </a:r>
            <a:r>
              <a:rPr lang="en-US" dirty="0"/>
              <a:t> is </a:t>
            </a:r>
            <a:r>
              <a:rPr lang="en-US" i="1" dirty="0"/>
              <a:t>watching</a:t>
            </a:r>
            <a:r>
              <a:rPr lang="en-US" dirty="0"/>
              <a:t>.” ― John Wooden </a:t>
            </a:r>
            <a:r>
              <a:rPr lang="en-US" sz="2000" dirty="0" smtClean="0"/>
              <a:t>(oft said by </a:t>
            </a:r>
            <a:r>
              <a:rPr lang="en-US" sz="2000" dirty="0" smtClean="0">
                <a:effectLst/>
              </a:rPr>
              <a:t>Dr. Hrabowski)</a:t>
            </a:r>
            <a:endParaRPr lang="en-US" altLang="en-US" dirty="0" smtClean="0"/>
          </a:p>
          <a:p>
            <a:pPr marL="0" indent="0">
              <a:buFontTx/>
              <a:buNone/>
            </a:pPr>
            <a:endParaRPr lang="en-US" altLang="en-US" dirty="0" smtClean="0"/>
          </a:p>
          <a:p>
            <a:pPr marL="0" indent="0">
              <a:buFontTx/>
              <a:buNone/>
            </a:pPr>
            <a:endParaRPr lang="en-US" altLang="en-US" dirty="0" smtClean="0"/>
          </a:p>
          <a:p>
            <a:pPr marL="0" indent="0">
              <a:buFontTx/>
              <a:buNone/>
            </a:pPr>
            <a:r>
              <a:rPr lang="en-US" altLang="en-US" dirty="0" smtClean="0"/>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Integrity</a:t>
            </a:r>
            <a:endParaRPr lang="en-US" dirty="0"/>
          </a:p>
        </p:txBody>
      </p:sp>
      <p:sp>
        <p:nvSpPr>
          <p:cNvPr id="3" name="Content Placeholder 2"/>
          <p:cNvSpPr>
            <a:spLocks noGrp="1"/>
          </p:cNvSpPr>
          <p:nvPr>
            <p:ph idx="1"/>
          </p:nvPr>
        </p:nvSpPr>
        <p:spPr>
          <a:xfrm>
            <a:off x="1828800" y="1981200"/>
            <a:ext cx="7086600" cy="4114800"/>
          </a:xfrm>
        </p:spPr>
        <p:txBody>
          <a:bodyPr/>
          <a:lstStyle/>
          <a:p>
            <a:pPr marL="0" indent="0">
              <a:buNone/>
            </a:pPr>
            <a:r>
              <a:rPr lang="en-US" sz="2400" dirty="0"/>
              <a:t>By enrolling in this course, each student assumes the responsibilities of an active participant in UMBC’s scholarly community in which everyone’s academic work and behavior are held to the highest standards of honesty.  Cheating, fabrication, plagiarism, and helping others to commit these acts are all forms of academic dishonesty, and they are wrong.  Academic misconduct could result in disciplinary action that may include, but is not limited to, suspension or dismissal.</a:t>
            </a:r>
          </a:p>
        </p:txBody>
      </p:sp>
    </p:spTree>
    <p:extLst>
      <p:ext uri="{BB962C8B-B14F-4D97-AF65-F5344CB8AC3E}">
        <p14:creationId xmlns:p14="http://schemas.microsoft.com/office/powerpoint/2010/main" val="3175264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Allow yourself to grow!</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96906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Other stuff….</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02537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00300" y="1981200"/>
            <a:ext cx="5486400" cy="4114800"/>
          </a:xfrm>
        </p:spPr>
      </p:pic>
      <p:sp>
        <p:nvSpPr>
          <p:cNvPr id="89090" name="Rectangle 2"/>
          <p:cNvSpPr>
            <a:spLocks noGrp="1" noChangeArrowheads="1"/>
          </p:cNvSpPr>
          <p:nvPr>
            <p:ph type="title"/>
          </p:nvPr>
        </p:nvSpPr>
        <p:spPr/>
        <p:txBody>
          <a:bodyPr/>
          <a:lstStyle/>
          <a:p>
            <a:pPr eaLnBrk="1" hangingPunct="1">
              <a:defRPr/>
            </a:pPr>
            <a:endParaRPr lang="en-US" dirty="0" smtClean="0">
              <a:ea typeface="+mj-ea"/>
              <a:cs typeface="+mj-cs"/>
            </a:endParaRPr>
          </a:p>
        </p:txBody>
      </p:sp>
      <p:sp>
        <p:nvSpPr>
          <p:cNvPr id="2" name="Oval 1"/>
          <p:cNvSpPr/>
          <p:nvPr/>
        </p:nvSpPr>
        <p:spPr>
          <a:xfrm>
            <a:off x="4572000" y="3200400"/>
            <a:ext cx="990600" cy="12192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bg1"/>
                </a:solidFill>
              </a:rPr>
              <a:t>Your face here</a:t>
            </a:r>
            <a:endParaRPr lang="en-US" sz="1800" dirty="0">
              <a:solidFill>
                <a:schemeClr val="bg1"/>
              </a:solidFill>
            </a:endParaRPr>
          </a:p>
        </p:txBody>
      </p:sp>
      <p:sp>
        <p:nvSpPr>
          <p:cNvPr id="4" name="TextBox 3"/>
          <p:cNvSpPr txBox="1"/>
          <p:nvPr/>
        </p:nvSpPr>
        <p:spPr>
          <a:xfrm>
            <a:off x="1687286" y="1981200"/>
            <a:ext cx="2438400" cy="4114800"/>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1230087" y="1170214"/>
            <a:ext cx="446314" cy="4914900"/>
          </a:xfrm>
          <a:prstGeom prst="rect">
            <a:avLst/>
          </a:prstGeom>
          <a:solidFill>
            <a:schemeClr val="tx1"/>
          </a:solidFill>
        </p:spPr>
        <p:txBody>
          <a:bodyPr wrap="square" rtlCol="0">
            <a:spAutoFit/>
          </a:bodyPr>
          <a:lstStyle/>
          <a:p>
            <a:endParaRPr lang="en-US" dirty="0"/>
          </a:p>
        </p:txBody>
      </p:sp>
      <p:sp>
        <p:nvSpPr>
          <p:cNvPr id="6" name="TextBox 5"/>
          <p:cNvSpPr txBox="1"/>
          <p:nvPr/>
        </p:nvSpPr>
        <p:spPr>
          <a:xfrm>
            <a:off x="0" y="5181600"/>
            <a:ext cx="1687286" cy="707886"/>
          </a:xfrm>
          <a:prstGeom prst="rect">
            <a:avLst/>
          </a:prstGeom>
          <a:solidFill>
            <a:schemeClr val="tx2"/>
          </a:solidFill>
        </p:spPr>
        <p:txBody>
          <a:bodyPr wrap="square" rtlCol="0">
            <a:spAutoFit/>
          </a:bodyPr>
          <a:lstStyle/>
          <a:p>
            <a:r>
              <a:rPr lang="en-US" sz="4000" dirty="0" smtClean="0">
                <a:solidFill>
                  <a:srgbClr val="BB3D05"/>
                </a:solidFill>
              </a:rPr>
              <a:t>UMBC</a:t>
            </a:r>
            <a:endParaRPr lang="en-US" sz="4000" dirty="0">
              <a:solidFill>
                <a:srgbClr val="BB3D05"/>
              </a:solidFill>
            </a:endParaRPr>
          </a:p>
        </p:txBody>
      </p:sp>
      <p:pic>
        <p:nvPicPr>
          <p:cNvPr id="8" name="Picture 7"/>
          <p:cNvPicPr>
            <a:picLocks noChangeAspect="1"/>
          </p:cNvPicPr>
          <p:nvPr/>
        </p:nvPicPr>
        <p:blipFill rotWithShape="1">
          <a:blip r:embed="rId4"/>
          <a:srcRect l="14111" t="59821" r="81989" b="25298"/>
          <a:stretch/>
        </p:blipFill>
        <p:spPr>
          <a:xfrm>
            <a:off x="10886" y="5091363"/>
            <a:ext cx="1676400" cy="1799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11111E-6 L -0.10417 1.11111E-6 " pathEditMode="relative" rAng="0" ptsTypes="AA">
                                      <p:cBhvr>
                                        <p:cTn id="6" dur="2000" fill="hold"/>
                                        <p:tgtEl>
                                          <p:spTgt spid="3"/>
                                        </p:tgtEl>
                                        <p:attrNameLst>
                                          <p:attrName>ppt_x</p:attrName>
                                          <p:attrName>ppt_y</p:attrName>
                                        </p:attrNameLst>
                                      </p:cBhvr>
                                      <p:rCtr x="-5208"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defRPr/>
            </a:pPr>
            <a:r>
              <a:rPr lang="en-US" altLang="en-US" sz="3200" dirty="0" smtClean="0"/>
              <a:t>Make friends</a:t>
            </a:r>
          </a:p>
        </p:txBody>
      </p:sp>
      <p:sp>
        <p:nvSpPr>
          <p:cNvPr id="6" name="Rectangle 2"/>
          <p:cNvSpPr txBox="1">
            <a:spLocks noChangeArrowheads="1"/>
          </p:cNvSpPr>
          <p:nvPr/>
        </p:nvSpPr>
        <p:spPr bwMode="auto">
          <a:xfrm>
            <a:off x="1752600" y="5334000"/>
            <a:ext cx="6629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mj-lt"/>
                <a:ea typeface="MS PGothic" pitchFamily="34" charset="-128"/>
                <a:cs typeface="ＭＳ Ｐゴシック" charset="0"/>
              </a:defRPr>
            </a:lvl1pPr>
            <a:lvl2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2pPr>
            <a:lvl3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3pPr>
            <a:lvl4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4pPr>
            <a:lvl5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9pPr>
          </a:lstStyle>
          <a:p>
            <a:pPr eaLnBrk="1" hangingPunct="1">
              <a:defRPr/>
            </a:pPr>
            <a:r>
              <a:rPr lang="en-US" altLang="en-US" sz="3200" kern="0" dirty="0" smtClean="0"/>
              <a:t>Just like 4</a:t>
            </a:r>
            <a:r>
              <a:rPr lang="en-US" altLang="en-US" sz="3200" kern="0" baseline="30000" dirty="0" smtClean="0"/>
              <a:t>th</a:t>
            </a:r>
            <a:r>
              <a:rPr lang="en-US" altLang="en-US" sz="3200" kern="0" dirty="0" smtClean="0"/>
              <a:t> grade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8681"/>
          <a:stretch/>
        </p:blipFill>
        <p:spPr>
          <a:xfrm>
            <a:off x="2133600" y="1578588"/>
            <a:ext cx="5638800" cy="3900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1240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defRPr/>
            </a:pPr>
            <a:r>
              <a:rPr lang="en-US" altLang="en-US" sz="2800" dirty="0" smtClean="0"/>
              <a:t>You can make more of a difference with a team:</a:t>
            </a:r>
            <a:br>
              <a:rPr lang="en-US" altLang="en-US" sz="2800" dirty="0" smtClean="0"/>
            </a:br>
            <a:r>
              <a:rPr lang="en-US" altLang="en-US" sz="2800" dirty="0" smtClean="0"/>
              <a:t>Collaborative learning</a:t>
            </a:r>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87741" y="1981200"/>
            <a:ext cx="5511517" cy="4114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for / lend a hand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0300" y="1981200"/>
            <a:ext cx="5486400"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4295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for / lend a hand</a:t>
            </a:r>
            <a:endParaRPr lang="en-US" dirty="0"/>
          </a:p>
        </p:txBody>
      </p:sp>
      <p:sp>
        <p:nvSpPr>
          <p:cNvPr id="3" name="Content Placeholder 2"/>
          <p:cNvSpPr>
            <a:spLocks noGrp="1"/>
          </p:cNvSpPr>
          <p:nvPr>
            <p:ph idx="1"/>
          </p:nvPr>
        </p:nvSpPr>
        <p:spPr>
          <a:xfrm>
            <a:off x="1828800" y="1676400"/>
            <a:ext cx="6629400" cy="4114800"/>
          </a:xfrm>
        </p:spPr>
        <p:txBody>
          <a:bodyPr/>
          <a:lstStyle/>
          <a:p>
            <a:r>
              <a:rPr lang="en-US" sz="2800" dirty="0" smtClean="0"/>
              <a:t>Office hours of your profs</a:t>
            </a:r>
          </a:p>
          <a:p>
            <a:r>
              <a:rPr lang="en-US" sz="2800" dirty="0" smtClean="0"/>
              <a:t>TAs</a:t>
            </a:r>
          </a:p>
          <a:p>
            <a:r>
              <a:rPr lang="en-US" sz="2800" dirty="0" smtClean="0"/>
              <a:t>RAs / CDs</a:t>
            </a:r>
          </a:p>
          <a:p>
            <a:r>
              <a:rPr lang="en-US" sz="2800" dirty="0" smtClean="0"/>
              <a:t>Counseling Center</a:t>
            </a:r>
          </a:p>
          <a:p>
            <a:r>
              <a:rPr lang="en-US" sz="2800" dirty="0" smtClean="0"/>
              <a:t>OIT</a:t>
            </a:r>
          </a:p>
          <a:p>
            <a:r>
              <a:rPr lang="en-US" sz="2800" dirty="0" smtClean="0"/>
              <a:t>Library</a:t>
            </a:r>
          </a:p>
          <a:p>
            <a:r>
              <a:rPr lang="en-US" sz="2800" dirty="0" smtClean="0"/>
              <a:t>Health Center</a:t>
            </a:r>
          </a:p>
          <a:p>
            <a:r>
              <a:rPr lang="en-US" sz="2800" dirty="0" smtClean="0"/>
              <a:t>Disability Services</a:t>
            </a:r>
          </a:p>
          <a:p>
            <a:endParaRPr lang="en-US" sz="2800" dirty="0"/>
          </a:p>
          <a:p>
            <a:r>
              <a:rPr lang="en-US" sz="2800" dirty="0" smtClean="0"/>
              <a:t>You can both get </a:t>
            </a:r>
            <a:r>
              <a:rPr lang="en-US" sz="2800" i="1" dirty="0" smtClean="0"/>
              <a:t>and</a:t>
            </a:r>
            <a:r>
              <a:rPr lang="en-US" sz="2800" dirty="0" smtClean="0"/>
              <a:t> give</a:t>
            </a:r>
          </a:p>
          <a:p>
            <a:pPr marL="457200" lvl="1" indent="0">
              <a:buNone/>
            </a:pPr>
            <a:endParaRPr lang="en-US" sz="2400" dirty="0"/>
          </a:p>
        </p:txBody>
      </p:sp>
    </p:spTree>
    <p:extLst>
      <p:ext uri="{BB962C8B-B14F-4D97-AF65-F5344CB8AC3E}">
        <p14:creationId xmlns:p14="http://schemas.microsoft.com/office/powerpoint/2010/main" val="1862425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Stay healthy</a:t>
            </a:r>
          </a:p>
        </p:txBody>
      </p:sp>
      <p:pic>
        <p:nvPicPr>
          <p:cNvPr id="2253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00300" y="1981200"/>
            <a:ext cx="5486400" cy="4114800"/>
          </a:xfrm>
          <a:prstGeom prst="rect">
            <a:avLst/>
          </a:prstGeom>
          <a:ln>
            <a:noFill/>
          </a:ln>
          <a:effectLst>
            <a:outerShdw blurRad="292100" dist="139700" dir="2700000" algn="tl" rotWithShape="0">
              <a:srgbClr val="333333">
                <a:alpha val="65000"/>
              </a:srgbClr>
            </a:outerShdw>
          </a:effectLst>
        </p:spPr>
      </p:pic>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38400" y="2209800"/>
            <a:ext cx="5410200" cy="3043237"/>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447800" y="6111765"/>
            <a:ext cx="6629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mj-lt"/>
                <a:ea typeface="MS PGothic" pitchFamily="34" charset="-128"/>
                <a:cs typeface="ＭＳ Ｐゴシック" charset="0"/>
              </a:defRPr>
            </a:lvl1pPr>
            <a:lvl2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2pPr>
            <a:lvl3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3pPr>
            <a:lvl4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4pPr>
            <a:lvl5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9pPr>
          </a:lstStyle>
          <a:p>
            <a:r>
              <a:rPr lang="en-US" kern="0" dirty="0" smtClean="0"/>
              <a:t>…floss</a:t>
            </a:r>
            <a:br>
              <a:rPr lang="en-US" kern="0" dirty="0" smtClean="0"/>
            </a:br>
            <a:endParaRPr lang="en-US" kern="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6629400" cy="1143000"/>
          </a:xfrm>
        </p:spPr>
        <p:txBody>
          <a:bodyPr/>
          <a:lstStyle/>
          <a:p>
            <a:r>
              <a:rPr lang="en-US" dirty="0" smtClean="0"/>
              <a:t>Put yourself out </a:t>
            </a:r>
            <a:r>
              <a:rPr lang="en-US" dirty="0" smtClean="0">
                <a:hlinkClick r:id="rId4"/>
              </a:rPr>
              <a:t>there</a:t>
            </a:r>
            <a:endParaRPr lang="en-US" dirty="0"/>
          </a:p>
        </p:txBody>
      </p:sp>
      <p:pic>
        <p:nvPicPr>
          <p:cNvPr id="6" name="Blast Selfie">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3644900" y="1202803"/>
            <a:ext cx="2997200" cy="5289300"/>
          </a:xfrm>
          <a:prstGeom prst="rect">
            <a:avLst/>
          </a:prstGeom>
          <a:ln>
            <a:noFill/>
          </a:ln>
          <a:effectLst>
            <a:softEdge rad="112500"/>
          </a:effectLst>
        </p:spPr>
      </p:pic>
    </p:spTree>
    <p:extLst>
      <p:ext uri="{BB962C8B-B14F-4D97-AF65-F5344CB8AC3E}">
        <p14:creationId xmlns:p14="http://schemas.microsoft.com/office/powerpoint/2010/main" val="4239025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752600" y="68966"/>
            <a:ext cx="6629400" cy="1143000"/>
          </a:xfrm>
        </p:spPr>
        <p:txBody>
          <a:bodyPr/>
          <a:lstStyle/>
          <a:p>
            <a:pPr eaLnBrk="1" hangingPunct="1">
              <a:defRPr/>
            </a:pPr>
            <a:r>
              <a:rPr lang="en-US" altLang="en-US" sz="3200" dirty="0" smtClean="0"/>
              <a:t>It’s the journey…but the destination can be nice too</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500" r="2500"/>
          <a:stretch/>
        </p:blipFill>
        <p:spPr>
          <a:xfrm>
            <a:off x="1752600" y="1181100"/>
            <a:ext cx="7315200" cy="5143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sz="2800" dirty="0" smtClean="0"/>
              <a:t>Try to make a </a:t>
            </a:r>
            <a:r>
              <a:rPr lang="en-US" altLang="en-US" sz="2800" dirty="0" smtClean="0">
                <a:hlinkClick r:id="rId2"/>
              </a:rPr>
              <a:t>difference</a:t>
            </a:r>
            <a:endParaRPr lang="en-US" altLang="en-US" sz="2800" dirty="0" smtClean="0"/>
          </a:p>
        </p:txBody>
      </p:sp>
      <p:sp>
        <p:nvSpPr>
          <p:cNvPr id="5" name="Rectangle 4"/>
          <p:cNvSpPr/>
          <p:nvPr/>
        </p:nvSpPr>
        <p:spPr>
          <a:xfrm>
            <a:off x="1835552" y="5840483"/>
            <a:ext cx="6026843" cy="523220"/>
          </a:xfrm>
          <a:prstGeom prst="rect">
            <a:avLst/>
          </a:prstGeom>
        </p:spPr>
        <p:txBody>
          <a:bodyPr wrap="none">
            <a:spAutoFit/>
          </a:bodyPr>
          <a:lstStyle/>
          <a:p>
            <a:r>
              <a:rPr lang="en-US" altLang="en-US" sz="2800" dirty="0">
                <a:effectLst>
                  <a:outerShdw blurRad="38100" dist="38100" dir="2700000" algn="tl">
                    <a:srgbClr val="C0C0C0"/>
                  </a:outerShdw>
                </a:effectLst>
                <a:latin typeface="+mj-lt"/>
                <a:cs typeface="ＭＳ Ｐゴシック" charset="0"/>
              </a:rPr>
              <a:t>…it doesn’t hurt if it’s fun too!</a:t>
            </a:r>
            <a:endParaRPr lang="en-US" sz="2800" dirty="0">
              <a:effectLst>
                <a:outerShdw blurRad="38100" dist="38100" dir="2700000" algn="tl">
                  <a:srgbClr val="C0C0C0"/>
                </a:outerShdw>
              </a:effectLst>
              <a:latin typeface="+mj-lt"/>
              <a:cs typeface="ＭＳ Ｐゴシック" charset="0"/>
            </a:endParaRPr>
          </a:p>
        </p:txBody>
      </p:sp>
      <p:pic>
        <p:nvPicPr>
          <p:cNvPr id="18434" name="Picture 2" descr="https://sites.google.com/site/youthfirstweb/_/rsrc/1399496639342/graduate-students/flashmob_2014_w_frame.jpg.png?height=250&amp;width=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61280"/>
            <a:ext cx="5702060" cy="3572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your work seriously, but don’t take yourself too seriously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2133600"/>
            <a:ext cx="6477000" cy="3917073"/>
          </a:xfrm>
        </p:spPr>
      </p:pic>
      <p:grpSp>
        <p:nvGrpSpPr>
          <p:cNvPr id="14" name="Group 13"/>
          <p:cNvGrpSpPr/>
          <p:nvPr/>
        </p:nvGrpSpPr>
        <p:grpSpPr>
          <a:xfrm>
            <a:off x="4751767" y="1202227"/>
            <a:ext cx="4249280" cy="5468586"/>
            <a:chOff x="4751767" y="1202227"/>
            <a:chExt cx="4249280" cy="5468586"/>
          </a:xfrm>
        </p:grpSpPr>
        <p:pic>
          <p:nvPicPr>
            <p:cNvPr id="3" name="Picture 2"/>
            <p:cNvPicPr>
              <a:picLocks noChangeAspect="1"/>
            </p:cNvPicPr>
            <p:nvPr/>
          </p:nvPicPr>
          <p:blipFill>
            <a:blip r:embed="rId3"/>
            <a:stretch>
              <a:fillRect/>
            </a:stretch>
          </p:blipFill>
          <p:spPr>
            <a:xfrm>
              <a:off x="4751767" y="1202227"/>
              <a:ext cx="4249280" cy="5468586"/>
            </a:xfrm>
            <a:prstGeom prst="rect">
              <a:avLst/>
            </a:prstGeom>
          </p:spPr>
        </p:pic>
        <p:sp>
          <p:nvSpPr>
            <p:cNvPr id="13" name="TextBox 12"/>
            <p:cNvSpPr txBox="1"/>
            <p:nvPr/>
          </p:nvSpPr>
          <p:spPr>
            <a:xfrm>
              <a:off x="6875731" y="1641613"/>
              <a:ext cx="1353869" cy="461665"/>
            </a:xfrm>
            <a:prstGeom prst="rect">
              <a:avLst/>
            </a:prstGeom>
            <a:noFill/>
          </p:spPr>
          <p:txBody>
            <a:bodyPr wrap="square" rtlCol="0">
              <a:spAutoFit/>
            </a:bodyPr>
            <a:lstStyle/>
            <a:p>
              <a:r>
                <a:rPr lang="en-US" dirty="0" smtClean="0"/>
                <a:t>Liberty</a:t>
              </a:r>
              <a:endParaRPr lang="en-US" dirty="0"/>
            </a:p>
          </p:txBody>
        </p:sp>
      </p:grpSp>
      <p:sp>
        <p:nvSpPr>
          <p:cNvPr id="5" name="Title 1"/>
          <p:cNvSpPr txBox="1">
            <a:spLocks/>
          </p:cNvSpPr>
          <p:nvPr/>
        </p:nvSpPr>
        <p:spPr bwMode="auto">
          <a:xfrm>
            <a:off x="2159876" y="5638800"/>
            <a:ext cx="6629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mj-lt"/>
                <a:ea typeface="MS PGothic" pitchFamily="34" charset="-128"/>
                <a:cs typeface="ＭＳ Ｐゴシック" charset="0"/>
              </a:defRPr>
            </a:lvl1pPr>
            <a:lvl2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2pPr>
            <a:lvl3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3pPr>
            <a:lvl4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4pPr>
            <a:lvl5pPr algn="ctr" rtl="0" eaLnBrk="0" fontAlgn="base" hangingPunct="0">
              <a:spcBef>
                <a:spcPct val="0"/>
              </a:spcBef>
              <a:spcAft>
                <a:spcPct val="0"/>
              </a:spcAft>
              <a:defRPr sz="3600">
                <a:solidFill>
                  <a:schemeClr val="tx1"/>
                </a:solidFill>
                <a:effectLst>
                  <a:outerShdw blurRad="38100" dist="38100" dir="2700000" algn="tl">
                    <a:srgbClr val="C0C0C0"/>
                  </a:outerShdw>
                </a:effectLst>
                <a:latin typeface="Arial Black" pitchFamily="34" charset="0"/>
                <a:ea typeface="MS PGothic" pitchFamily="34" charset="-128"/>
                <a:cs typeface="ＭＳ Ｐゴシック"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Black" pitchFamily="34" charset="0"/>
              </a:defRPr>
            </a:lvl9pPr>
          </a:lstStyle>
          <a:p>
            <a:r>
              <a:rPr lang="en-US" kern="0" dirty="0" smtClean="0"/>
              <a:t>The Hrabowski Selfie Challenge!</a:t>
            </a:r>
            <a:endParaRPr lang="en-US" kern="0" dirty="0"/>
          </a:p>
        </p:txBody>
      </p:sp>
      <p:grpSp>
        <p:nvGrpSpPr>
          <p:cNvPr id="9" name="Group 8"/>
          <p:cNvGrpSpPr/>
          <p:nvPr/>
        </p:nvGrpSpPr>
        <p:grpSpPr>
          <a:xfrm>
            <a:off x="1647962" y="1463128"/>
            <a:ext cx="3931823" cy="4851400"/>
            <a:chOff x="2632015" y="1307509"/>
            <a:chExt cx="3931823" cy="48514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5288" y="1307509"/>
              <a:ext cx="3638550" cy="48514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632015" y="1671935"/>
              <a:ext cx="1174215" cy="461665"/>
            </a:xfrm>
            <a:prstGeom prst="rect">
              <a:avLst/>
            </a:prstGeom>
            <a:noFill/>
          </p:spPr>
          <p:txBody>
            <a:bodyPr wrap="square" rtlCol="0">
              <a:spAutoFit/>
            </a:bodyPr>
            <a:lstStyle/>
            <a:p>
              <a:r>
                <a:rPr lang="en-US" dirty="0" smtClean="0"/>
                <a:t>Kaitlin</a:t>
              </a:r>
              <a:endParaRPr lang="en-US" dirty="0"/>
            </a:p>
          </p:txBody>
        </p:sp>
      </p:grpSp>
      <p:grpSp>
        <p:nvGrpSpPr>
          <p:cNvPr id="12" name="Group 11"/>
          <p:cNvGrpSpPr/>
          <p:nvPr/>
        </p:nvGrpSpPr>
        <p:grpSpPr>
          <a:xfrm>
            <a:off x="685800" y="101968"/>
            <a:ext cx="8324444" cy="6451231"/>
            <a:chOff x="533400" y="381000"/>
            <a:chExt cx="4204771" cy="4187952"/>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381000"/>
              <a:ext cx="4204771" cy="4187952"/>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991730" y="609600"/>
              <a:ext cx="1276350" cy="461665"/>
            </a:xfrm>
            <a:prstGeom prst="rect">
              <a:avLst/>
            </a:prstGeom>
            <a:noFill/>
          </p:spPr>
          <p:txBody>
            <a:bodyPr wrap="square" rtlCol="0">
              <a:spAutoFit/>
            </a:bodyPr>
            <a:lstStyle/>
            <a:p>
              <a:r>
                <a:rPr lang="en-US" dirty="0" smtClean="0"/>
                <a:t>Andrea</a:t>
              </a:r>
              <a:endParaRPr lang="en-US" dirty="0"/>
            </a:p>
          </p:txBody>
        </p:sp>
      </p:grpSp>
    </p:spTree>
    <p:extLst>
      <p:ext uri="{BB962C8B-B14F-4D97-AF65-F5344CB8AC3E}">
        <p14:creationId xmlns:p14="http://schemas.microsoft.com/office/powerpoint/2010/main" val="233449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en-US" altLang="en-US" sz="2400" dirty="0" smtClean="0"/>
              <a:t>If you work hard, good luck will follow.</a:t>
            </a:r>
          </a:p>
        </p:txBody>
      </p:sp>
      <p:sp>
        <p:nvSpPr>
          <p:cNvPr id="28675" name="Rectangle 3"/>
          <p:cNvSpPr>
            <a:spLocks noGrp="1" noChangeArrowheads="1"/>
          </p:cNvSpPr>
          <p:nvPr>
            <p:ph type="body" idx="1"/>
          </p:nvPr>
        </p:nvSpPr>
        <p:spPr/>
        <p:txBody>
          <a:bodyPr/>
          <a:lstStyle/>
          <a:p>
            <a:pPr algn="ctr" eaLnBrk="1" hangingPunct="1">
              <a:buFontTx/>
              <a:buNone/>
            </a:pPr>
            <a:r>
              <a:rPr lang="en-US" altLang="en-US" u="sng" dirty="0" smtClean="0"/>
              <a:t>Make a difference!</a:t>
            </a:r>
            <a:endParaRPr lang="en-US" altLang="en-US" u="sng" dirty="0"/>
          </a:p>
          <a:p>
            <a:pPr eaLnBrk="1" hangingPunct="1">
              <a:buFontTx/>
              <a:buNone/>
            </a:pPr>
            <a:endParaRPr lang="en-US" altLang="en-US" dirty="0">
              <a:hlinkClick r:id="rId3"/>
            </a:endParaRPr>
          </a:p>
          <a:p>
            <a:pPr eaLnBrk="1" hangingPunct="1">
              <a:buFontTx/>
              <a:buNone/>
            </a:pPr>
            <a:r>
              <a:rPr lang="en-US" altLang="en-US" dirty="0" smtClean="0">
                <a:hlinkClick r:id="rId3"/>
              </a:rPr>
              <a:t>schiffma@umbc.edu</a:t>
            </a:r>
            <a:endParaRPr lang="en-US" altLang="en-US" dirty="0" smtClean="0"/>
          </a:p>
          <a:p>
            <a:pPr eaLnBrk="1" hangingPunct="1">
              <a:buFontTx/>
              <a:buNone/>
            </a:pPr>
            <a:endParaRPr lang="en-US" altLang="en-US" dirty="0"/>
          </a:p>
          <a:p>
            <a:pPr eaLnBrk="1" hangingPunct="1">
              <a:buFontTx/>
              <a:buNone/>
            </a:pPr>
            <a:r>
              <a:rPr lang="en-US" altLang="en-US" dirty="0" smtClean="0"/>
              <a:t>Email your Hrabowski Selfies!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mtClean="0"/>
              <a:t>Life at UMBC </a:t>
            </a:r>
          </a:p>
        </p:txBody>
      </p:sp>
      <p:sp>
        <p:nvSpPr>
          <p:cNvPr id="3" name="Content Placeholder 2"/>
          <p:cNvSpPr>
            <a:spLocks noGrp="1"/>
          </p:cNvSpPr>
          <p:nvPr>
            <p:ph idx="1"/>
          </p:nvPr>
        </p:nvSpPr>
        <p:spPr/>
        <p:txBody>
          <a:bodyPr/>
          <a:lstStyle/>
          <a:p>
            <a:pPr marL="971550" lvl="1" indent="-514350">
              <a:buFont typeface="+mj-lt"/>
              <a:buAutoNum type="arabicPeriod"/>
              <a:defRPr/>
            </a:pPr>
            <a:r>
              <a:rPr lang="en-US" dirty="0" smtClean="0">
                <a:ea typeface="ＭＳ Ｐゴシック" charset="0"/>
              </a:rPr>
              <a:t>UMBC philosophy</a:t>
            </a:r>
          </a:p>
          <a:p>
            <a:pPr marL="971550" lvl="1" indent="-514350">
              <a:buFont typeface="+mj-lt"/>
              <a:buAutoNum type="arabicPeriod"/>
              <a:defRPr/>
            </a:pPr>
            <a:r>
              <a:rPr lang="en-US" dirty="0" smtClean="0">
                <a:ea typeface="ＭＳ Ｐゴシック" charset="0"/>
              </a:rPr>
              <a:t>Academic performance</a:t>
            </a:r>
          </a:p>
          <a:p>
            <a:pPr marL="971550" lvl="1" indent="-514350">
              <a:buFont typeface="+mj-lt"/>
              <a:buAutoNum type="arabicPeriod"/>
              <a:defRPr/>
            </a:pPr>
            <a:r>
              <a:rPr lang="en-US" dirty="0" smtClean="0">
                <a:ea typeface="ＭＳ Ｐゴシック" charset="0"/>
              </a:rPr>
              <a:t>Opportunities</a:t>
            </a:r>
          </a:p>
          <a:p>
            <a:pPr marL="971550" lvl="1" indent="-514350">
              <a:buFont typeface="+mj-lt"/>
              <a:buAutoNum type="arabicPeriod"/>
              <a:defRPr/>
            </a:pPr>
            <a:r>
              <a:rPr lang="en-US" dirty="0" smtClean="0">
                <a:ea typeface="ＭＳ Ｐゴシック" charset="0"/>
              </a:rPr>
              <a:t>Maintaining integrity</a:t>
            </a:r>
          </a:p>
          <a:p>
            <a:pPr marL="971550" lvl="1" indent="-514350">
              <a:buFont typeface="+mj-lt"/>
              <a:buAutoNum type="arabicPeriod"/>
              <a:defRPr/>
            </a:pPr>
            <a:r>
              <a:rPr lang="en-US" dirty="0" smtClean="0">
                <a:ea typeface="ＭＳ Ｐゴシック" charset="0"/>
              </a:rPr>
              <a:t>Other stuff</a:t>
            </a:r>
            <a:br>
              <a:rPr lang="en-US" dirty="0" smtClean="0">
                <a:ea typeface="ＭＳ Ｐゴシック" charset="0"/>
              </a:rPr>
            </a:br>
            <a:endParaRPr lang="en-US" dirty="0" smtClean="0">
              <a:ea typeface="ＭＳ Ｐゴシック" charset="0"/>
            </a:endParaRPr>
          </a:p>
          <a:p>
            <a:pPr>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04048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dirty="0" smtClean="0"/>
              <a:t>1. UMBC Philosophy</a:t>
            </a:r>
          </a:p>
        </p:txBody>
      </p:sp>
      <p:sp>
        <p:nvSpPr>
          <p:cNvPr id="8195" name="Content Placeholder 2"/>
          <p:cNvSpPr>
            <a:spLocks noGrp="1"/>
          </p:cNvSpPr>
          <p:nvPr>
            <p:ph idx="1"/>
          </p:nvPr>
        </p:nvSpPr>
        <p:spPr/>
        <p:txBody>
          <a:bodyPr/>
          <a:lstStyle/>
          <a:p>
            <a:pPr eaLnBrk="1" hangingPunct="1">
              <a:buFontTx/>
              <a:buNone/>
            </a:pPr>
            <a:endParaRPr lang="en-US" altLang="en-US" dirty="0" smtClean="0"/>
          </a:p>
          <a:p>
            <a:pPr eaLnBrk="1" hangingPunct="1">
              <a:buFontTx/>
              <a:buNone/>
            </a:pPr>
            <a:endParaRPr lang="en-US" altLang="en-US" dirty="0" smtClean="0"/>
          </a:p>
          <a:p>
            <a:pPr eaLnBrk="1" hangingPunct="1">
              <a:buFontTx/>
              <a:buNone/>
            </a:pPr>
            <a:endParaRPr lang="en-US" altLang="en-US" dirty="0" smtClean="0"/>
          </a:p>
          <a:p>
            <a:pPr eaLnBrk="1" hangingPunct="1">
              <a:buFontTx/>
              <a:buNone/>
            </a:pPr>
            <a:endParaRPr lang="en-US" altLang="en-US" dirty="0" smtClean="0"/>
          </a:p>
          <a:p>
            <a:pPr eaLnBrk="1" hangingPunct="1">
              <a:buFontTx/>
              <a:buNone/>
            </a:pPr>
            <a:endParaRPr lang="en-US" alt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629400" cy="1143000"/>
          </a:xfrm>
        </p:spPr>
        <p:txBody>
          <a:bodyPr/>
          <a:lstStyle/>
          <a:p>
            <a:r>
              <a:rPr lang="en-US" dirty="0" smtClean="0">
                <a:effectLst/>
              </a:rPr>
              <a:t>UMBC Vision Statement</a:t>
            </a:r>
            <a:endParaRPr lang="en-US" dirty="0"/>
          </a:p>
        </p:txBody>
      </p:sp>
      <p:sp>
        <p:nvSpPr>
          <p:cNvPr id="3" name="Content Placeholder 2"/>
          <p:cNvSpPr>
            <a:spLocks noGrp="1"/>
          </p:cNvSpPr>
          <p:nvPr>
            <p:ph idx="1"/>
          </p:nvPr>
        </p:nvSpPr>
        <p:spPr>
          <a:xfrm>
            <a:off x="1828800" y="1371600"/>
            <a:ext cx="7086600" cy="4114800"/>
          </a:xfrm>
        </p:spPr>
        <p:txBody>
          <a:bodyPr/>
          <a:lstStyle/>
          <a:p>
            <a:pPr marL="0" indent="0">
              <a:buNone/>
            </a:pPr>
            <a:r>
              <a:rPr lang="en-US" dirty="0" smtClean="0">
                <a:effectLst/>
              </a:rPr>
              <a:t>UMBC seeks to become the best public research university of our size by combining the traditions of the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liberal arts </a:t>
            </a:r>
            <a:r>
              <a:rPr lang="en-US" dirty="0" smtClean="0">
                <a:effectLst/>
              </a:rPr>
              <a:t>academy, the creative intensity of the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research </a:t>
            </a:r>
            <a:r>
              <a:rPr lang="en-US" dirty="0" smtClean="0">
                <a:effectLst/>
              </a:rPr>
              <a:t>university, and the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social responsibility </a:t>
            </a:r>
            <a:r>
              <a:rPr lang="en-US" dirty="0" smtClean="0">
                <a:effectLst/>
              </a:rPr>
              <a:t>of the public university. We will be known for integrating research,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teaching and learning</a:t>
            </a:r>
            <a:r>
              <a:rPr lang="en-US" dirty="0" smtClean="0">
                <a:effectLst/>
              </a:rPr>
              <a:t>, and civic engagement so that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each advances the other for the benefit of society</a:t>
            </a:r>
            <a:r>
              <a:rPr lang="en-US" dirty="0" smtClean="0">
                <a:effectLst/>
              </a:rPr>
              <a:t>.</a:t>
            </a:r>
            <a:endParaRPr lang="en-US" dirty="0"/>
          </a:p>
        </p:txBody>
      </p:sp>
    </p:spTree>
    <p:extLst>
      <p:ext uri="{BB962C8B-B14F-4D97-AF65-F5344CB8AC3E}">
        <p14:creationId xmlns:p14="http://schemas.microsoft.com/office/powerpoint/2010/main" val="2292323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a:t>
            </a:r>
            <a:endParaRPr lang="en-US" dirty="0"/>
          </a:p>
        </p:txBody>
      </p:sp>
      <p:sp>
        <p:nvSpPr>
          <p:cNvPr id="3" name="Content Placeholder 2"/>
          <p:cNvSpPr>
            <a:spLocks noGrp="1"/>
          </p:cNvSpPr>
          <p:nvPr>
            <p:ph idx="1"/>
          </p:nvPr>
        </p:nvSpPr>
        <p:spPr/>
        <p:txBody>
          <a:bodyPr/>
          <a:lstStyle/>
          <a:p>
            <a:endParaRPr lang="en-US"/>
          </a:p>
        </p:txBody>
      </p:sp>
      <p:pic>
        <p:nvPicPr>
          <p:cNvPr id="18434" name="Picture 2" descr="C:\Users\UMBC Guest\Desktop\20150624_135421_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5999"/>
            <a:ext cx="6766560" cy="3806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48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62012" t="21341" r="6448" b="6038"/>
          <a:stretch/>
        </p:blipFill>
        <p:spPr>
          <a:xfrm>
            <a:off x="1752600" y="-95794"/>
            <a:ext cx="7195457" cy="4632960"/>
          </a:xfrm>
          <a:prstGeom prst="rect">
            <a:avLst/>
          </a:prstGeom>
        </p:spPr>
      </p:pic>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7655" y="4419599"/>
            <a:ext cx="7010401" cy="2236157"/>
          </a:xfrm>
        </p:spPr>
      </p:pic>
    </p:spTree>
    <p:extLst>
      <p:ext uri="{BB962C8B-B14F-4D97-AF65-F5344CB8AC3E}">
        <p14:creationId xmlns:p14="http://schemas.microsoft.com/office/powerpoint/2010/main" val="6607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629400" cy="1143000"/>
          </a:xfrm>
        </p:spPr>
        <p:txBody>
          <a:bodyPr/>
          <a:lstStyle/>
          <a:p>
            <a:r>
              <a:rPr lang="en-US" dirty="0" smtClean="0">
                <a:effectLst/>
              </a:rPr>
              <a:t>UMBC Vision Statement</a:t>
            </a:r>
            <a:endParaRPr lang="en-US" dirty="0"/>
          </a:p>
        </p:txBody>
      </p:sp>
      <p:sp>
        <p:nvSpPr>
          <p:cNvPr id="3" name="Content Placeholder 2"/>
          <p:cNvSpPr>
            <a:spLocks noGrp="1"/>
          </p:cNvSpPr>
          <p:nvPr>
            <p:ph idx="1"/>
          </p:nvPr>
        </p:nvSpPr>
        <p:spPr>
          <a:xfrm>
            <a:off x="1828800" y="1371600"/>
            <a:ext cx="7086600" cy="4114800"/>
          </a:xfrm>
        </p:spPr>
        <p:txBody>
          <a:bodyPr/>
          <a:lstStyle/>
          <a:p>
            <a:pPr marL="0" indent="0">
              <a:buNone/>
            </a:pPr>
            <a:r>
              <a:rPr lang="en-US" dirty="0" smtClean="0">
                <a:effectLst/>
              </a:rPr>
              <a:t>UMBC seeks to become the best public research university of our size by combining the traditions of the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liberal arts </a:t>
            </a:r>
            <a:r>
              <a:rPr lang="en-US" dirty="0" smtClean="0">
                <a:effectLst/>
              </a:rPr>
              <a:t>academy, the creative intensity of the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research </a:t>
            </a:r>
            <a:r>
              <a:rPr lang="en-US" dirty="0" smtClean="0">
                <a:effectLst/>
              </a:rPr>
              <a:t>university, and the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social responsibility </a:t>
            </a:r>
            <a:r>
              <a:rPr lang="en-US" dirty="0" smtClean="0">
                <a:effectLst/>
              </a:rPr>
              <a:t>of the public university. We will be known for integrating research,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teaching and learning</a:t>
            </a:r>
            <a:r>
              <a:rPr lang="en-US" dirty="0" smtClean="0">
                <a:effectLst/>
              </a:rPr>
              <a:t>, and civic engagement so that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each advances the other for the benefit of society</a:t>
            </a:r>
            <a:r>
              <a:rPr lang="en-US" dirty="0" smtClean="0">
                <a:effectLst/>
              </a:rPr>
              <a:t>.</a:t>
            </a:r>
            <a:endParaRPr lang="en-US" dirty="0"/>
          </a:p>
        </p:txBody>
      </p:sp>
    </p:spTree>
    <p:extLst>
      <p:ext uri="{BB962C8B-B14F-4D97-AF65-F5344CB8AC3E}">
        <p14:creationId xmlns:p14="http://schemas.microsoft.com/office/powerpoint/2010/main" val="362688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0C8BFA7CCC8E48F7AEBBB6735EA37D76"/>
  <p:tag name="TPVERSION" val="5"/>
  <p:tag name="TPFULLVERSION" val="5.2.0.3121"/>
  <p:tag name="PPTVERSION" val="14"/>
  <p:tag name="TPOS" val="2"/>
</p:tagLst>
</file>

<file path=ppt/tags/tag10.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E8908D129B3644D8A42CCBE7F3499829&lt;/guid&gt;&#10;        &lt;description /&gt;&#10;        &lt;date&gt;1/9/2015 4:26:5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7C3F3623C5C47B58552B5AE23AA9D41&lt;/guid&gt;&#10;            &lt;repollguid&gt;D2F159DBEE76445DAB7067459E762D9F&lt;/repollguid&gt;&#10;            &lt;sourceid&gt;C0BF421ED9D04FFCB4120C1A1FAF1228&lt;/sourceid&gt;&#10;            &lt;questiontext&gt;What do you think your first semester GPA will be at UMBC?&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F0ECB595192447E0BABFF8E3355C4E35&lt;/guid&gt;&#10;                    &lt;answertext&gt;4.0&lt;/answertext&gt;&#10;                    &lt;valuetype&gt;0&lt;/valuetype&gt;&#10;                &lt;/answer&gt;&#10;                &lt;answer&gt;&#10;                    &lt;guid&gt;8AB431B3D48546AA96FACD3DCFD8C185&lt;/guid&gt;&#10;                    &lt;answertext&gt;3.5-3.9&lt;/answertext&gt;&#10;                    &lt;valuetype&gt;0&lt;/valuetype&gt;&#10;                &lt;/answer&gt;&#10;                &lt;answer&gt;&#10;                    &lt;guid&gt;95A4019CD7B849F190214AD39F9C1064&lt;/guid&gt;&#10;                    &lt;answertext&gt;3.0-3.4&lt;/answertext&gt;&#10;                    &lt;valuetype&gt;0&lt;/valuetype&gt;&#10;                &lt;/answer&gt;&#10;                &lt;answer&gt;&#10;                    &lt;guid&gt;AAD3360D9A1E4F568286612CBB824A60&lt;/guid&gt;&#10;                    &lt;answertext&gt;2.5-2.9&lt;/answertext&gt;&#10;                    &lt;valuetype&gt;0&lt;/valuetype&gt;&#10;                &lt;/answer&gt;&#10;                &lt;answer&gt;&#10;                    &lt;guid&gt;3BDB496B4F444C8B87F97861C02744A4&lt;/guid&gt;&#10;                    &lt;answertext&gt;2.0-2.4&lt;/answertext&gt;&#10;                    &lt;valuetype&gt;0&lt;/valuetype&gt;&#10;                &lt;/answer&gt;&#10;                &lt;answer&gt;&#10;                    &lt;guid&gt;9412607B67484A239D98BC3E101452B4&lt;/guid&gt;&#10;                    &lt;answertext&gt;Below 2.0&lt;/answertext&gt;&#10;                    &lt;valuetype&gt;0&lt;/valuetype&gt;&#10;                &lt;/answer&gt;&#10;            &lt;/answers&gt;&#10;        &lt;/multichoice&gt;&#10;    &lt;/questions&gt;&#10;&lt;/questionlist&gt;"/>
  <p:tag name="LIVECHARTING" val="False"/>
  <p:tag name="AUTOOPENPOLL" val="True"/>
  <p:tag name="AUTOFORMATCHART" val="True"/>
  <p:tag name="RESULTS" val="What do you think your first semester GPA will be at UMBC?[;crlf;]43[;]43[;]43[;]False[;]0[;][;crlf;]2.25581395348837[;]2[;]0.891641372682829[;]0.795024337479719[;crlf;]11[;]0[;]4.01[;]4.0[;][;crlf;]12[;]0[;]3.5-3.92[;]3.5-3.9[;][;crlf;]18[;]0[;]3.0-3.43[;]3.0-3.4[;][;crlf;]2[;]0[;]2.5-2.94[;]2.5-2.9[;][;crlf;]0[;]0[;]2.0-2.45[;]2.0-2.4[;][;crlf;]0[;]0[;]Below 2.06[;]Below 2.0[;]"/>
  <p:tag name="HASRESULTS" val="True"/>
</p:tagLst>
</file>

<file path=ppt/tags/tag3.xml><?xml version="1.0" encoding="utf-8"?>
<p:tagLst xmlns:a="http://schemas.openxmlformats.org/drawingml/2006/main" xmlns:r="http://schemas.openxmlformats.org/officeDocument/2006/relationships" xmlns:p="http://schemas.openxmlformats.org/presentationml/2006/main">
  <p:tag name="ZEROBASED" val="False"/>
</p:tagLst>
</file>

<file path=ppt/tags/tag4.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LABELFORMAT" val="0"/>
  <p:tag name="NUMBERFORMAT" val="0"/>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E5682C787A3A4EC893BFBB2AC379C562&lt;/guid&gt;&#10;        &lt;description /&gt;&#10;        &lt;date&gt;1/9/2015 4:31:3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80A635377EF409DA0A2F60F8533F9A9&lt;/guid&gt;&#10;            &lt;repollguid&gt;E21A3649C04F4EFC89590A805544EA03&lt;/repollguid&gt;&#10;            &lt;sourceid&gt;E877ADAF9695426C836B9CD0371F6ABB&lt;/sourceid&gt;&#10;            &lt;questiontext&gt;What does it take to do the best work you ca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8F87CD56253E403E8DE8AC123E9674B9&lt;/guid&gt;&#10;                    &lt;answertext&gt;A quiet environment&lt;/answertext&gt;&#10;                    &lt;valuetype&gt;0&lt;/valuetype&gt;&#10;                &lt;/answer&gt;&#10;                &lt;answer&gt;&#10;                    &lt;guid&gt;361F385DBF49496BBD6408F0B013F995&lt;/guid&gt;&#10;                    &lt;answertext&gt;More time&lt;/answertext&gt;&#10;                    &lt;valuetype&gt;0&lt;/valuetype&gt;&#10;                &lt;/answer&gt;&#10;                &lt;answer&gt;&#10;                    &lt;guid&gt;2521DDEE914D41508672F556E1F10D81&lt;/guid&gt;&#10;                    &lt;answertext&gt;More discipline&lt;/answertext&gt;&#10;                    &lt;valuetype&gt;0&lt;/valuetype&gt;&#10;                &lt;/answer&gt;&#10;                &lt;answer&gt;&#10;                    &lt;guid&gt;3520624C9E8743A589FF23D840D6F10E&lt;/guid&gt;&#10;                    &lt;answertext&gt;Less stress&lt;/answertext&gt;&#10;                    &lt;valuetype&gt;0&lt;/valuetype&gt;&#10;                &lt;/answer&gt;&#10;                &lt;answer&gt;&#10;                    &lt;guid&gt;D10D6D27E2A249B9A9DB9F820F9AB485&lt;/guid&gt;&#10;                    &lt;answertext&gt;Other&lt;/answertext&gt;&#10;                    &lt;valuetype&gt;0&lt;/valuetype&gt;&#10;                &lt;/answer&gt;&#10;            &lt;/answers&gt;&#10;        &lt;/multichoice&gt;&#10;    &lt;/questions&gt;&#10;&lt;/questionlist&gt;"/>
  <p:tag name="LIVECHARTING" val="False"/>
  <p:tag name="AUTOOPENPOLL" val="True"/>
  <p:tag name="AUTOFORMATCHART" val="True"/>
  <p:tag name="RESULTS" val="What does it take to do the best work you can?[;crlf;]47[;]48[;]47[;]False[;]0[;][;crlf;]2.87234042553191[;]3[;]1.1226302943211[;]1.26029877772748[;crlf;]8[;]0[;]A quiet environment1[;]A quiet environment[;][;crlf;]6[;]0[;]More time2[;]More time[;][;crlf;]20[;]0[;]More discipline3[;]More discipline[;][;crlf;]10[;]0[;]Less stress4[;]Less stress[;][;crlf;]3[;]0[;]Other5[;]Other[;]"/>
  <p:tag name="HASRESULTS" val="True"/>
</p:tagLst>
</file>

<file path=ppt/tags/tag6.xml><?xml version="1.0" encoding="utf-8"?>
<p:tagLst xmlns:a="http://schemas.openxmlformats.org/drawingml/2006/main" xmlns:r="http://schemas.openxmlformats.org/officeDocument/2006/relationships" xmlns:p="http://schemas.openxmlformats.org/presentationml/2006/main">
  <p:tag name="ZEROBASED" val="False"/>
</p:tagLst>
</file>

<file path=ppt/tags/tag7.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428EFF5EE9F048279BCCD89628F41A09&lt;/guid&gt;&#10;        &lt;description /&gt;&#10;        &lt;date&gt;1/9/2015 4:35:05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B60E92CC777410488411A672CDE4A5F&lt;/guid&gt;&#10;            &lt;repollguid&gt;4AAA61294172459C98350427B9529FC9&lt;/repollguid&gt;&#10;            &lt;sourceid&gt;35BB39F0F3A04FB284A4103E1339D287&lt;/sourceid&gt;&#10;            &lt;questiontext&gt;ACADEMIC INTEGRIT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E2E6EB134545459AB7A3DFCAC05B27DD&lt;/guid&gt;&#10;                    &lt;answertext&gt;Yes&lt;/answertext&gt;&#10;                    &lt;valuetype&gt;0&lt;/valuetype&gt;&#10;                &lt;/answer&gt;&#10;                &lt;answer&gt;&#10;                    &lt;guid&gt;C8348027E7EF44E7A2D3A50E8307F4ED&lt;/guid&gt;&#10;                    &lt;answertext&gt;No&lt;/answertext&gt;&#10;                    &lt;valuetype&gt;0&lt;/valuetype&gt;&#10;                &lt;/answer&gt;&#10;            &lt;/answers&gt;&#10;        &lt;/multichoice&gt;&#10;    &lt;/questions&gt;&#10;&lt;/questionlist&gt;"/>
  <p:tag name="LIVECHARTING" val="False"/>
  <p:tag name="AUTOOPENPOLL" val="True"/>
  <p:tag name="AUTOFORMATCHART" val="True"/>
  <p:tag name="RESULTS" val="ACADEMIC INTEGRITY[;crlf;]40[;]48[;]40[;]False[;]0[;][;crlf;]1.075[;]1[;]0.263391343821318[;]0.069375[;crlf;]37[;]0[;]Yes1[;]Yes[;][;crlf;]3[;]0[;]No2[;]No[;]"/>
  <p:tag name="HASRESULTS" val="True"/>
</p:tagLst>
</file>

<file path=ppt/tags/tag9.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1_UMBC_Presentation">
  <a:themeElements>
    <a:clrScheme name="1_UMBC_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UMBC_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UMBC_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MBC_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MBC_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MBC_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MBC_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MBC_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MBC_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8267</TotalTime>
  <Words>862</Words>
  <Application>Microsoft Office PowerPoint</Application>
  <PresentationFormat>On-screen Show (4:3)</PresentationFormat>
  <Paragraphs>159</Paragraphs>
  <Slides>40</Slides>
  <Notes>8</Notes>
  <HiddenSlides>2</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1_UMBC_Presentation</vt:lpstr>
      <vt:lpstr>Chart</vt:lpstr>
      <vt:lpstr>UNIV 301:  Introduction to the Honors University</vt:lpstr>
      <vt:lpstr>PowerPoint Presentation</vt:lpstr>
      <vt:lpstr>PowerPoint Presentation</vt:lpstr>
      <vt:lpstr>Life at UMBC </vt:lpstr>
      <vt:lpstr>1. UMBC Philosophy</vt:lpstr>
      <vt:lpstr>UMBC Vision Statement</vt:lpstr>
      <vt:lpstr>You</vt:lpstr>
      <vt:lpstr>PowerPoint Presentation</vt:lpstr>
      <vt:lpstr>UMBC Vision Statement</vt:lpstr>
      <vt:lpstr>Schiffman Philosophy:  Intersection</vt:lpstr>
      <vt:lpstr>Why I came to UMBC</vt:lpstr>
      <vt:lpstr>UMBC Philosophy</vt:lpstr>
      <vt:lpstr>2. Academic Performance</vt:lpstr>
      <vt:lpstr>What do you think your first semester GPA will be at UMBC?</vt:lpstr>
      <vt:lpstr>What does it take to do the best work you can?</vt:lpstr>
      <vt:lpstr>UMBC is hard…  So, what are you going to do about it?</vt:lpstr>
      <vt:lpstr>2 minutes</vt:lpstr>
      <vt:lpstr>What professors like…</vt:lpstr>
      <vt:lpstr>3. Opportunities</vt:lpstr>
      <vt:lpstr>Opportunities</vt:lpstr>
      <vt:lpstr>Diversity: So much to learn from others </vt:lpstr>
      <vt:lpstr>Organizations</vt:lpstr>
      <vt:lpstr>Research</vt:lpstr>
      <vt:lpstr>4. Maintaining integrity</vt:lpstr>
      <vt:lpstr>ACADEMIC INTEGRITY</vt:lpstr>
      <vt:lpstr>4. Maintaining integrity</vt:lpstr>
      <vt:lpstr>Academic Integrity</vt:lpstr>
      <vt:lpstr>Allow yourself to grow!</vt:lpstr>
      <vt:lpstr>5. Other stuff….</vt:lpstr>
      <vt:lpstr>Make friends</vt:lpstr>
      <vt:lpstr>You can make more of a difference with a team: Collaborative learning</vt:lpstr>
      <vt:lpstr>Ask for / lend a hand</vt:lpstr>
      <vt:lpstr>Ask for / lend a hand</vt:lpstr>
      <vt:lpstr>Stay healthy</vt:lpstr>
      <vt:lpstr>Put yourself out there</vt:lpstr>
      <vt:lpstr>It’s the journey…but the destination can be nice too</vt:lpstr>
      <vt:lpstr>Try to make a difference</vt:lpstr>
      <vt:lpstr>Take your work seriously, but don’t take yourself too seriously</vt:lpstr>
      <vt:lpstr>If you work hard, good luck will follow.</vt:lpstr>
      <vt:lpstr>PowerPoint Presentation</vt:lpstr>
    </vt:vector>
  </TitlesOfParts>
  <Company>UMBC Institutional Advancement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Sommerville</dc:creator>
  <cp:lastModifiedBy>Nathan Fanning</cp:lastModifiedBy>
  <cp:revision>230</cp:revision>
  <cp:lastPrinted>2001-08-30T10:39:00Z</cp:lastPrinted>
  <dcterms:created xsi:type="dcterms:W3CDTF">2001-08-29T20:48:48Z</dcterms:created>
  <dcterms:modified xsi:type="dcterms:W3CDTF">2016-06-16T15:21:41Z</dcterms:modified>
</cp:coreProperties>
</file>