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96" r:id="rId2"/>
  </p:sldMasterIdLst>
  <p:notesMasterIdLst>
    <p:notesMasterId r:id="rId11"/>
  </p:notesMasterIdLst>
  <p:handoutMasterIdLst>
    <p:handoutMasterId r:id="rId12"/>
  </p:handoutMasterIdLst>
  <p:sldIdLst>
    <p:sldId id="256" r:id="rId3"/>
    <p:sldId id="261" r:id="rId4"/>
    <p:sldId id="257" r:id="rId5"/>
    <p:sldId id="263" r:id="rId6"/>
    <p:sldId id="258" r:id="rId7"/>
    <p:sldId id="259" r:id="rId8"/>
    <p:sldId id="260" r:id="rId9"/>
    <p:sldId id="262" r:id="rId10"/>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9121" autoAdjust="0"/>
  </p:normalViewPr>
  <p:slideViewPr>
    <p:cSldViewPr snapToGrid="0" snapToObjects="1">
      <p:cViewPr varScale="1">
        <p:scale>
          <a:sx n="86" d="100"/>
          <a:sy n="86" d="100"/>
        </p:scale>
        <p:origin x="7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97194D89-AF2C-4DF3-B2D7-4F545E624F2D}" type="datetimeFigureOut">
              <a:rPr lang="en-US"/>
              <a:pPr>
                <a:defRPr/>
              </a:pPr>
              <a:t>6/3/2016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F5F8D947-CC8C-43F7-9242-259D8BB9E131}" type="slidenum">
              <a:rPr lang="en-US"/>
              <a:pPr>
                <a:defRPr/>
              </a:pPr>
              <a:t>‹#›</a:t>
            </a:fld>
            <a:endParaRPr lang="en-US"/>
          </a:p>
        </p:txBody>
      </p:sp>
    </p:spTree>
    <p:extLst>
      <p:ext uri="{BB962C8B-B14F-4D97-AF65-F5344CB8AC3E}">
        <p14:creationId xmlns:p14="http://schemas.microsoft.com/office/powerpoint/2010/main" val="3072950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E9526203-8907-473C-B2A0-33C298D14AE1}" type="datetimeFigureOut">
              <a:rPr lang="en-US"/>
              <a:pPr>
                <a:defRPr/>
              </a:pPr>
              <a:t>6/3/2016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540900FB-50A3-4C46-B96F-7B5B354ED417}" type="slidenum">
              <a:rPr lang="en-US"/>
              <a:pPr>
                <a:defRPr/>
              </a:pPr>
              <a:t>‹#›</a:t>
            </a:fld>
            <a:endParaRPr lang="en-US"/>
          </a:p>
        </p:txBody>
      </p:sp>
    </p:spTree>
    <p:extLst>
      <p:ext uri="{BB962C8B-B14F-4D97-AF65-F5344CB8AC3E}">
        <p14:creationId xmlns:p14="http://schemas.microsoft.com/office/powerpoint/2010/main" val="3285316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6372F5-334E-4E40-B2A8-EE2AA395B67B}" type="slidenum">
              <a:rPr lang="en-US" smtClean="0"/>
              <a:pPr/>
              <a:t>1</a:t>
            </a:fld>
            <a:endParaRPr lang="en-US"/>
          </a:p>
        </p:txBody>
      </p:sp>
    </p:spTree>
    <p:extLst>
      <p:ext uri="{BB962C8B-B14F-4D97-AF65-F5344CB8AC3E}">
        <p14:creationId xmlns:p14="http://schemas.microsoft.com/office/powerpoint/2010/main" val="376957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 Have this slide up while introducing yourself/OUE and give a brief overview of the presentation (we will talk about first year experience opportunities and academic resources for new students on campus)</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BFD239-FA9C-441F-8B00-3D09068D7971}" type="slidenum">
              <a:rPr lang="en-US" smtClean="0"/>
              <a:pPr/>
              <a:t>2</a:t>
            </a:fld>
            <a:endParaRPr lang="en-US"/>
          </a:p>
        </p:txBody>
      </p:sp>
    </p:spTree>
    <p:extLst>
      <p:ext uri="{BB962C8B-B14F-4D97-AF65-F5344CB8AC3E}">
        <p14:creationId xmlns:p14="http://schemas.microsoft.com/office/powerpoint/2010/main" val="407438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en-US" dirty="0"/>
              <a:t>Activity:</a:t>
            </a:r>
          </a:p>
          <a:p>
            <a:pPr marL="628650" lvl="1" indent="-171450" eaLnBrk="1" hangingPunct="1">
              <a:spcBef>
                <a:spcPct val="0"/>
              </a:spcBef>
              <a:buFontTx/>
              <a:buChar char="-"/>
            </a:pPr>
            <a:r>
              <a:rPr lang="en-US" dirty="0"/>
              <a:t>For each statement read, students will hold up the sign (one side high school, the other side college) that they think matches that</a:t>
            </a:r>
            <a:r>
              <a:rPr lang="en-US" baseline="0" dirty="0"/>
              <a:t> statement </a:t>
            </a:r>
            <a:endParaRPr lang="en-US" dirty="0"/>
          </a:p>
          <a:p>
            <a:pPr marL="628650" lvl="1" indent="-171450" eaLnBrk="1" hangingPunct="1">
              <a:spcBef>
                <a:spcPct val="0"/>
              </a:spcBef>
              <a:buFontTx/>
              <a:buChar char="-"/>
            </a:pPr>
            <a:r>
              <a:rPr lang="en-US" dirty="0"/>
              <a:t>Then discuss your thoughts about the differences between high school and college on your cards</a:t>
            </a:r>
          </a:p>
          <a:p>
            <a:pPr marL="628650" lvl="1" indent="-171450" eaLnBrk="1" hangingPunct="1">
              <a:spcBef>
                <a:spcPct val="0"/>
              </a:spcBef>
              <a:buFontTx/>
              <a:buChar char="-"/>
            </a:pPr>
            <a:r>
              <a:rPr lang="en-US" dirty="0"/>
              <a:t>Be prepared to share what you discussed with the group</a:t>
            </a:r>
          </a:p>
          <a:p>
            <a:pPr marL="171450" indent="-171450" eaLnBrk="1" hangingPunct="1">
              <a:spcBef>
                <a:spcPct val="0"/>
              </a:spcBef>
              <a:buFontTx/>
              <a:buChar char="-"/>
            </a:pPr>
            <a:r>
              <a:rPr lang="en-US" dirty="0"/>
              <a:t>Ask for volunteers to share their differences (give candy to volunteers)</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D8FD2C-97A7-4BE8-B24D-8D110E58426C}" type="slidenum">
              <a:rPr lang="en-US" smtClean="0"/>
              <a:pPr/>
              <a:t>3</a:t>
            </a:fld>
            <a:endParaRPr lang="en-US"/>
          </a:p>
        </p:txBody>
      </p:sp>
    </p:spTree>
    <p:extLst>
      <p:ext uri="{BB962C8B-B14F-4D97-AF65-F5344CB8AC3E}">
        <p14:creationId xmlns:p14="http://schemas.microsoft.com/office/powerpoint/2010/main" val="2266434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 Have this slide up while talking through differences</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8D8B88-A068-464A-A2ED-6AA061292901}" type="slidenum">
              <a:rPr lang="en-US" smtClean="0"/>
              <a:pPr/>
              <a:t>4</a:t>
            </a:fld>
            <a:endParaRPr lang="en-US"/>
          </a:p>
        </p:txBody>
      </p:sp>
    </p:spTree>
    <p:extLst>
      <p:ext uri="{BB962C8B-B14F-4D97-AF65-F5344CB8AC3E}">
        <p14:creationId xmlns:p14="http://schemas.microsoft.com/office/powerpoint/2010/main" val="71534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en-US"/>
              <a:t>Show the FYE video (if it’s ready)</a:t>
            </a:r>
          </a:p>
          <a:p>
            <a:pPr marL="171450" indent="-171450" eaLnBrk="1" hangingPunct="1">
              <a:spcBef>
                <a:spcPct val="0"/>
              </a:spcBef>
              <a:buFontTx/>
              <a:buChar char="-"/>
            </a:pPr>
            <a:r>
              <a:rPr lang="en-US"/>
              <a:t>Have them mark the FYE page in their handbook (PAGE 62)</a:t>
            </a:r>
          </a:p>
          <a:p>
            <a:pPr marL="171450" indent="-171450" eaLnBrk="1" hangingPunct="1">
              <a:spcBef>
                <a:spcPct val="0"/>
              </a:spcBef>
              <a:buFontTx/>
              <a:buChar char="-"/>
            </a:pPr>
            <a:r>
              <a:rPr lang="en-US"/>
              <a:t>Refer them to the Welcome Week page in the handbook (right before the table of contents) and encourage them to participate in the Academic Toolkit sessions and the New Student Book Discussions during Welcome Week</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051536-4D92-40D1-B878-820BD8942825}" type="slidenum">
              <a:rPr lang="en-US" smtClean="0"/>
              <a:pPr/>
              <a:t>5</a:t>
            </a:fld>
            <a:endParaRPr lang="en-US"/>
          </a:p>
        </p:txBody>
      </p:sp>
    </p:spTree>
    <p:extLst>
      <p:ext uri="{BB962C8B-B14F-4D97-AF65-F5344CB8AC3E}">
        <p14:creationId xmlns:p14="http://schemas.microsoft.com/office/powerpoint/2010/main" val="65189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en-US"/>
              <a:t>In addition to these resources, does anyone in the audience have any suggestions for other tips or things you should do to be academically successful?</a:t>
            </a:r>
          </a:p>
          <a:p>
            <a:pPr marL="171450" indent="-171450" eaLnBrk="1" hangingPunct="1">
              <a:spcBef>
                <a:spcPct val="0"/>
              </a:spcBef>
              <a:buFontTx/>
              <a:buChar char="-"/>
            </a:pPr>
            <a:r>
              <a:rPr lang="en-US"/>
              <a:t>Additional Tips: Go to Office Hours, Form Study Groups, Sit in the Front of Class, Take Notes and Review Them, Time Management (All of these topics are typically covered in an IHU course)</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9031CC-3787-4482-BE73-29DAD15C4D1B}" type="slidenum">
              <a:rPr lang="en-US" smtClean="0"/>
              <a:pPr/>
              <a:t>6</a:t>
            </a:fld>
            <a:endParaRPr lang="en-US"/>
          </a:p>
        </p:txBody>
      </p:sp>
    </p:spTree>
    <p:extLst>
      <p:ext uri="{BB962C8B-B14F-4D97-AF65-F5344CB8AC3E}">
        <p14:creationId xmlns:p14="http://schemas.microsoft.com/office/powerpoint/2010/main" val="3668104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9DCFB5-909B-4E0F-995F-57936C2A8390}" type="slidenum">
              <a:rPr lang="en-US" smtClean="0"/>
              <a:pPr/>
              <a:t>7</a:t>
            </a:fld>
            <a:endParaRPr lang="en-US"/>
          </a:p>
        </p:txBody>
      </p:sp>
    </p:spTree>
    <p:extLst>
      <p:ext uri="{BB962C8B-B14F-4D97-AF65-F5344CB8AC3E}">
        <p14:creationId xmlns:p14="http://schemas.microsoft.com/office/powerpoint/2010/main" val="1654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en-US"/>
              <a:t>Now that we’ve talked about the differences between high school and college, some things you can do your first year, and some resources on campus, does anyone have any other tips/ideas they want to share?</a:t>
            </a:r>
          </a:p>
          <a:p>
            <a:pPr marL="171450" indent="-171450" eaLnBrk="1" hangingPunct="1">
              <a:spcBef>
                <a:spcPct val="0"/>
              </a:spcBef>
              <a:buFontTx/>
              <a:buChar char="-"/>
            </a:pPr>
            <a:r>
              <a:rPr lang="en-US"/>
              <a:t>Any questions?</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3ADC6A-BD56-4A95-B954-A6E0C26BB46A}" type="slidenum">
              <a:rPr lang="en-US" smtClean="0"/>
              <a:pPr/>
              <a:t>8</a:t>
            </a:fld>
            <a:endParaRPr lang="en-US"/>
          </a:p>
        </p:txBody>
      </p:sp>
    </p:spTree>
    <p:extLst>
      <p:ext uri="{BB962C8B-B14F-4D97-AF65-F5344CB8AC3E}">
        <p14:creationId xmlns:p14="http://schemas.microsoft.com/office/powerpoint/2010/main" val="186487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C99E2A6-D9B3-4777-804E-30717946FE0D}" type="datetime1">
              <a:rPr lang="en-US"/>
              <a:pPr>
                <a:defRPr/>
              </a:pPr>
              <a:t>6/3/2016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D9219D-75B8-41DF-B07B-595DC98B69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0E10C32-7952-49D6-A45A-5C5E3809C287}" type="datetime1">
              <a:rPr lang="en-US"/>
              <a:pPr>
                <a:defRPr/>
              </a:pPr>
              <a:t>6/3/2016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824C34-DD1A-4FFE-8954-AA7A6BAD9A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CB7245-6F8E-4809-9321-3B48073EEDDE}" type="datetime1">
              <a:rPr lang="en-US"/>
              <a:pPr>
                <a:defRPr/>
              </a:pPr>
              <a:t>6/3/2016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AD515-F709-42AC-B992-B07F5CE1A91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8A768B88-6380-43FE-8C77-DD1E50D2022F}" type="datetime1">
              <a:rPr lang="en-US"/>
              <a:pPr>
                <a:defRPr/>
              </a:pPr>
              <a:t>6/3/2016</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9D53C23-BC7B-4FD0-A1B1-5BB7CC658F7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E05FFBC1-23C0-48BF-92D0-15D6CADC370E}" type="datetime1">
              <a:rPr lang="en-US"/>
              <a:pPr>
                <a:defRPr/>
              </a:pPr>
              <a:t>6/3/2016</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3ACA54-13E5-4EC2-85A9-4F277C9A1A7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4AB4512B-2E57-4768-AADF-011DF9EDAC6F}" type="datetime1">
              <a:rPr lang="en-US"/>
              <a:pPr>
                <a:defRPr/>
              </a:pPr>
              <a:t>6/3/2016</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44230371-3C0A-4978-B8DD-4D4A486178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59B23CB-5E09-4367-996B-7E3F8BB9A6AB}" type="datetime1">
              <a:rPr lang="en-US"/>
              <a:pPr>
                <a:defRPr/>
              </a:pPr>
              <a:t>6/3/2016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2FDF432-74A3-430B-A031-1EAE8B4D312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92661B28-AC2B-4FC6-B44B-899B64CD534C}" type="datetime1">
              <a:rPr lang="en-US"/>
              <a:pPr>
                <a:defRPr/>
              </a:pPr>
              <a:t>6/3/2016</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F784DBFC-EE39-4254-B9C4-58AA9649AF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2689BAB7-D007-44D0-9349-D0132A380B5C}" type="datetime1">
              <a:rPr lang="en-US"/>
              <a:pPr>
                <a:defRPr/>
              </a:pPr>
              <a:t>6/3/2016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2FF6C61-3CAE-4B23-8C05-9EDDE246927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599A71-AD06-4AB8-ADD4-942176ECFD34}" type="datetime1">
              <a:rPr lang="en-US"/>
              <a:pPr>
                <a:defRPr/>
              </a:pPr>
              <a:t>6/3/2016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CBADC7A-053B-42B7-8613-4E9F69A3FA2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E1C35B66-3E87-41D6-92B1-DC6F7143948F}" type="datetime1">
              <a:rPr lang="en-US"/>
              <a:pPr>
                <a:defRPr/>
              </a:pPr>
              <a:t>6/3/2016</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D80281D9-2F6F-4A39-840D-7D1C2B906CE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755D65-1568-4D4B-8423-90BDFBAD13A8}" type="datetime1">
              <a:rPr lang="en-US"/>
              <a:pPr>
                <a:defRPr/>
              </a:pPr>
              <a:t>6/3/2016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FAAA0C-AE6B-493E-8DE1-463EE35997F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AE3BAC39-BA0A-478A-9D33-932667E9A519}" type="datetime1">
              <a:rPr lang="en-US"/>
              <a:pPr>
                <a:defRPr/>
              </a:pPr>
              <a:t>6/3/2016</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4C4F4743-EDE1-4677-9A9F-2A35C283101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E4B9A82-70EC-4A09-A67F-3F2843E1792C}" type="datetime1">
              <a:rPr lang="en-US"/>
              <a:pPr>
                <a:defRPr/>
              </a:pPr>
              <a:t>6/3/2016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376122-50C0-45A1-858D-066A0E60B1B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6247E89-3A74-4C45-B945-C36E2DECBF33}" type="datetime1">
              <a:rPr lang="en-US"/>
              <a:pPr>
                <a:defRPr/>
              </a:pPr>
              <a:t>6/3/2016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F94636-0CF6-49BC-B42C-D1E21810E5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F9C27A2-DF16-49E3-B4AB-B2C34D94F7BF}" type="datetime1">
              <a:rPr lang="en-US"/>
              <a:pPr>
                <a:defRPr/>
              </a:pPr>
              <a:t>6/3/2016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6578C-C026-4ED4-99E2-990A9B1CE9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C1E3A25-B6BE-414A-8977-C6E07DC156E0}" type="datetime1">
              <a:rPr lang="en-US"/>
              <a:pPr>
                <a:defRPr/>
              </a:pPr>
              <a:t>6/3/2016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5D3FE8-ADC1-47EA-BFD5-07347A641C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C5E1826-2523-4C46-BAAF-0C9793A11880}" type="datetime1">
              <a:rPr lang="en-US"/>
              <a:pPr>
                <a:defRPr/>
              </a:pPr>
              <a:t>6/3/2016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8CB8AF-796D-464B-9A9A-62586373E2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9EF3616-55F3-43CE-9DE9-A8E2DC1B980C}" type="datetime1">
              <a:rPr lang="en-US"/>
              <a:pPr>
                <a:defRPr/>
              </a:pPr>
              <a:t>6/3/2016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B47017-C5B6-4A57-8E8D-D9A5DA15EFB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311542-9EBB-4DAE-9076-F1E7EC25A3CE}" type="datetime1">
              <a:rPr lang="en-US"/>
              <a:pPr>
                <a:defRPr/>
              </a:pPr>
              <a:t>6/3/2016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E1BA714-66D6-48E9-A8BE-EC06CFF79A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7BEFE3B-FE89-4126-AE22-8AEC3AF4EADF}" type="datetime1">
              <a:rPr lang="en-US"/>
              <a:pPr>
                <a:defRPr/>
              </a:pPr>
              <a:t>6/3/2016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EE10E3-458A-4842-A546-F03CF2F73C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E0EF84-CAB8-4DBD-85DF-A55EB32EF037}" type="datetime1">
              <a:rPr lang="en-US"/>
              <a:pPr>
                <a:defRPr/>
              </a:pPr>
              <a:t>6/3/2016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23C1AF-B357-4F24-8263-59D142EF79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45D034BB-CB96-4C80-8649-8593696E813A}" type="datetime1">
              <a:rPr lang="en-US"/>
              <a:pPr>
                <a:defRPr/>
              </a:pPr>
              <a:t>6/3/2016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DE7AB0D5-ECE0-4DA7-927F-FAFCA534A3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49454F"/>
            </a:gs>
            <a:gs pos="60001">
              <a:srgbClr val="645F6D"/>
            </a:gs>
            <a:gs pos="100000">
              <a:srgbClr val="8C8796"/>
            </a:gs>
          </a:gsLst>
          <a:lin ang="5400000"/>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2054"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fld id="{7EC955A1-15AF-46A8-BA19-B6E426B44D13}" type="datetime1">
              <a:rPr lang="en-US"/>
              <a:pPr>
                <a:defRPr/>
              </a:pPr>
              <a:t>6/3/2016</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AEA729B0-88B4-44E6-AC93-0CEA772C83E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115" r:id="rId1"/>
    <p:sldLayoutId id="2147484116" r:id="rId2"/>
    <p:sldLayoutId id="2147484117" r:id="rId3"/>
    <p:sldLayoutId id="2147484110" r:id="rId4"/>
    <p:sldLayoutId id="2147484118" r:id="rId5"/>
    <p:sldLayoutId id="2147484111" r:id="rId6"/>
    <p:sldLayoutId id="2147484112" r:id="rId7"/>
    <p:sldLayoutId id="2147484119" r:id="rId8"/>
    <p:sldLayoutId id="2147484120" r:id="rId9"/>
    <p:sldLayoutId id="2147484113" r:id="rId10"/>
    <p:sldLayoutId id="2147484114"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E9D17F"/>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E9D17F"/>
          </a:solidFill>
          <a:latin typeface="Century Gothic" pitchFamily="34" charset="0"/>
        </a:defRPr>
      </a:lvl2pPr>
      <a:lvl3pPr marL="484188" algn="l" rtl="0" eaLnBrk="0" fontAlgn="base" hangingPunct="0">
        <a:spcBef>
          <a:spcPct val="0"/>
        </a:spcBef>
        <a:spcAft>
          <a:spcPct val="0"/>
        </a:spcAft>
        <a:defRPr sz="4200">
          <a:solidFill>
            <a:srgbClr val="E9D17F"/>
          </a:solidFill>
          <a:latin typeface="Century Gothic" pitchFamily="34" charset="0"/>
        </a:defRPr>
      </a:lvl3pPr>
      <a:lvl4pPr marL="484188" algn="l" rtl="0" eaLnBrk="0" fontAlgn="base" hangingPunct="0">
        <a:spcBef>
          <a:spcPct val="0"/>
        </a:spcBef>
        <a:spcAft>
          <a:spcPct val="0"/>
        </a:spcAft>
        <a:defRPr sz="4200">
          <a:solidFill>
            <a:srgbClr val="E9D17F"/>
          </a:solidFill>
          <a:latin typeface="Century Gothic" pitchFamily="34" charset="0"/>
        </a:defRPr>
      </a:lvl4pPr>
      <a:lvl5pPr marL="484188" algn="l" rtl="0" eaLnBrk="0" fontAlgn="base" hangingPunct="0">
        <a:spcBef>
          <a:spcPct val="0"/>
        </a:spcBef>
        <a:spcAft>
          <a:spcPct val="0"/>
        </a:spcAft>
        <a:defRPr sz="4200">
          <a:solidFill>
            <a:srgbClr val="E9D17F"/>
          </a:solidFill>
          <a:latin typeface="Century Gothic" pitchFamily="34" charset="0"/>
        </a:defRPr>
      </a:lvl5pPr>
      <a:lvl6pPr marL="941388" algn="l" rtl="0" fontAlgn="base">
        <a:spcBef>
          <a:spcPct val="0"/>
        </a:spcBef>
        <a:spcAft>
          <a:spcPct val="0"/>
        </a:spcAft>
        <a:defRPr sz="4200">
          <a:solidFill>
            <a:srgbClr val="E9D17F"/>
          </a:solidFill>
          <a:latin typeface="Century Gothic" pitchFamily="34" charset="0"/>
        </a:defRPr>
      </a:lvl6pPr>
      <a:lvl7pPr marL="1398588" algn="l" rtl="0" fontAlgn="base">
        <a:spcBef>
          <a:spcPct val="0"/>
        </a:spcBef>
        <a:spcAft>
          <a:spcPct val="0"/>
        </a:spcAft>
        <a:defRPr sz="4200">
          <a:solidFill>
            <a:srgbClr val="E9D17F"/>
          </a:solidFill>
          <a:latin typeface="Century Gothic" pitchFamily="34" charset="0"/>
        </a:defRPr>
      </a:lvl7pPr>
      <a:lvl8pPr marL="1855788" algn="l" rtl="0" fontAlgn="base">
        <a:spcBef>
          <a:spcPct val="0"/>
        </a:spcBef>
        <a:spcAft>
          <a:spcPct val="0"/>
        </a:spcAft>
        <a:defRPr sz="4200">
          <a:solidFill>
            <a:srgbClr val="E9D17F"/>
          </a:solidFill>
          <a:latin typeface="Century Gothic" pitchFamily="34" charset="0"/>
        </a:defRPr>
      </a:lvl8pPr>
      <a:lvl9pPr marL="2312988" algn="l" rtl="0" fontAlgn="base">
        <a:spcBef>
          <a:spcPct val="0"/>
        </a:spcBef>
        <a:spcAft>
          <a:spcPct val="0"/>
        </a:spcAft>
        <a:defRPr sz="4200">
          <a:solidFill>
            <a:srgbClr val="E9D17F"/>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DCCEA0"/>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33400" y="2397125"/>
            <a:ext cx="7772400" cy="831850"/>
          </a:xfrm>
        </p:spPr>
        <p:txBody>
          <a:bodyPr/>
          <a:lstStyle/>
          <a:p>
            <a:pPr eaLnBrk="1" hangingPunct="1"/>
            <a:r>
              <a:rPr lang="en-US" altLang="en-US" sz="7200">
                <a:latin typeface="Century Gothic" pitchFamily="34" charset="0"/>
              </a:rPr>
              <a:t>Finding First Year Success</a:t>
            </a:r>
          </a:p>
        </p:txBody>
      </p:sp>
      <p:sp>
        <p:nvSpPr>
          <p:cNvPr id="3" name="Subtitle 2"/>
          <p:cNvSpPr>
            <a:spLocks noGrp="1"/>
          </p:cNvSpPr>
          <p:nvPr>
            <p:ph type="subTitle" idx="1"/>
          </p:nvPr>
        </p:nvSpPr>
        <p:spPr>
          <a:xfrm>
            <a:off x="762000" y="4156075"/>
            <a:ext cx="7285038" cy="1809827"/>
          </a:xfrm>
        </p:spPr>
        <p:txBody>
          <a:bodyPr rtlCol="0">
            <a:normAutofit/>
          </a:bodyPr>
          <a:lstStyle/>
          <a:p>
            <a:pPr eaLnBrk="1" fontAlgn="auto" hangingPunct="1">
              <a:spcAft>
                <a:spcPts val="0"/>
              </a:spcAft>
              <a:buFont typeface="Arial"/>
              <a:buNone/>
              <a:defRPr/>
            </a:pPr>
            <a:r>
              <a:rPr lang="en-US" dirty="0">
                <a:latin typeface="Century Gothic" panose="020B0502020202020204" pitchFamily="34" charset="0"/>
                <a:ea typeface="+mn-ea"/>
              </a:rPr>
              <a:t>Office of Undergraduate Education</a:t>
            </a:r>
          </a:p>
          <a:p>
            <a:pPr eaLnBrk="1" fontAlgn="auto" hangingPunct="1">
              <a:spcAft>
                <a:spcPts val="0"/>
              </a:spcAft>
              <a:buFont typeface="Arial"/>
              <a:buNone/>
              <a:defRPr/>
            </a:pPr>
            <a:r>
              <a:rPr lang="en-US" dirty="0" smtClean="0">
                <a:latin typeface="Century Gothic" panose="020B0502020202020204" pitchFamily="34" charset="0"/>
                <a:ea typeface="+mn-ea"/>
              </a:rPr>
              <a:t>Kristen Coffey &amp; Kayla Cullum</a:t>
            </a:r>
          </a:p>
          <a:p>
            <a:pPr eaLnBrk="1" fontAlgn="auto" hangingPunct="1">
              <a:spcAft>
                <a:spcPts val="0"/>
              </a:spcAft>
              <a:buFont typeface="Arial"/>
              <a:buNone/>
              <a:defRPr/>
            </a:pPr>
            <a:r>
              <a:rPr lang="en-US" dirty="0" smtClean="0">
                <a:latin typeface="Century Gothic" panose="020B0502020202020204" pitchFamily="34" charset="0"/>
                <a:ea typeface="+mn-ea"/>
              </a:rPr>
              <a:t>Summer Interns</a:t>
            </a:r>
            <a:endParaRPr lang="en-US" dirty="0">
              <a:latin typeface="Century Gothic" panose="020B0502020202020204" pitchFamily="34" charset="0"/>
              <a:ea typeface="+mn-ea"/>
            </a:endParaRPr>
          </a:p>
        </p:txBody>
      </p:sp>
      <p:sp>
        <p:nvSpPr>
          <p:cNvPr id="5" name="Rectangle 4"/>
          <p:cNvSpPr/>
          <p:nvPr/>
        </p:nvSpPr>
        <p:spPr>
          <a:xfrm>
            <a:off x="0" y="955675"/>
            <a:ext cx="9144000" cy="460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n>
                <a:solidFill>
                  <a:sysClr val="windowText" lastClr="000000"/>
                </a:solidFill>
              </a:ln>
            </a:endParaRPr>
          </a:p>
        </p:txBody>
      </p:sp>
      <p:sp>
        <p:nvSpPr>
          <p:cNvPr id="6" name="Rectangle 5"/>
          <p:cNvSpPr/>
          <p:nvPr/>
        </p:nvSpPr>
        <p:spPr>
          <a:xfrm>
            <a:off x="0" y="6424613"/>
            <a:ext cx="9144000" cy="433387"/>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2" name="TextBox 6"/>
          <p:cNvSpPr txBox="1">
            <a:spLocks noChangeArrowheads="1"/>
          </p:cNvSpPr>
          <p:nvPr/>
        </p:nvSpPr>
        <p:spPr bwMode="auto">
          <a:xfrm>
            <a:off x="6196013" y="6424613"/>
            <a:ext cx="2808287" cy="368300"/>
          </a:xfrm>
          <a:prstGeom prst="rect">
            <a:avLst/>
          </a:prstGeom>
          <a:noFill/>
          <a:ln w="9525">
            <a:noFill/>
            <a:miter lim="800000"/>
            <a:headEnd/>
            <a:tailEnd/>
          </a:ln>
        </p:spPr>
        <p:txBody>
          <a:bodyPr>
            <a:spAutoFit/>
          </a:bodyPr>
          <a:lstStyle/>
          <a:p>
            <a:r>
              <a:rPr lang="en-US" altLang="en-US">
                <a:latin typeface="Calibri" pitchFamily="34" charset="0"/>
              </a:rPr>
              <a:t>orientation.umbc.edu</a:t>
            </a:r>
          </a:p>
        </p:txBody>
      </p:sp>
      <p:pic>
        <p:nvPicPr>
          <p:cNvPr id="9223" name="Picture 10"/>
          <p:cNvPicPr>
            <a:picLocks noChangeAspect="1" noChangeArrowheads="1"/>
          </p:cNvPicPr>
          <p:nvPr/>
        </p:nvPicPr>
        <p:blipFill>
          <a:blip r:embed="rId3"/>
          <a:srcRect/>
          <a:stretch>
            <a:fillRect/>
          </a:stretch>
        </p:blipFill>
        <p:spPr bwMode="auto">
          <a:xfrm>
            <a:off x="147638" y="60325"/>
            <a:ext cx="2784475" cy="7889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483776"/>
            <a:ext cx="8229600" cy="1399032"/>
          </a:xfrm>
        </p:spPr>
        <p:txBody>
          <a:bodyPr/>
          <a:lstStyle/>
          <a:p>
            <a:pPr marL="484632" algn="ctr" eaLnBrk="1" fontAlgn="auto" hangingPunct="1">
              <a:spcAft>
                <a:spcPts val="0"/>
              </a:spcAft>
              <a:defRPr/>
            </a:pPr>
            <a:r>
              <a:rPr lang="en-US" altLang="en-US" b="1" dirty="0">
                <a:solidFill>
                  <a:schemeClr val="accent1">
                    <a:tint val="83000"/>
                    <a:satMod val="150000"/>
                  </a:schemeClr>
                </a:solidFill>
              </a:rPr>
              <a:t>Session Objectives</a:t>
            </a:r>
          </a:p>
        </p:txBody>
      </p:sp>
      <p:sp>
        <p:nvSpPr>
          <p:cNvPr id="10243" name="Content Placeholder 2"/>
          <p:cNvSpPr>
            <a:spLocks noGrp="1"/>
          </p:cNvSpPr>
          <p:nvPr>
            <p:ph idx="1"/>
          </p:nvPr>
        </p:nvSpPr>
        <p:spPr>
          <a:xfrm>
            <a:off x="457200" y="1882775"/>
            <a:ext cx="8229600" cy="4572000"/>
          </a:xfrm>
        </p:spPr>
        <p:txBody>
          <a:bodyPr/>
          <a:lstStyle/>
          <a:p>
            <a:pPr eaLnBrk="1" hangingPunct="1"/>
            <a:r>
              <a:rPr lang="en-US" altLang="en-US"/>
              <a:t>Students will identify the differences between high school and college</a:t>
            </a:r>
          </a:p>
          <a:p>
            <a:pPr eaLnBrk="1" hangingPunct="1"/>
            <a:r>
              <a:rPr lang="en-US" altLang="en-US"/>
              <a:t>Students will understand skills needed for a successful transition and for academic success in college</a:t>
            </a:r>
          </a:p>
          <a:p>
            <a:pPr eaLnBrk="1" hangingPunct="1"/>
            <a:r>
              <a:rPr lang="en-US" altLang="en-US"/>
              <a:t>Students will gain knowledge about academic resources on campus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marL="484632" algn="ctr" eaLnBrk="1" fontAlgn="auto" hangingPunct="1">
              <a:spcAft>
                <a:spcPts val="0"/>
              </a:spcAft>
              <a:defRPr/>
            </a:pPr>
            <a:r>
              <a:rPr lang="en-US" altLang="en-US" b="1" dirty="0">
                <a:solidFill>
                  <a:schemeClr val="accent1">
                    <a:tint val="83000"/>
                    <a:satMod val="150000"/>
                  </a:schemeClr>
                </a:solidFill>
              </a:rPr>
              <a:t>Transition from High School </a:t>
            </a:r>
            <a:br>
              <a:rPr lang="en-US" altLang="en-US" b="1" dirty="0">
                <a:solidFill>
                  <a:schemeClr val="accent1">
                    <a:tint val="83000"/>
                    <a:satMod val="150000"/>
                  </a:schemeClr>
                </a:solidFill>
              </a:rPr>
            </a:br>
            <a:r>
              <a:rPr lang="en-US" altLang="en-US" b="1" dirty="0">
                <a:solidFill>
                  <a:schemeClr val="accent1">
                    <a:tint val="83000"/>
                    <a:satMod val="150000"/>
                  </a:schemeClr>
                </a:solidFill>
              </a:rPr>
              <a:t>to College</a:t>
            </a:r>
          </a:p>
        </p:txBody>
      </p:sp>
      <p:sp>
        <p:nvSpPr>
          <p:cNvPr id="11267" name="Content Placeholder 2"/>
          <p:cNvSpPr>
            <a:spLocks noGrp="1"/>
          </p:cNvSpPr>
          <p:nvPr>
            <p:ph idx="1"/>
          </p:nvPr>
        </p:nvSpPr>
        <p:spPr>
          <a:xfrm>
            <a:off x="457200" y="1757363"/>
            <a:ext cx="8229600" cy="3844925"/>
          </a:xfrm>
        </p:spPr>
        <p:txBody>
          <a:bodyPr/>
          <a:lstStyle/>
          <a:p>
            <a:pPr eaLnBrk="1" hangingPunct="1"/>
            <a:r>
              <a:rPr lang="en-US" altLang="en-US" sz="3800" dirty="0"/>
              <a:t>Activity: </a:t>
            </a:r>
          </a:p>
          <a:p>
            <a:pPr lvl="1" eaLnBrk="1" hangingPunct="1"/>
            <a:r>
              <a:rPr lang="en-US" altLang="en-US" sz="3800" dirty="0"/>
              <a:t>Examining the differences between academic success/skills in high school versus college</a:t>
            </a:r>
          </a:p>
          <a:p>
            <a:pPr eaLnBrk="1" hangingPunct="1"/>
            <a:r>
              <a:rPr lang="en-US" altLang="en-US" sz="3800" dirty="0"/>
              <a:t>Hold up the sign that matches the statement read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t>Major Differences </a:t>
            </a:r>
          </a:p>
        </p:txBody>
      </p:sp>
      <p:sp>
        <p:nvSpPr>
          <p:cNvPr id="12291" name="Content Placeholder 2"/>
          <p:cNvSpPr>
            <a:spLocks noGrp="1"/>
          </p:cNvSpPr>
          <p:nvPr>
            <p:ph idx="1"/>
          </p:nvPr>
        </p:nvSpPr>
        <p:spPr>
          <a:xfrm>
            <a:off x="457200" y="1882775"/>
            <a:ext cx="8229600" cy="4572000"/>
          </a:xfrm>
        </p:spPr>
        <p:txBody>
          <a:bodyPr/>
          <a:lstStyle/>
          <a:p>
            <a:pPr eaLnBrk="1" hangingPunct="1"/>
            <a:r>
              <a:rPr lang="en-US"/>
              <a:t>Time</a:t>
            </a:r>
          </a:p>
          <a:p>
            <a:pPr eaLnBrk="1" hangingPunct="1"/>
            <a:r>
              <a:rPr lang="en-US"/>
              <a:t>Priorities</a:t>
            </a:r>
          </a:p>
          <a:p>
            <a:pPr eaLnBrk="1" hangingPunct="1"/>
            <a:r>
              <a:rPr lang="en-US"/>
              <a:t>Class Schedule</a:t>
            </a:r>
          </a:p>
          <a:p>
            <a:pPr eaLnBrk="1" hangingPunct="1"/>
            <a:r>
              <a:rPr lang="en-US"/>
              <a:t>Grades</a:t>
            </a:r>
          </a:p>
          <a:p>
            <a:pPr eaLnBrk="1" hangingPunct="1"/>
            <a:r>
              <a:rPr lang="en-US"/>
              <a:t>Study Skills</a:t>
            </a:r>
          </a:p>
          <a:p>
            <a:pPr eaLnBrk="1" hangingPunct="1"/>
            <a:r>
              <a:rPr lang="en-US"/>
              <a:t>Teacher/Student Contact</a:t>
            </a:r>
          </a:p>
          <a:p>
            <a:pPr eaLnBrk="1" hangingPunct="1"/>
            <a:r>
              <a:rPr lang="en-US"/>
              <a:t>Graduation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marL="484632" algn="ctr" eaLnBrk="1" fontAlgn="auto" hangingPunct="1">
              <a:spcAft>
                <a:spcPts val="0"/>
              </a:spcAft>
              <a:defRPr/>
            </a:pPr>
            <a:r>
              <a:rPr lang="en-US" altLang="en-US" b="1" dirty="0">
                <a:solidFill>
                  <a:schemeClr val="accent1">
                    <a:tint val="83000"/>
                    <a:satMod val="150000"/>
                  </a:schemeClr>
                </a:solidFill>
              </a:rPr>
              <a:t>First-Year Experience </a:t>
            </a:r>
            <a:br>
              <a:rPr lang="en-US" altLang="en-US" b="1" dirty="0">
                <a:solidFill>
                  <a:schemeClr val="accent1">
                    <a:tint val="83000"/>
                    <a:satMod val="150000"/>
                  </a:schemeClr>
                </a:solidFill>
              </a:rPr>
            </a:br>
            <a:r>
              <a:rPr lang="en-US" altLang="en-US" b="1" dirty="0">
                <a:solidFill>
                  <a:schemeClr val="accent1">
                    <a:tint val="83000"/>
                    <a:satMod val="150000"/>
                  </a:schemeClr>
                </a:solidFill>
              </a:rPr>
              <a:t>(FYE) Programs</a:t>
            </a:r>
          </a:p>
        </p:txBody>
      </p:sp>
      <p:sp>
        <p:nvSpPr>
          <p:cNvPr id="13315" name="Content Placeholder 2"/>
          <p:cNvSpPr>
            <a:spLocks noGrp="1"/>
          </p:cNvSpPr>
          <p:nvPr>
            <p:ph idx="1"/>
          </p:nvPr>
        </p:nvSpPr>
        <p:spPr>
          <a:xfrm>
            <a:off x="457200" y="1687047"/>
            <a:ext cx="8229600" cy="4572000"/>
          </a:xfrm>
        </p:spPr>
        <p:txBody>
          <a:bodyPr/>
          <a:lstStyle/>
          <a:p>
            <a:pPr eaLnBrk="1" hangingPunct="1">
              <a:defRPr/>
            </a:pPr>
            <a:r>
              <a:rPr lang="en-US" altLang="en-US" dirty="0"/>
              <a:t>CSI Summer Bridge</a:t>
            </a:r>
          </a:p>
          <a:p>
            <a:pPr eaLnBrk="1" hangingPunct="1">
              <a:defRPr/>
            </a:pPr>
            <a:r>
              <a:rPr lang="en-US" altLang="en-US" dirty="0"/>
              <a:t>Living-Learning Communities</a:t>
            </a:r>
          </a:p>
          <a:p>
            <a:pPr eaLnBrk="1" hangingPunct="1">
              <a:defRPr/>
            </a:pPr>
            <a:r>
              <a:rPr lang="en-US" altLang="en-US" dirty="0"/>
              <a:t>IHU – Introduction to an Honors University Seminar</a:t>
            </a:r>
          </a:p>
          <a:p>
            <a:pPr eaLnBrk="1" hangingPunct="1">
              <a:defRPr/>
            </a:pPr>
            <a:r>
              <a:rPr lang="en-US" altLang="en-US" dirty="0"/>
              <a:t>FYS – First-Year Seminars</a:t>
            </a:r>
          </a:p>
          <a:p>
            <a:pPr eaLnBrk="1" hangingPunct="1">
              <a:defRPr/>
            </a:pPr>
            <a:r>
              <a:rPr lang="en-US" altLang="en-US" dirty="0"/>
              <a:t>New Student Book Experience</a:t>
            </a:r>
          </a:p>
          <a:p>
            <a:pPr eaLnBrk="1" hangingPunct="1">
              <a:defRPr/>
            </a:pPr>
            <a:endParaRPr lang="en-US" altLang="en-US" dirty="0"/>
          </a:p>
          <a:p>
            <a:pPr marL="65087" indent="0" algn="ctr" eaLnBrk="1" hangingPunct="1">
              <a:buFont typeface="Wingdings 2" pitchFamily="18" charset="2"/>
              <a:buNone/>
              <a:defRPr/>
            </a:pPr>
            <a:r>
              <a:rPr lang="en-US" altLang="en-US" dirty="0" smtClean="0"/>
              <a:t>See </a:t>
            </a:r>
            <a:r>
              <a:rPr lang="en-US" altLang="en-US" dirty="0"/>
              <a:t>Orientation Guide for more </a:t>
            </a:r>
            <a:r>
              <a:rPr lang="en-US" altLang="en-US" dirty="0" smtClean="0"/>
              <a:t>information on FYE program options (NEED PAGE NUMBER)</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marL="484632" algn="ctr" eaLnBrk="1" fontAlgn="auto" hangingPunct="1">
              <a:spcAft>
                <a:spcPts val="0"/>
              </a:spcAft>
              <a:defRPr/>
            </a:pPr>
            <a:r>
              <a:rPr lang="en-US" altLang="en-US" b="1" dirty="0">
                <a:solidFill>
                  <a:schemeClr val="accent1">
                    <a:tint val="83000"/>
                    <a:satMod val="150000"/>
                  </a:schemeClr>
                </a:solidFill>
              </a:rPr>
              <a:t>Resources for Student Success</a:t>
            </a:r>
          </a:p>
        </p:txBody>
      </p:sp>
      <p:sp>
        <p:nvSpPr>
          <p:cNvPr id="14339" name="Content Placeholder 2"/>
          <p:cNvSpPr>
            <a:spLocks noGrp="1"/>
          </p:cNvSpPr>
          <p:nvPr>
            <p:ph idx="1"/>
          </p:nvPr>
        </p:nvSpPr>
        <p:spPr>
          <a:xfrm>
            <a:off x="457200" y="1666875"/>
            <a:ext cx="8229600" cy="4787900"/>
          </a:xfrm>
        </p:spPr>
        <p:txBody>
          <a:bodyPr/>
          <a:lstStyle/>
          <a:p>
            <a:pPr eaLnBrk="1" hangingPunct="1"/>
            <a:r>
              <a:rPr lang="en-US" altLang="en-US" sz="2800" dirty="0"/>
              <a:t>Learning Resources Center (LRC)</a:t>
            </a:r>
          </a:p>
          <a:p>
            <a:pPr lvl="1" eaLnBrk="1" hangingPunct="1"/>
            <a:r>
              <a:rPr lang="en-US" altLang="en-US" sz="2800" dirty="0"/>
              <a:t>Tutoring</a:t>
            </a:r>
          </a:p>
          <a:p>
            <a:pPr lvl="1" eaLnBrk="1" hangingPunct="1"/>
            <a:r>
              <a:rPr lang="en-US" altLang="en-US" sz="2800" dirty="0"/>
              <a:t>Supplemental Instruction</a:t>
            </a:r>
          </a:p>
          <a:p>
            <a:pPr eaLnBrk="1" hangingPunct="1"/>
            <a:r>
              <a:rPr lang="en-US" altLang="en-US" sz="2800" dirty="0"/>
              <a:t>Retriever Learning Center (RLC)</a:t>
            </a:r>
          </a:p>
          <a:p>
            <a:pPr lvl="1" eaLnBrk="1" hangingPunct="1"/>
            <a:r>
              <a:rPr lang="en-US" altLang="en-US" sz="2800" dirty="0"/>
              <a:t>Writing Center</a:t>
            </a:r>
          </a:p>
          <a:p>
            <a:pPr lvl="1" eaLnBrk="1" hangingPunct="1"/>
            <a:r>
              <a:rPr lang="en-US" altLang="en-US" sz="2800" dirty="0"/>
              <a:t>Math Lab</a:t>
            </a:r>
          </a:p>
          <a:p>
            <a:pPr eaLnBrk="1" hangingPunct="1"/>
            <a:r>
              <a:rPr lang="en-US" altLang="en-US" sz="2800" dirty="0"/>
              <a:t>Departmental Tutoring Centers</a:t>
            </a:r>
          </a:p>
          <a:p>
            <a:pPr eaLnBrk="1" hangingPunct="1"/>
            <a:r>
              <a:rPr lang="en-US" altLang="en-US" sz="2800" dirty="0"/>
              <a:t>Advising</a:t>
            </a:r>
          </a:p>
          <a:p>
            <a:pPr eaLnBrk="1" hangingPunct="1"/>
            <a:r>
              <a:rPr lang="en-US" altLang="en-US" sz="2800" dirty="0"/>
              <a:t>Additional Tips</a:t>
            </a:r>
          </a:p>
          <a:p>
            <a:pPr eaLnBrk="1" hangingPunct="1">
              <a:buNone/>
            </a:pP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marL="484632" algn="ctr" eaLnBrk="1" fontAlgn="auto" hangingPunct="1">
              <a:spcAft>
                <a:spcPts val="0"/>
              </a:spcAft>
              <a:defRPr/>
            </a:pPr>
            <a:r>
              <a:rPr lang="en-US" altLang="en-US" b="1" dirty="0">
                <a:solidFill>
                  <a:schemeClr val="accent1">
                    <a:tint val="83000"/>
                    <a:satMod val="150000"/>
                  </a:schemeClr>
                </a:solidFill>
              </a:rPr>
              <a:t>Contact Information</a:t>
            </a:r>
          </a:p>
        </p:txBody>
      </p:sp>
      <p:sp>
        <p:nvSpPr>
          <p:cNvPr id="7171" name="Content Placeholder 2"/>
          <p:cNvSpPr>
            <a:spLocks noGrp="1"/>
          </p:cNvSpPr>
          <p:nvPr>
            <p:ph idx="1"/>
          </p:nvPr>
        </p:nvSpPr>
        <p:spPr>
          <a:xfrm>
            <a:off x="457200" y="1882775"/>
            <a:ext cx="8229600" cy="4572000"/>
          </a:xfrm>
        </p:spPr>
        <p:txBody>
          <a:bodyPr>
            <a:normAutofit fontScale="92500" lnSpcReduction="20000"/>
          </a:bodyPr>
          <a:lstStyle/>
          <a:p>
            <a:pPr marL="448056" indent="-384048" eaLnBrk="1" fontAlgn="auto" hangingPunct="1">
              <a:spcAft>
                <a:spcPts val="0"/>
              </a:spcAft>
              <a:buFont typeface="Wingdings 2"/>
              <a:buChar char=""/>
              <a:defRPr/>
            </a:pPr>
            <a:r>
              <a:rPr lang="en-US" altLang="en-US" dirty="0"/>
              <a:t>Jill </a:t>
            </a:r>
            <a:r>
              <a:rPr lang="en-US" altLang="en-US" dirty="0" err="1"/>
              <a:t>Randles</a:t>
            </a:r>
            <a:r>
              <a:rPr lang="en-US" altLang="en-US" dirty="0"/>
              <a:t>, Assistant Vice Provost and Assistant Dean of Undergraduate Education</a:t>
            </a:r>
          </a:p>
          <a:p>
            <a:pPr marL="822960" lvl="1" eaLnBrk="1" fontAlgn="auto" hangingPunct="1">
              <a:spcAft>
                <a:spcPts val="0"/>
              </a:spcAft>
              <a:buFont typeface="Verdana"/>
              <a:buChar char="›"/>
              <a:defRPr/>
            </a:pPr>
            <a:r>
              <a:rPr lang="en-US" altLang="en-US" dirty="0"/>
              <a:t>jrandles@umbc.edu</a:t>
            </a:r>
          </a:p>
          <a:p>
            <a:pPr marL="537210" lvl="1" indent="0" eaLnBrk="1" fontAlgn="auto" hangingPunct="1">
              <a:spcAft>
                <a:spcPts val="0"/>
              </a:spcAft>
              <a:buFont typeface="Verdana" pitchFamily="34" charset="0"/>
              <a:buNone/>
              <a:defRPr/>
            </a:pPr>
            <a:endParaRPr lang="en-US" altLang="en-US" dirty="0"/>
          </a:p>
          <a:p>
            <a:pPr marL="448056" indent="-384048" eaLnBrk="1" fontAlgn="auto" hangingPunct="1">
              <a:spcAft>
                <a:spcPts val="0"/>
              </a:spcAft>
              <a:buFont typeface="Wingdings 2"/>
              <a:buChar char=""/>
              <a:defRPr/>
            </a:pPr>
            <a:r>
              <a:rPr lang="en-US" altLang="en-US" dirty="0"/>
              <a:t>Laila Shishineh, Assistant Director of FYE</a:t>
            </a:r>
          </a:p>
          <a:p>
            <a:pPr marL="822960" lvl="1" eaLnBrk="1" fontAlgn="auto" hangingPunct="1">
              <a:spcAft>
                <a:spcPts val="0"/>
              </a:spcAft>
              <a:buFont typeface="Verdana"/>
              <a:buChar char="›"/>
              <a:defRPr/>
            </a:pPr>
            <a:r>
              <a:rPr lang="en-US" altLang="en-US" dirty="0"/>
              <a:t>lailams@umbc.edu </a:t>
            </a:r>
          </a:p>
          <a:p>
            <a:pPr marL="822960" lvl="1" eaLnBrk="1" fontAlgn="auto" hangingPunct="1">
              <a:spcAft>
                <a:spcPts val="0"/>
              </a:spcAft>
              <a:buFont typeface="Verdana"/>
              <a:buChar char="›"/>
              <a:defRPr/>
            </a:pPr>
            <a:endParaRPr lang="en-US" altLang="en-US" dirty="0"/>
          </a:p>
          <a:p>
            <a:pPr marL="448056" indent="-384048" eaLnBrk="1" fontAlgn="auto" hangingPunct="1">
              <a:spcAft>
                <a:spcPts val="0"/>
              </a:spcAft>
              <a:buFont typeface="Wingdings 2"/>
              <a:buChar char=""/>
              <a:defRPr/>
            </a:pPr>
            <a:r>
              <a:rPr lang="en-US" altLang="en-US" dirty="0"/>
              <a:t>Jarrett Kealey, Assistant Director of FYE</a:t>
            </a:r>
          </a:p>
          <a:p>
            <a:pPr marL="822960" lvl="1" eaLnBrk="1" fontAlgn="auto" hangingPunct="1">
              <a:spcAft>
                <a:spcPts val="0"/>
              </a:spcAft>
              <a:buFont typeface="Verdana"/>
              <a:buChar char="›"/>
              <a:defRPr/>
            </a:pPr>
            <a:r>
              <a:rPr lang="en-US" altLang="en-US" dirty="0"/>
              <a:t>jkealey@umbc.edu </a:t>
            </a:r>
          </a:p>
          <a:p>
            <a:pPr marL="537210" lvl="1" indent="0" eaLnBrk="1" fontAlgn="auto" hangingPunct="1">
              <a:spcAft>
                <a:spcPts val="0"/>
              </a:spcAft>
              <a:buFont typeface="Verdana"/>
              <a:buNone/>
              <a:defRPr/>
            </a:pPr>
            <a:endParaRPr lang="en-US" altLang="en-US" dirty="0"/>
          </a:p>
          <a:p>
            <a:pPr marL="537210" lvl="1" indent="0" algn="ctr" eaLnBrk="1" fontAlgn="auto" hangingPunct="1">
              <a:spcAft>
                <a:spcPts val="0"/>
              </a:spcAft>
              <a:buFont typeface="Verdana"/>
              <a:buNone/>
              <a:defRPr/>
            </a:pPr>
            <a:r>
              <a:rPr lang="en-US" altLang="en-US" sz="4000" dirty="0"/>
              <a:t>fye.umbc.edu</a:t>
            </a:r>
          </a:p>
          <a:p>
            <a:pPr marL="448056" indent="-384048" eaLnBrk="1" fontAlgn="auto" hangingPunct="1">
              <a:spcAft>
                <a:spcPts val="0"/>
              </a:spcAft>
              <a:buFont typeface="Wingdings 2"/>
              <a:buChar char=""/>
              <a:defRPr/>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5334"/>
            <a:ext cx="8229600" cy="1399032"/>
          </a:xfrm>
        </p:spPr>
        <p:txBody>
          <a:bodyPr/>
          <a:lstStyle/>
          <a:p>
            <a:pPr marL="484632" algn="ctr" eaLnBrk="1" fontAlgn="auto" hangingPunct="1">
              <a:spcAft>
                <a:spcPts val="0"/>
              </a:spcAft>
              <a:defRPr/>
            </a:pPr>
            <a:r>
              <a:rPr lang="en-US" sz="7200" b="1" dirty="0">
                <a:solidFill>
                  <a:schemeClr val="accent1">
                    <a:tint val="83000"/>
                    <a:satMod val="150000"/>
                  </a:schemeClr>
                </a:solidFill>
              </a:rPr>
              <a:t>QUESTIONS?</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erv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478</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ＭＳ Ｐゴシック</vt:lpstr>
      <vt:lpstr>Arial</vt:lpstr>
      <vt:lpstr>Calibri</vt:lpstr>
      <vt:lpstr>Century Gothic</vt:lpstr>
      <vt:lpstr>Verdana</vt:lpstr>
      <vt:lpstr>Wingdings 2</vt:lpstr>
      <vt:lpstr>Office Theme</vt:lpstr>
      <vt:lpstr>Verve</vt:lpstr>
      <vt:lpstr>Finding First Year Success</vt:lpstr>
      <vt:lpstr>Session Objectives</vt:lpstr>
      <vt:lpstr>Transition from High School  to College</vt:lpstr>
      <vt:lpstr>Major Differences </vt:lpstr>
      <vt:lpstr>First-Year Experience  (FYE) Programs</vt:lpstr>
      <vt:lpstr>Resources for Student Success</vt:lpstr>
      <vt:lpstr>Contact Information</vt:lpstr>
      <vt:lpstr>QUESTIONS?</vt:lpstr>
    </vt:vector>
  </TitlesOfParts>
  <Company>UMBC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Lord</dc:creator>
  <cp:lastModifiedBy>Laila Shishineh</cp:lastModifiedBy>
  <cp:revision>25</cp:revision>
  <cp:lastPrinted>2015-06-11T17:06:14Z</cp:lastPrinted>
  <dcterms:created xsi:type="dcterms:W3CDTF">2009-11-05T16:04:28Z</dcterms:created>
  <dcterms:modified xsi:type="dcterms:W3CDTF">2016-06-03T16:32:10Z</dcterms:modified>
</cp:coreProperties>
</file>