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  <p:sldMasterId id="2147483697" r:id="rId2"/>
  </p:sldMasterIdLst>
  <p:notesMasterIdLst>
    <p:notesMasterId r:id="rId12"/>
  </p:notesMasterIdLst>
  <p:sldIdLst>
    <p:sldId id="256" r:id="rId3"/>
    <p:sldId id="267" r:id="rId4"/>
    <p:sldId id="263" r:id="rId5"/>
    <p:sldId id="264" r:id="rId6"/>
    <p:sldId id="268" r:id="rId7"/>
    <p:sldId id="269" r:id="rId8"/>
    <p:sldId id="270" r:id="rId9"/>
    <p:sldId id="271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6334A-F861-42AE-BBE4-4FD9ECFD9AE6}" type="datetimeFigureOut">
              <a:rPr lang="en-US" smtClean="0"/>
              <a:t>6/7/2016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35EAF-24B8-4AC0-9F67-7C4050F1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3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3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2A4AFB99-0EAB-4182-AFF8-E214C82A68F6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3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7CEB-44BC-4A66-B85E-A5895A39B0EE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4E0B5-6F29-4567-A1A9-ECF827F9FE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0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3F55-9B03-42D1-BE91-167B5BBEDFB2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A3FC0-EE81-4181-A860-A37A54E95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09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6E68A-697F-40CF-87F4-19A62D206B3C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AFEFE-887C-4CE4-A5E1-AAF533C4F1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BBE92-E8D8-422F-A3D9-87468C082E02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03B08-CB63-40D6-B903-BAB9D907A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0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8BBF8-D030-4781-A61F-0C385CFEBB26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24CAB-8043-4467-9D79-805190CD5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79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12CC-AC33-4A38-ADE9-B99FF3969D9F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DF88-EE8C-49C1-8F6B-CBB438A02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4A1BE-06EF-49BA-BD1A-F704ABF300E5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615B-9348-4507-8886-005153394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13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22FCB-25C6-4410-80A7-EEE72F265A65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D27DE-301D-4A2F-A3DB-E712771051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6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04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39BC8-360C-4BEB-9106-7819074DD289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8896-41AA-4CD3-8EE2-8FFBDD4E0D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73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980C-7304-49DD-8AB4-7DFB40E65B97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0703A-DF40-41B0-8C1F-CEDC2E617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5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FE339-D838-4643-BE37-66977D1D818E}" type="datetime1">
              <a:rPr lang="en-US"/>
              <a:pPr>
                <a:defRPr/>
              </a:pPr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C1DF-75EC-4B48-AF29-2BE6325D1F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9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61015F-7CC6-4D0A-9D87-873EA4C304CC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35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1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7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6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8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19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904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326ACA-AA82-4E71-A668-68EB97B235B3}" type="datetime1">
              <a:rPr 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6/7/2016</a:t>
            </a:fld>
            <a:endParaRPr lang="en-US" dirty="0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88A77-4515-40EF-9E2A-7A6E74FEA250}" type="slidenum">
              <a:rPr 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77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w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jawilson@umbc.edu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1975311"/>
          </a:xfrm>
          <a:solidFill>
            <a:srgbClr val="FFB728"/>
          </a:solidFill>
        </p:spPr>
        <p:txBody>
          <a:bodyPr anchor="b">
            <a:normAutofit/>
          </a:bodyPr>
          <a:lstStyle/>
          <a:p>
            <a:r>
              <a:rPr lang="en-US" sz="6700" b="1" dirty="0" smtClean="0">
                <a:solidFill>
                  <a:schemeClr val="tx1"/>
                </a:solidFill>
              </a:rPr>
              <a:t>Living on &amp; Off Campus</a:t>
            </a:r>
            <a:r>
              <a:rPr lang="en-US" sz="4400" dirty="0" smtClean="0">
                <a:solidFill>
                  <a:schemeClr val="bg1"/>
                </a:solidFill>
              </a:rPr>
              <a:t/>
            </a:r>
            <a:br>
              <a:rPr lang="en-US" sz="4400" dirty="0" smtClean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34200" y="2238887"/>
            <a:ext cx="3849150" cy="3804867"/>
            <a:chOff x="6934200" y="2238887"/>
            <a:chExt cx="3849150" cy="38048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2238887"/>
              <a:ext cx="3849150" cy="1585443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7055499" y="4547610"/>
              <a:ext cx="3606552" cy="14961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ctr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6000" kern="1200" cap="all" spc="150" baseline="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 smtClean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Dan Barnhart Director</a:t>
              </a:r>
            </a:p>
            <a:p>
              <a:r>
                <a:rPr lang="en-US" sz="4400" dirty="0" smtClean="0">
                  <a:solidFill>
                    <a:schemeClr val="tx1"/>
                  </a:solidFill>
                </a:rPr>
                <a:t/>
              </a:r>
              <a:br>
                <a:rPr lang="en-US" sz="4400" dirty="0" smtClean="0">
                  <a:solidFill>
                    <a:schemeClr val="tx1"/>
                  </a:solidFill>
                </a:rPr>
              </a:b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411579" y="6407731"/>
            <a:ext cx="283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Transfer Students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3" y="1575785"/>
            <a:ext cx="3763761" cy="290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024" y="4264090"/>
            <a:ext cx="381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98883" y="4547610"/>
            <a:ext cx="3606552" cy="14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all" spc="15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John Fox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Director</a:t>
            </a:r>
          </a:p>
          <a:p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Co-CREATING THE UMBC EXPERIENCE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sz="2400" dirty="0" smtClean="0">
                <a:solidFill>
                  <a:schemeClr val="bg1"/>
                </a:solidFill>
              </a:rPr>
              <a:t>Regardless of where your                                                                                           student lives, we want                                                                                                   them to be:</a:t>
            </a:r>
          </a:p>
          <a:p>
            <a:pPr lvl="1">
              <a:buClrTx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ClrTx/>
            </a:pPr>
            <a:r>
              <a:rPr lang="en-US" sz="2400" dirty="0" smtClean="0">
                <a:solidFill>
                  <a:schemeClr val="bg1"/>
                </a:solidFill>
              </a:rPr>
              <a:t>Safe</a:t>
            </a:r>
          </a:p>
          <a:p>
            <a:pPr lvl="1">
              <a:buClrTx/>
            </a:pPr>
            <a:r>
              <a:rPr lang="en-US" sz="2400" dirty="0" smtClean="0">
                <a:solidFill>
                  <a:schemeClr val="bg1"/>
                </a:solidFill>
              </a:rPr>
              <a:t>Connected</a:t>
            </a:r>
          </a:p>
          <a:p>
            <a:pPr lvl="1">
              <a:buClrTx/>
            </a:pPr>
            <a:r>
              <a:rPr lang="en-US" sz="2400" dirty="0" smtClean="0">
                <a:solidFill>
                  <a:schemeClr val="bg1"/>
                </a:solidFill>
              </a:rPr>
              <a:t>Successful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7" y="2129301"/>
            <a:ext cx="6182227" cy="441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49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Off campus living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Living Off Campus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Apartment listings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Roommates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Bus Routes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Carpooling</a:t>
            </a:r>
          </a:p>
          <a:p>
            <a:pPr marL="2286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7" y="5375047"/>
            <a:ext cx="3331672" cy="13722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57" y="1880117"/>
            <a:ext cx="6145330" cy="438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64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Off campus living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Opportunities for Involvement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Transfer Welcome Day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August 28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Welcome Week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Transfer Student Network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Good Morning Commuter Breakfast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86" y="5278795"/>
            <a:ext cx="3331672" cy="137229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31" y="1931562"/>
            <a:ext cx="6021115" cy="430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556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955675"/>
            <a:ext cx="9144000" cy="46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24614"/>
            <a:ext cx="9144000" cy="433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720014" y="6468157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orientation.umbc.edu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891481" y="317023"/>
            <a:ext cx="8130910" cy="64293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 Light" panose="020F0302020204030204" pitchFamily="34" charset="0"/>
                <a:ea typeface="ＭＳ Ｐゴシック" panose="020B0600070205080204" pitchFamily="34" charset="-128"/>
              </a:rPr>
              <a:t>Residential Life - Living </a:t>
            </a:r>
            <a:r>
              <a:rPr lang="en-US" altLang="en-US" dirty="0" smtClean="0">
                <a:latin typeface="Calibri Light" panose="020F0302020204030204" pitchFamily="34" charset="0"/>
                <a:ea typeface="ＭＳ Ｐゴシック" panose="020B0600070205080204" pitchFamily="34" charset="-128"/>
              </a:rPr>
              <a:t>on Campus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77732" y="3560161"/>
            <a:ext cx="5356762" cy="386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Location, Location, Location</a:t>
            </a:r>
          </a:p>
          <a:p>
            <a:pPr defTabSz="914400">
              <a:lnSpc>
                <a:spcPct val="107000"/>
              </a:lnSpc>
              <a:defRPr/>
            </a:pP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On-campus living enhances opportunities for:</a:t>
            </a:r>
          </a:p>
          <a:p>
            <a:pPr marL="1714500" lvl="3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Leadership</a:t>
            </a:r>
          </a:p>
          <a:p>
            <a:pPr marL="1714500" lvl="3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Campus Employment &amp; Internships</a:t>
            </a:r>
          </a:p>
          <a:p>
            <a:pPr marL="1714500" lvl="3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groups</a:t>
            </a:r>
          </a:p>
          <a:p>
            <a:pPr marL="1714500" lvl="3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engagement</a:t>
            </a:r>
          </a:p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20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24-hour staffing support and services</a:t>
            </a:r>
          </a:p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584" y="1099636"/>
            <a:ext cx="3499900" cy="246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88" y="3902983"/>
            <a:ext cx="3506012" cy="232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091578" y="1248811"/>
            <a:ext cx="5256870" cy="183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07000"/>
              </a:lnSpc>
            </a:pP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 of residential students reported living on campus contributed </a:t>
            </a:r>
          </a:p>
          <a:p>
            <a:pPr algn="ctr" fontAlgn="base">
              <a:lnSpc>
                <a:spcPct val="107000"/>
              </a:lnSpc>
            </a:pP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positively to both their personal </a:t>
            </a:r>
          </a:p>
          <a:p>
            <a:pPr algn="ctr" fontAlgn="base">
              <a:lnSpc>
                <a:spcPct val="107000"/>
              </a:lnSpc>
            </a:pP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and academic performance. </a:t>
            </a:r>
          </a:p>
          <a:p>
            <a:pPr algn="ctr" fontAlgn="base">
              <a:lnSpc>
                <a:spcPct val="107000"/>
              </a:lnSpc>
            </a:pPr>
            <a:r>
              <a:rPr lang="en-US" sz="1000" i="1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 </a:t>
            </a:r>
            <a:r>
              <a:rPr lang="en-US" sz="1000" i="1" dirty="0" err="1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Skyfactor</a:t>
            </a:r>
            <a:r>
              <a:rPr lang="en-US" sz="1000" i="1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Resident Assessment Survey Fall 2015</a:t>
            </a:r>
            <a:endParaRPr lang="en-US" sz="1000" i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" y="27848"/>
            <a:ext cx="1000290" cy="10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955675"/>
            <a:ext cx="9144000" cy="46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24614"/>
            <a:ext cx="9144000" cy="433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720014" y="6468157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orientation.umbc.edu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764061" y="339270"/>
            <a:ext cx="6171717" cy="64293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 Light" panose="020F0302020204030204" pitchFamily="34" charset="0"/>
                <a:ea typeface="ＭＳ Ｐゴシック" panose="020B0600070205080204" pitchFamily="34" charset="-128"/>
              </a:rPr>
              <a:t>Residential Communities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1538" y="2265316"/>
            <a:ext cx="5356762" cy="89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578769" y="1546491"/>
            <a:ext cx="5080000" cy="51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Suite-style rooms with semi-private bathrooms; Apt. Communities for upper-class students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Community Spaces including: reception desks, study lounges, laundry facilities, vending and ice-machines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Individual temperature control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Ethernet &amp; Wireless internet access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Cable Television, with 100+ stations including HBO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Meal plans  </a:t>
            </a:r>
            <a:r>
              <a:rPr lang="en-US" altLang="en-US" sz="1200" dirty="0">
                <a:solidFill>
                  <a:prstClr val="black"/>
                </a:solidFill>
                <a:latin typeface="Calibri Light" panose="020F0302020204030204" pitchFamily="34" charset="0"/>
              </a:rPr>
              <a:t>(required in halls; optional in apartments)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Campus Safety  including:  campus law enforcement, emergency phones, emergency alert system and student escorts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16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16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400" i="1" dirty="0">
                <a:solidFill>
                  <a:prstClr val="black"/>
                </a:solidFill>
                <a:latin typeface="Calibri Light" panose="020F0302020204030204" pitchFamily="34" charset="0"/>
              </a:rPr>
              <a:t>Refer to the website for a list of items to bring                                  (and not bring) to campus</a:t>
            </a:r>
          </a:p>
          <a:p>
            <a:pPr marL="342900" indent="-3429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4" y="1157288"/>
            <a:ext cx="31972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69" y="3845720"/>
            <a:ext cx="37830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764" y="3406932"/>
            <a:ext cx="2682472" cy="506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0370" y="6088519"/>
            <a:ext cx="3387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-128"/>
              </a:rPr>
              <a:t>West Hill Apt. Community – Upper Classmen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" y="27848"/>
            <a:ext cx="1000290" cy="10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955675"/>
            <a:ext cx="9144000" cy="46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24614"/>
            <a:ext cx="9144000" cy="433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720014" y="6468157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orientation.umbc.edu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634155" y="290965"/>
            <a:ext cx="6171717" cy="642938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 Light" panose="020F0302020204030204" pitchFamily="34" charset="0"/>
                <a:ea typeface="ＭＳ Ｐゴシック" panose="020B0600070205080204" pitchFamily="34" charset="-128"/>
              </a:rPr>
              <a:t>Living Learning Communities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1538" y="2265316"/>
            <a:ext cx="5356762" cy="89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671638" y="912852"/>
            <a:ext cx="8494712" cy="596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73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39763" indent="-2730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 Light" panose="020F0302020204030204" pitchFamily="34" charset="0"/>
              </a:rPr>
              <a:t>Living and Learning Communities (LLCs) will:  </a:t>
            </a:r>
          </a:p>
          <a:p>
            <a:pPr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Connect students with one another</a:t>
            </a: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 through shared interest in culture, academics and community service.  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Integrate curricular and co-curricular experiences that </a:t>
            </a:r>
            <a:r>
              <a:rPr lang="en-US" altLang="en-US" sz="1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complement classroom learning</a:t>
            </a: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. 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Foster faculty and resident interaction </a:t>
            </a: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that enhances both intellectual and personal growth of the residents. 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prstClr val="black"/>
                </a:solidFill>
                <a:latin typeface="Calibri Light" panose="020F0302020204030204" pitchFamily="34" charset="0"/>
              </a:rPr>
              <a:t>LLC Choices: 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Center for Women and Information Technology (CWIT)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Honors College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Humanities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Intercultural Living Exchange (ILE)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Shriver (Community Service) 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Visual &amp; Performing Arts  (VPA)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Women Involved in Learning &amp; Leadership  (WILL)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Discovery Scholars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Science, Technology, Engineering, &amp; Mathematics (STEM)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Interdisciplinary Studies (INDS)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66713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7" y="1882"/>
            <a:ext cx="99983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955675"/>
            <a:ext cx="9144000" cy="46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24614"/>
            <a:ext cx="9144000" cy="433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720014" y="6468157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orientation.umbc.edu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634155" y="290965"/>
            <a:ext cx="6171717" cy="642938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 Light" panose="020F0302020204030204" pitchFamily="34" charset="0"/>
                <a:ea typeface="ＭＳ Ｐゴシック" panose="020B0600070205080204" pitchFamily="34" charset="-128"/>
              </a:rPr>
              <a:t>Living Learning Communities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1538" y="2265316"/>
            <a:ext cx="5356762" cy="89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6874" y="1552996"/>
            <a:ext cx="8856662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Apply for Housing </a:t>
            </a:r>
            <a:r>
              <a:rPr lang="en-US" altLang="en-US" sz="28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– 2 Steps to your on-campus experience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Log on to </a:t>
            </a:r>
            <a:r>
              <a:rPr lang="en-US" altLang="en-US" b="1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www.umbc.edu/reslife</a:t>
            </a: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 , click on Apply for Housing Fall 2016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i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(Be sure to read all application procedures on the website)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Step 1: </a:t>
            </a:r>
            <a:r>
              <a:rPr lang="en-US" altLang="en-US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Log In </a:t>
            </a: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to apply for housing		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Step 2:  </a:t>
            </a:r>
            <a:r>
              <a:rPr lang="en-US" altLang="en-US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Accept your housing offer </a:t>
            </a: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  	     Read and accept the terms of the Housing License online and pay deposit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 i="1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marL="28575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1" i="1" dirty="0" smtClean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**New </a:t>
            </a:r>
            <a:r>
              <a:rPr lang="en-US" altLang="en-US" b="1" i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Housing spaces available through renovation for fall 2016 only.  </a:t>
            </a:r>
            <a:r>
              <a:rPr lang="en-US" altLang="en-US" b="1" i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Limited guaranteed housing offers if you apply by July 1</a:t>
            </a:r>
            <a:r>
              <a:rPr lang="en-US" altLang="en-US" b="1" i="1" baseline="300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st</a:t>
            </a:r>
            <a:r>
              <a:rPr lang="en-US" altLang="en-US" b="1" i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!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marL="28575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Physical Room Assignments are provided in early August via UMBC email account.   </a:t>
            </a:r>
          </a:p>
          <a:p>
            <a:pPr marL="28575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marL="28575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For </a:t>
            </a:r>
            <a:r>
              <a:rPr lang="en-US" altLang="en-US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students with disabilities or specific needs</a:t>
            </a: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, please contact the Jackie Wilson, Assistant Director for Assignments (jawilson@umbc.edu)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66FF"/>
              </a:solidFill>
              <a:latin typeface="Calibri Light" panose="020F0302020204030204" pitchFamily="34" charset="0"/>
              <a:ea typeface="ＭＳ Ｐゴシック" panose="020B0600070205080204" pitchFamily="34" charset="-128"/>
              <a:hlinkClick r:id="rId2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66FF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hlinkClick r:id="rId2"/>
              </a:rPr>
              <a:t>Email: jawilson@umbc.edu</a:t>
            </a:r>
            <a:r>
              <a:rPr lang="en-US" altLang="en-US" sz="24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55" y="2577377"/>
            <a:ext cx="1152525" cy="73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" y="27848"/>
            <a:ext cx="1000290" cy="10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7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10274848" cy="150876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Questions &amp; Contact Information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86334" y="2138273"/>
            <a:ext cx="4693576" cy="4598254"/>
            <a:chOff x="249840" y="2060270"/>
            <a:chExt cx="4821702" cy="45982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40" y="4293321"/>
              <a:ext cx="985293" cy="9852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1" y="2060270"/>
              <a:ext cx="825408" cy="8254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46" y="5429799"/>
              <a:ext cx="533400" cy="1228725"/>
            </a:xfrm>
            <a:prstGeom prst="rect">
              <a:avLst/>
            </a:prstGeom>
          </p:spPr>
        </p:pic>
        <p:sp>
          <p:nvSpPr>
            <p:cNvPr id="11" name="TextBox 8"/>
            <p:cNvSpPr txBox="1"/>
            <p:nvPr/>
          </p:nvSpPr>
          <p:spPr>
            <a:xfrm>
              <a:off x="1362755" y="2063060"/>
              <a:ext cx="3015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/>
                  </a:solidFill>
                </a:rPr>
                <a:t>UMBC Reslife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1362755" y="3323073"/>
              <a:ext cx="3708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smtClean="0">
                  <a:solidFill>
                    <a:schemeClr val="bg1"/>
                  </a:solidFill>
                </a:rPr>
                <a:t>www.umbc.edu/reslife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1388183" y="4435414"/>
              <a:ext cx="34840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/>
                  </a:solidFill>
                </a:rPr>
                <a:t>reslife@umbc.edu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1362754" y="5695427"/>
              <a:ext cx="3015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/>
                  </a:solidFill>
                </a:rPr>
                <a:t>410-455-2591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17" y="4367610"/>
            <a:ext cx="985293" cy="985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27" y="2215145"/>
            <a:ext cx="825408" cy="8254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62" y="5504088"/>
            <a:ext cx="533400" cy="1228725"/>
          </a:xfrm>
          <a:prstGeom prst="rect">
            <a:avLst/>
          </a:prstGeom>
        </p:spPr>
      </p:pic>
      <p:sp>
        <p:nvSpPr>
          <p:cNvPr id="19" name="TextBox 8"/>
          <p:cNvSpPr txBox="1"/>
          <p:nvPr/>
        </p:nvSpPr>
        <p:spPr>
          <a:xfrm>
            <a:off x="7751780" y="2134559"/>
            <a:ext cx="444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UMBC Off-Campus Student Services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7839600" y="3448811"/>
            <a:ext cx="343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www.umbc.edu/ocss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7935376" y="4509703"/>
            <a:ext cx="319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ocss@umbc.edu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7935376" y="5769715"/>
            <a:ext cx="3015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410-455-2770</a:t>
            </a:r>
          </a:p>
        </p:txBody>
      </p:sp>
      <p:pic>
        <p:nvPicPr>
          <p:cNvPr id="25" name="Picture 4" descr="http://cdn.mysitemyway.com/etc-mysitemyway/icons/legacy-previews/icons/glossy-black-icons-business/080727-glossy-black-icon-business-computer-laptop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64" y="2863376"/>
            <a:ext cx="1820595" cy="18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cdn.mysitemyway.com/etc-mysitemyway/icons/legacy-previews/icons/glossy-black-icons-business/080727-glossy-black-icon-business-computer-laptop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42" y="2863375"/>
            <a:ext cx="1820595" cy="18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6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3003</TotalTime>
  <Words>407</Words>
  <Application>Microsoft Office PowerPoint</Application>
  <PresentationFormat>Widescreen</PresentationFormat>
  <Paragraphs>117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ＭＳ Ｐゴシック</vt:lpstr>
      <vt:lpstr>Aharoni</vt:lpstr>
      <vt:lpstr>Arial</vt:lpstr>
      <vt:lpstr>Calibri</vt:lpstr>
      <vt:lpstr>Calibri Light</vt:lpstr>
      <vt:lpstr>Corbel</vt:lpstr>
      <vt:lpstr>Kartika</vt:lpstr>
      <vt:lpstr>Symbol</vt:lpstr>
      <vt:lpstr>Times New Roman</vt:lpstr>
      <vt:lpstr>Wingdings</vt:lpstr>
      <vt:lpstr>Banded</vt:lpstr>
      <vt:lpstr>Office Theme</vt:lpstr>
      <vt:lpstr>Living on &amp; Off Campus </vt:lpstr>
      <vt:lpstr>Co-CREATING THE UMBC EXPERIENCE</vt:lpstr>
      <vt:lpstr>Off campus living</vt:lpstr>
      <vt:lpstr>Off campus living</vt:lpstr>
      <vt:lpstr>Residential Life - Living on Campus</vt:lpstr>
      <vt:lpstr>Residential Communities</vt:lpstr>
      <vt:lpstr>Living Learning Communities</vt:lpstr>
      <vt:lpstr>Living Learning Communities</vt:lpstr>
      <vt:lpstr>Questions &amp; 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Life:Creating Connections building Community</dc:title>
  <dc:creator>Jaclyn Gloger</dc:creator>
  <cp:lastModifiedBy>Jackie Wilson</cp:lastModifiedBy>
  <cp:revision>58</cp:revision>
  <dcterms:created xsi:type="dcterms:W3CDTF">2014-04-08T19:40:43Z</dcterms:created>
  <dcterms:modified xsi:type="dcterms:W3CDTF">2016-06-07T16:43:18Z</dcterms:modified>
</cp:coreProperties>
</file>