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5" r:id="rId1"/>
    <p:sldMasterId id="2147483697" r:id="rId2"/>
    <p:sldMasterId id="2147483709" r:id="rId3"/>
  </p:sldMasterIdLst>
  <p:notesMasterIdLst>
    <p:notesMasterId r:id="rId13"/>
  </p:notesMasterIdLst>
  <p:sldIdLst>
    <p:sldId id="256" r:id="rId4"/>
    <p:sldId id="267" r:id="rId5"/>
    <p:sldId id="263" r:id="rId6"/>
    <p:sldId id="264" r:id="rId7"/>
    <p:sldId id="268" r:id="rId8"/>
    <p:sldId id="274" r:id="rId9"/>
    <p:sldId id="270" r:id="rId10"/>
    <p:sldId id="271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7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22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D6334A-F861-42AE-BBE4-4FD9ECFD9AE6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C35EAF-24B8-4AC0-9F67-7C4050F1A9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040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6EE87-EBD5-4F12-A48A-63ACA297AC8F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23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335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2A4AFB99-0EAB-4182-AFF8-E214C82A68F6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230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07CEB-44BC-4A66-B85E-A5895A39B0EE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4E0B5-6F29-4567-A1A9-ECF827F9FE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8043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3F55-9B03-42D1-BE91-167B5BBEDFB2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A3FC0-EE81-4181-A860-A37A54E951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9099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6E68A-697F-40CF-87F4-19A62D206B3C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AFEFE-887C-4CE4-A5E1-AAF533C4F1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39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BBE92-E8D8-422F-A3D9-87468C082E02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03B08-CB63-40D6-B903-BAB9D907AC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804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8BBF8-D030-4781-A61F-0C385CFEBB26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24CAB-8043-4467-9D79-805190CD5B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679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12CC-AC33-4A38-ADE9-B99FF3969D9F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DDF88-EE8C-49C1-8F6B-CBB438A02F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671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4A1BE-06EF-49BA-BD1A-F704ABF300E5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615B-9348-4507-8886-0051533944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8138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22FCB-25C6-4410-80A7-EEE72F265A65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D27DE-301D-4A2F-A3DB-E712771051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4465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104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39BC8-360C-4BEB-9106-7819074DD289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08896-41AA-4CD3-8EE2-8FFBDD4E0D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373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3980C-7304-49DD-8AB4-7DFB40E65B97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0703A-DF40-41B0-8C1F-CEDC2E617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8753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FE339-D838-4643-BE37-66977D1D818E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C1DF-75EC-4B48-AF29-2BE6325D1F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93973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07CEB-44BC-4A66-B85E-A5895A39B0EE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04E0B5-6F29-4567-A1A9-ECF827F9FEC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59272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3A3F55-9B03-42D1-BE91-167B5BBEDFB2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A3FC0-EE81-4181-A860-A37A54E951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8176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6E68A-697F-40CF-87F4-19A62D206B3C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AFEFE-887C-4CE4-A5E1-AAF533C4F1B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583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BBE92-E8D8-422F-A3D9-87468C082E02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A03B08-CB63-40D6-B903-BAB9D907AC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61312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8BBF8-D030-4781-A61F-0C385CFEBB26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124CAB-8043-4467-9D79-805190CD5B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9468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9612CC-AC33-4A38-ADE9-B99FF3969D9F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DDF88-EE8C-49C1-8F6B-CBB438A02F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8467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4A1BE-06EF-49BA-BD1A-F704ABF300E5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615B-9348-4507-8886-0051533944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240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A61015F-7CC6-4D0A-9D87-873EA4C304CC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2350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22FCB-25C6-4410-80A7-EEE72F265A65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4D27DE-301D-4A2F-A3DB-E712771051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36330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39BC8-360C-4BEB-9106-7819074DD289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08896-41AA-4CD3-8EE2-8FFBDD4E0D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3811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3980C-7304-49DD-8AB4-7DFB40E65B97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E0703A-DF40-41B0-8C1F-CEDC2E6171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96386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3FE339-D838-4643-BE37-66977D1D818E}" type="datetime1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0C1DF-75EC-4B48-AF29-2BE6325D1F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65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314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873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36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86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5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smtClean="0"/>
              <a:t>6/10/2016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192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7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0298CD5-6C1E-4009-B41F-6DF62E31D3BE}" type="datetimeFigureOut">
              <a:rPr lang="en-US" smtClean="0"/>
              <a:pPr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9042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326ACA-AA82-4E71-A668-68EB97B235B3}" type="datetime1">
              <a:rPr 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6/10/2016</a:t>
            </a:fld>
            <a:endParaRPr lang="en-US" dirty="0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188A77-4515-40EF-9E2A-7A6E74FEA250}" type="slidenum">
              <a:rPr 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87774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326ACA-AA82-4E71-A668-68EB97B235B3}" type="datetime1">
              <a:rPr 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6/10/2016</a:t>
            </a:fld>
            <a:endParaRPr lang="en-US" dirty="0">
              <a:ea typeface="ＭＳ Ｐゴシック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2188A77-4515-40EF-9E2A-7A6E74FEA250}" type="slidenum">
              <a:rPr lang="en-US">
                <a:ea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1700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mailto:jawilson@umbc.edu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1975311"/>
          </a:xfrm>
          <a:solidFill>
            <a:srgbClr val="FFB728"/>
          </a:solidFill>
        </p:spPr>
        <p:txBody>
          <a:bodyPr anchor="b">
            <a:normAutofit/>
          </a:bodyPr>
          <a:lstStyle/>
          <a:p>
            <a:r>
              <a:rPr lang="en-US" sz="6700" b="1" dirty="0" smtClean="0">
                <a:solidFill>
                  <a:schemeClr val="tx1"/>
                </a:solidFill>
              </a:rPr>
              <a:t>Living on &amp; Off Campus</a:t>
            </a:r>
            <a:r>
              <a:rPr lang="en-US" sz="4400" dirty="0" smtClean="0">
                <a:solidFill>
                  <a:schemeClr val="bg1"/>
                </a:solidFill>
              </a:rPr>
              <a:t/>
            </a:r>
            <a:br>
              <a:rPr lang="en-US" sz="4400" dirty="0" smtClean="0">
                <a:solidFill>
                  <a:schemeClr val="bg1"/>
                </a:solidFill>
              </a:rPr>
            </a:br>
            <a:endParaRPr lang="en-US" sz="4400" dirty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934200" y="2238887"/>
            <a:ext cx="3849150" cy="3804867"/>
            <a:chOff x="6934200" y="2238887"/>
            <a:chExt cx="3849150" cy="380486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200" y="2238887"/>
              <a:ext cx="3849150" cy="1585443"/>
            </a:xfrm>
            <a:prstGeom prst="rect">
              <a:avLst/>
            </a:prstGeom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7055499" y="4547610"/>
              <a:ext cx="3606552" cy="149614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85000" lnSpcReduction="20000"/>
            </a:bodyPr>
            <a:lstStyle>
              <a:lvl1pPr algn="ctr" defTabSz="914400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6000" kern="1200" cap="all" spc="150" baseline="0">
                  <a:solidFill>
                    <a:schemeClr val="bg2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dirty="0" smtClean="0">
                  <a:solidFill>
                    <a:schemeClr val="tx1"/>
                  </a:solidFill>
                  <a:latin typeface="Aharoni" panose="02010803020104030203" pitchFamily="2" charset="-79"/>
                  <a:cs typeface="Aharoni" panose="02010803020104030203" pitchFamily="2" charset="-79"/>
                </a:rPr>
                <a:t>Dan Barnhart Director</a:t>
              </a:r>
            </a:p>
            <a:p>
              <a:r>
                <a:rPr lang="en-US" sz="4400" dirty="0" smtClean="0">
                  <a:solidFill>
                    <a:schemeClr val="tx1"/>
                  </a:solidFill>
                </a:rPr>
                <a:t/>
              </a:r>
              <a:br>
                <a:rPr lang="en-US" sz="4400" dirty="0" smtClean="0">
                  <a:solidFill>
                    <a:schemeClr val="tx1"/>
                  </a:solidFill>
                </a:rPr>
              </a:br>
              <a:endParaRPr lang="en-US" sz="4400" dirty="0">
                <a:solidFill>
                  <a:schemeClr val="tx1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411579" y="6407731"/>
            <a:ext cx="28324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Transfer Students</a:t>
            </a:r>
            <a:endParaRPr lang="en-US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83" y="1575785"/>
            <a:ext cx="3763761" cy="29083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74024" y="4264090"/>
            <a:ext cx="3816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098883" y="4547610"/>
            <a:ext cx="3606552" cy="14961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6000" kern="1200" cap="all" spc="150" baseline="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John Fox</a:t>
            </a:r>
          </a:p>
          <a:p>
            <a:r>
              <a:rPr lang="en-US" sz="3600" dirty="0" smtClean="0">
                <a:solidFill>
                  <a:schemeClr val="tx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Director</a:t>
            </a:r>
          </a:p>
          <a:p>
            <a:r>
              <a:rPr lang="en-US" sz="4400" dirty="0" smtClean="0">
                <a:solidFill>
                  <a:schemeClr val="tx1"/>
                </a:solidFill>
              </a:rPr>
              <a:t/>
            </a:r>
            <a:br>
              <a:rPr lang="en-US" sz="4400" dirty="0" smtClean="0">
                <a:solidFill>
                  <a:schemeClr val="tx1"/>
                </a:solidFill>
              </a:rPr>
            </a:b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42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Co-CREATING THE UMBC EXPERIENCE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ClrTx/>
            </a:pPr>
            <a:r>
              <a:rPr lang="en-US" sz="2400" dirty="0" smtClean="0">
                <a:solidFill>
                  <a:schemeClr val="bg1"/>
                </a:solidFill>
              </a:rPr>
              <a:t>Regardless of where your                                                                                           student lives, we want                                                                                                   them to be:</a:t>
            </a:r>
          </a:p>
          <a:p>
            <a:pPr lvl="1">
              <a:buClrTx/>
            </a:pPr>
            <a:endParaRPr lang="en-US" sz="2400" dirty="0" smtClean="0">
              <a:solidFill>
                <a:schemeClr val="bg1"/>
              </a:solidFill>
            </a:endParaRPr>
          </a:p>
          <a:p>
            <a:pPr lvl="1">
              <a:buClrTx/>
            </a:pPr>
            <a:r>
              <a:rPr lang="en-US" sz="2400" dirty="0" smtClean="0">
                <a:solidFill>
                  <a:schemeClr val="bg1"/>
                </a:solidFill>
              </a:rPr>
              <a:t>Safe</a:t>
            </a:r>
          </a:p>
          <a:p>
            <a:pPr lvl="1">
              <a:buClrTx/>
            </a:pPr>
            <a:r>
              <a:rPr lang="en-US" sz="2400" dirty="0" smtClean="0">
                <a:solidFill>
                  <a:schemeClr val="bg1"/>
                </a:solidFill>
              </a:rPr>
              <a:t>Connected</a:t>
            </a:r>
          </a:p>
          <a:p>
            <a:pPr lvl="1">
              <a:buClrTx/>
            </a:pPr>
            <a:r>
              <a:rPr lang="en-US" sz="2400" dirty="0" smtClean="0">
                <a:solidFill>
                  <a:schemeClr val="bg1"/>
                </a:solidFill>
              </a:rPr>
              <a:t>Successful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317" y="2129301"/>
            <a:ext cx="6182227" cy="441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492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Off campus living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Living Off Campus</a:t>
            </a:r>
            <a:r>
              <a:rPr lang="en-US" dirty="0" smtClean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Apartment listings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Roommates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Bus Routes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Carpooling</a:t>
            </a:r>
          </a:p>
          <a:p>
            <a:pPr marL="228600" lvl="1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97" y="5375047"/>
            <a:ext cx="3331672" cy="1372297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4957" y="1880117"/>
            <a:ext cx="6145330" cy="438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8644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Off campus living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Opportunities for Involvement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Transfer Welcome Day</a:t>
            </a:r>
          </a:p>
          <a:p>
            <a:pPr lvl="2"/>
            <a:r>
              <a:rPr lang="en-US" dirty="0" smtClean="0">
                <a:solidFill>
                  <a:schemeClr val="bg1"/>
                </a:solidFill>
              </a:rPr>
              <a:t>August 28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Welcome Week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Transfer Student Network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Good Morning Commuter Breakfast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86" y="5278795"/>
            <a:ext cx="3331672" cy="137229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331" y="1931562"/>
            <a:ext cx="6021115" cy="430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45560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955675"/>
            <a:ext cx="9144000" cy="460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424614"/>
            <a:ext cx="9144000" cy="4333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7720014" y="6468157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orientation.umbc.edu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2891481" y="317023"/>
            <a:ext cx="8130910" cy="642938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libri Light" panose="020F0302020204030204" pitchFamily="34" charset="0"/>
                <a:ea typeface="ＭＳ Ｐゴシック" panose="020B0600070205080204" pitchFamily="34" charset="-128"/>
              </a:rPr>
              <a:t>Residential Life - Living on Campus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777732" y="3560161"/>
            <a:ext cx="5356762" cy="3860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Location, Location, Location</a:t>
            </a:r>
          </a:p>
          <a:p>
            <a:pPr defTabSz="914400">
              <a:lnSpc>
                <a:spcPct val="107000"/>
              </a:lnSpc>
              <a:defRPr/>
            </a:pPr>
            <a:endParaRPr lang="en-US" sz="2000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On-campus living enhances opportunities for:</a:t>
            </a:r>
          </a:p>
          <a:p>
            <a:pPr marL="1714500" lvl="3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Leadership</a:t>
            </a:r>
          </a:p>
          <a:p>
            <a:pPr marL="1714500" lvl="3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Campus Employment &amp; Internships</a:t>
            </a:r>
          </a:p>
          <a:p>
            <a:pPr marL="1714500" lvl="3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 groups</a:t>
            </a:r>
          </a:p>
          <a:p>
            <a:pPr marL="1714500" lvl="3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16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Student engagement</a:t>
            </a:r>
          </a:p>
          <a:p>
            <a:pPr marL="342900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20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r>
              <a:rPr lang="en-US" sz="20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24-hour staffing support and services</a:t>
            </a:r>
          </a:p>
          <a:p>
            <a:pPr marL="342900" indent="-342900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914400">
              <a:lnSpc>
                <a:spcPct val="107000"/>
              </a:lnSpc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endParaRPr lang="en-US" dirty="0">
              <a:solidFill>
                <a:prstClr val="black"/>
              </a:solidFill>
              <a:latin typeface="Calibri Light" panose="020F0302020204030204"/>
              <a:ea typeface="ＭＳ Ｐゴシック" charset="-128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584" y="1099636"/>
            <a:ext cx="3499900" cy="2461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2288" y="3902983"/>
            <a:ext cx="3506012" cy="2328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5091578" y="1248811"/>
            <a:ext cx="5256870" cy="1837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107000"/>
              </a:lnSpc>
            </a:pP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75% of residential students reported living on campus contributed </a:t>
            </a:r>
          </a:p>
          <a:p>
            <a:pPr algn="ctr" fontAlgn="base">
              <a:lnSpc>
                <a:spcPct val="107000"/>
              </a:lnSpc>
            </a:pP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positively to both their personal </a:t>
            </a:r>
          </a:p>
          <a:p>
            <a:pPr algn="ctr" fontAlgn="base">
              <a:lnSpc>
                <a:spcPct val="107000"/>
              </a:lnSpc>
            </a:pPr>
            <a:r>
              <a:rPr lang="en-US" sz="2400" dirty="0">
                <a:solidFill>
                  <a:srgbClr val="FF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growth and academic performance. </a:t>
            </a:r>
          </a:p>
          <a:p>
            <a:pPr algn="ctr" fontAlgn="base">
              <a:lnSpc>
                <a:spcPct val="107000"/>
              </a:lnSpc>
            </a:pPr>
            <a:r>
              <a:rPr lang="en-US" sz="1000" i="1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Source:  </a:t>
            </a:r>
            <a:r>
              <a:rPr lang="en-US" sz="1000" i="1" dirty="0" err="1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Skyfactor</a:t>
            </a:r>
            <a:r>
              <a:rPr lang="en-US" sz="1000" i="1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Resident Assessment Survey Fall 2015</a:t>
            </a:r>
            <a:endParaRPr lang="en-US" sz="1000" i="1" dirty="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8" y="27848"/>
            <a:ext cx="1000290" cy="100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03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955675"/>
            <a:ext cx="9144000" cy="460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424614"/>
            <a:ext cx="9144000" cy="4333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7720014" y="6468157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orientation.umbc.edu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764061" y="339270"/>
            <a:ext cx="6171717" cy="642938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Calibri Light" panose="020F0302020204030204" pitchFamily="34" charset="0"/>
                <a:ea typeface="ＭＳ Ｐゴシック" panose="020B0600070205080204" pitchFamily="34" charset="-128"/>
              </a:rPr>
              <a:t>Residential Communities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71538" y="2265316"/>
            <a:ext cx="5356762" cy="89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endParaRPr lang="en-US" dirty="0">
              <a:solidFill>
                <a:prstClr val="black"/>
              </a:solidFill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1578769" y="1546491"/>
            <a:ext cx="5416153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Suite-style rooms with semi-private bathrooms; Apt. Communities for upper-class students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Campus Safety including:  campus police, emergency phones, emergency alert system and student escorts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Community Spaces including: reception desks, study lounges, laundry facilities, vending and ice-machines</a:t>
            </a: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Healthy &amp; nutritious food options through meal plans</a:t>
            </a: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Individual temperature control</a:t>
            </a: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Ethernet &amp; Wireless internet access</a:t>
            </a: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Cable Television, with 100+ stations including HBO</a:t>
            </a:r>
          </a:p>
          <a:p>
            <a:pPr marL="342900" indent="-3429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endParaRPr lang="en-US" altLang="en-US" sz="1600" i="1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42900" indent="-3429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923" y="1173764"/>
            <a:ext cx="3197225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2298" y="3627405"/>
            <a:ext cx="2682472" cy="5060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16998" y="5752341"/>
            <a:ext cx="2781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200" i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charset="-128"/>
              </a:rPr>
              <a:t>Refer to the Residential Life website for a list of items to bring/not bring to campus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  <a:latin typeface="Arial" charset="0"/>
              <a:ea typeface="ＭＳ Ｐゴシック" charset="-128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157" y="1882"/>
            <a:ext cx="999831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98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955675"/>
            <a:ext cx="9144000" cy="460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424614"/>
            <a:ext cx="9144000" cy="4333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7720014" y="6468157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orientation.umbc.edu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634155" y="290965"/>
            <a:ext cx="6171717" cy="642938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Calibri Light" panose="020F0302020204030204" pitchFamily="34" charset="0"/>
                <a:ea typeface="ＭＳ Ｐゴシック" panose="020B0600070205080204" pitchFamily="34" charset="-128"/>
              </a:rPr>
              <a:t>Living Learning Communities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71538" y="2265316"/>
            <a:ext cx="5356762" cy="89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endParaRPr lang="en-US" dirty="0">
              <a:solidFill>
                <a:prstClr val="black"/>
              </a:solidFill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1671638" y="912852"/>
            <a:ext cx="8494712" cy="596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-2730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639763" indent="-2730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400" b="1" dirty="0">
                <a:solidFill>
                  <a:prstClr val="black"/>
                </a:solidFill>
                <a:latin typeface="Calibri Light" panose="020F0302020204030204" pitchFamily="34" charset="0"/>
              </a:rPr>
              <a:t>Living and Learning Communities (LLCs) will:  </a:t>
            </a:r>
          </a:p>
          <a:p>
            <a:pPr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0000"/>
                </a:solidFill>
                <a:latin typeface="Calibri Light" panose="020F0302020204030204" pitchFamily="34" charset="0"/>
              </a:rPr>
              <a:t>Connect students with one another</a:t>
            </a: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 through shared interest in culture, academics and community service.  </a:t>
            </a: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Integrate curricular and co-curricular experiences that </a:t>
            </a:r>
            <a:r>
              <a:rPr lang="en-US" altLang="en-US" sz="1800" b="1" dirty="0">
                <a:solidFill>
                  <a:srgbClr val="FF0000"/>
                </a:solidFill>
                <a:latin typeface="Calibri Light" panose="020F0302020204030204" pitchFamily="34" charset="0"/>
              </a:rPr>
              <a:t>complement classroom learning</a:t>
            </a: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. </a:t>
            </a: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285750" indent="-28575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FF0000"/>
                </a:solidFill>
                <a:latin typeface="Calibri Light" panose="020F0302020204030204" pitchFamily="34" charset="0"/>
              </a:rPr>
              <a:t>Foster faculty and resident interaction </a:t>
            </a:r>
            <a:r>
              <a:rPr lang="en-US" altLang="en-US" sz="1800" dirty="0">
                <a:solidFill>
                  <a:prstClr val="black"/>
                </a:solidFill>
                <a:latin typeface="Calibri Light" panose="020F0302020204030204" pitchFamily="34" charset="0"/>
              </a:rPr>
              <a:t>that enhances both intellectual and personal growth of the residents.  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b="1" u="sng" dirty="0">
                <a:solidFill>
                  <a:prstClr val="black"/>
                </a:solidFill>
                <a:latin typeface="Calibri Light" panose="020F0302020204030204" pitchFamily="34" charset="0"/>
              </a:rPr>
              <a:t>LLC Choices: 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Center for Women and Information Technology (CWIT)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Honors College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Humanities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Intercultural Living Exchange (ILE)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Shriver (Community Service) 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Visual &amp; Performing Arts  (VPA)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Women Involved in Learning &amp; Leadership  (WILL)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Discovery Scholars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Science, Technology, Engineering, &amp; Mathematics (STEM)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1600" dirty="0">
                <a:solidFill>
                  <a:prstClr val="black"/>
                </a:solidFill>
                <a:latin typeface="Calibri Light" panose="020F0302020204030204" pitchFamily="34" charset="0"/>
              </a:rPr>
              <a:t>Interdisciplinary Studies (INDS)</a:t>
            </a:r>
          </a:p>
          <a:p>
            <a:pPr lvl="1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  <a:p>
            <a:pPr marL="366713" lvl="1" indent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en-US" sz="1800" dirty="0">
              <a:solidFill>
                <a:prstClr val="black"/>
              </a:solidFill>
              <a:latin typeface="Calibri Light" panose="020F03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57" y="1882"/>
            <a:ext cx="999831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006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4000" y="955675"/>
            <a:ext cx="9144000" cy="4603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6424614"/>
            <a:ext cx="9144000" cy="433387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54" name="TextBox 6"/>
          <p:cNvSpPr txBox="1">
            <a:spLocks noChangeArrowheads="1"/>
          </p:cNvSpPr>
          <p:nvPr/>
        </p:nvSpPr>
        <p:spPr bwMode="auto">
          <a:xfrm>
            <a:off x="7720014" y="6468157"/>
            <a:ext cx="280828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ＭＳ Ｐゴシック" charset="-128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b="1" dirty="0">
                <a:solidFill>
                  <a:prstClr val="black"/>
                </a:solidFill>
                <a:latin typeface="Kartika" panose="02020503030404060203" pitchFamily="18" charset="0"/>
                <a:cs typeface="Kartika" panose="02020503030404060203" pitchFamily="18" charset="0"/>
              </a:rPr>
              <a:t>orientation.umbc.edu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634155" y="290965"/>
            <a:ext cx="6171717" cy="642938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latin typeface="Calibri Light" panose="020F0302020204030204" pitchFamily="34" charset="0"/>
                <a:ea typeface="ＭＳ Ｐゴシック" panose="020B0600070205080204" pitchFamily="34" charset="-128"/>
              </a:rPr>
              <a:t>Living Learning Communities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71538" y="2265316"/>
            <a:ext cx="5356762" cy="896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ctr" defTabSz="914400">
              <a:lnSpc>
                <a:spcPct val="107000"/>
              </a:lnSpc>
              <a:buFont typeface="Symbol" panose="05050102010706020507" pitchFamily="18" charset="2"/>
              <a:buChar char=""/>
              <a:defRPr/>
            </a:pPr>
            <a:endParaRPr lang="en-US" sz="1600" dirty="0">
              <a:solidFill>
                <a:prstClr val="black"/>
              </a:solidFill>
              <a:latin typeface="Calibri Light" panose="020F03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endParaRPr lang="en-US" dirty="0">
              <a:solidFill>
                <a:prstClr val="black"/>
              </a:solidFill>
              <a:latin typeface="Calibri Light" panose="020F0302020204030204"/>
              <a:ea typeface="ＭＳ Ｐゴシック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6874" y="1552996"/>
            <a:ext cx="8856662" cy="49675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b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Apply for Housing </a:t>
            </a:r>
            <a:r>
              <a:rPr lang="en-US" altLang="en-US" sz="28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– 2 Steps to your on-campus experience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Log on to </a:t>
            </a:r>
            <a:r>
              <a:rPr lang="en-US" altLang="en-US" b="1" dirty="0">
                <a:solidFill>
                  <a:srgbClr val="FF000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www.umbc.edu/reslife</a:t>
            </a: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 , click on Apply for Housing Fall 2016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400" i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(Be sure to read all application procedures on the website)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Step 1: </a:t>
            </a:r>
            <a:r>
              <a:rPr lang="en-US" altLang="en-US" dirty="0">
                <a:solidFill>
                  <a:srgbClr val="FF000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Log In </a:t>
            </a: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to apply for housing		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Step 2:  </a:t>
            </a:r>
            <a:r>
              <a:rPr lang="en-US" altLang="en-US" dirty="0">
                <a:solidFill>
                  <a:srgbClr val="FF0000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Accept your housing offer </a:t>
            </a: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  	     Read and accept the terms of the Housing License online and pay deposit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b="1" i="1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marL="28575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b="1" i="1" dirty="0" smtClean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**New </a:t>
            </a:r>
            <a:r>
              <a:rPr lang="en-US" altLang="en-US" b="1" i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Housing spaces available through renovation for fall 2016 only.  Limited guaranteed housing offers if you apply by July 1</a:t>
            </a:r>
            <a:r>
              <a:rPr lang="en-US" altLang="en-US" b="1" i="1" baseline="300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st</a:t>
            </a:r>
            <a:r>
              <a:rPr lang="en-US" altLang="en-US" b="1" i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!</a:t>
            </a:r>
          </a:p>
          <a:p>
            <a:pPr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marL="28575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Physical Room Assignments are provided in early August via UMBC email account.   </a:t>
            </a:r>
          </a:p>
          <a:p>
            <a:pPr marL="28575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endParaRPr lang="en-US" altLang="en-US" dirty="0">
              <a:solidFill>
                <a:prstClr val="black"/>
              </a:solidFill>
              <a:latin typeface="Calibri Light" panose="020F0302020204030204" pitchFamily="34" charset="0"/>
              <a:ea typeface="ＭＳ Ｐゴシック" panose="020B0600070205080204" pitchFamily="34" charset="-128"/>
            </a:endParaRPr>
          </a:p>
          <a:p>
            <a:pPr marL="285750" indent="-28575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For </a:t>
            </a:r>
            <a:r>
              <a:rPr lang="en-US" altLang="en-US" b="1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students with disabilities or specific needs</a:t>
            </a:r>
            <a:r>
              <a:rPr lang="en-US" altLang="en-US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, please contact the Jackie Wilson, Assistant Director for Assignments (jawilson@umbc.edu)</a:t>
            </a: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 dirty="0">
              <a:solidFill>
                <a:srgbClr val="0066FF"/>
              </a:solidFill>
              <a:latin typeface="Calibri Light" panose="020F0302020204030204" pitchFamily="34" charset="0"/>
              <a:ea typeface="ＭＳ Ｐゴシック" panose="020B0600070205080204" pitchFamily="34" charset="-128"/>
              <a:hlinkClick r:id="rId2"/>
            </a:endParaRPr>
          </a:p>
          <a:p>
            <a:pPr algn="ctr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400" dirty="0">
                <a:solidFill>
                  <a:srgbClr val="0066FF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  <a:hlinkClick r:id="rId2"/>
              </a:rPr>
              <a:t>Email: jawilson@umbc.edu</a:t>
            </a:r>
            <a:r>
              <a:rPr lang="en-US" altLang="en-US" sz="2400" dirty="0">
                <a:solidFill>
                  <a:prstClr val="black"/>
                </a:solidFill>
                <a:latin typeface="Calibri Light" panose="020F0302020204030204" pitchFamily="34" charset="0"/>
                <a:ea typeface="ＭＳ Ｐゴシック" panose="020B0600070205080204" pitchFamily="34" charset="-128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155" y="2577377"/>
            <a:ext cx="1152525" cy="7334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88" y="27848"/>
            <a:ext cx="1000290" cy="1000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170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10274848" cy="1508760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Questions &amp; Contact Information</a:t>
            </a:r>
            <a:endParaRPr lang="en-US" sz="4400" b="1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186334" y="2138273"/>
            <a:ext cx="4693576" cy="4598254"/>
            <a:chOff x="249840" y="2060270"/>
            <a:chExt cx="4821702" cy="459825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840" y="4293321"/>
              <a:ext cx="985293" cy="985293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511" y="2060270"/>
              <a:ext cx="825408" cy="82540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3846" y="5429799"/>
              <a:ext cx="533400" cy="1228725"/>
            </a:xfrm>
            <a:prstGeom prst="rect">
              <a:avLst/>
            </a:prstGeom>
          </p:spPr>
        </p:pic>
        <p:sp>
          <p:nvSpPr>
            <p:cNvPr id="11" name="TextBox 8"/>
            <p:cNvSpPr txBox="1"/>
            <p:nvPr/>
          </p:nvSpPr>
          <p:spPr>
            <a:xfrm>
              <a:off x="1362755" y="2063060"/>
              <a:ext cx="3015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solidFill>
                    <a:schemeClr val="bg1"/>
                  </a:solidFill>
                </a:rPr>
                <a:t>UMBC Reslife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2" name="TextBox 10"/>
            <p:cNvSpPr txBox="1"/>
            <p:nvPr/>
          </p:nvSpPr>
          <p:spPr>
            <a:xfrm>
              <a:off x="1362755" y="3323073"/>
              <a:ext cx="37087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 smtClean="0">
                  <a:solidFill>
                    <a:schemeClr val="bg1"/>
                  </a:solidFill>
                </a:rPr>
                <a:t>www.umbc.edu/reslife</a:t>
              </a:r>
              <a:endParaRPr lang="en-US" sz="2800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1"/>
            <p:cNvSpPr txBox="1"/>
            <p:nvPr/>
          </p:nvSpPr>
          <p:spPr>
            <a:xfrm>
              <a:off x="1388183" y="4435414"/>
              <a:ext cx="34840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solidFill>
                    <a:schemeClr val="bg1"/>
                  </a:solidFill>
                </a:rPr>
                <a:t>reslife@umbc.edu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2"/>
            <p:cNvSpPr txBox="1"/>
            <p:nvPr/>
          </p:nvSpPr>
          <p:spPr>
            <a:xfrm>
              <a:off x="1362754" y="5695427"/>
              <a:ext cx="301534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dirty="0" smtClean="0">
                  <a:solidFill>
                    <a:schemeClr val="bg1"/>
                  </a:solidFill>
                </a:rPr>
                <a:t>410-455-2591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17" y="4367610"/>
            <a:ext cx="985293" cy="9852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427" y="2215145"/>
            <a:ext cx="825408" cy="82540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5662" y="5504088"/>
            <a:ext cx="533400" cy="1228725"/>
          </a:xfrm>
          <a:prstGeom prst="rect">
            <a:avLst/>
          </a:prstGeom>
        </p:spPr>
      </p:pic>
      <p:sp>
        <p:nvSpPr>
          <p:cNvPr id="19" name="TextBox 8"/>
          <p:cNvSpPr txBox="1"/>
          <p:nvPr/>
        </p:nvSpPr>
        <p:spPr>
          <a:xfrm>
            <a:off x="7751780" y="2134559"/>
            <a:ext cx="4440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</a:rPr>
              <a:t>UMBC Off-Campus Student Services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0" name="TextBox 10"/>
          <p:cNvSpPr txBox="1"/>
          <p:nvPr/>
        </p:nvSpPr>
        <p:spPr>
          <a:xfrm>
            <a:off x="7839600" y="3448811"/>
            <a:ext cx="343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>
                <a:solidFill>
                  <a:schemeClr val="bg1"/>
                </a:solidFill>
              </a:rPr>
              <a:t>www.umbc.edu/ocss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1" name="TextBox 11"/>
          <p:cNvSpPr txBox="1"/>
          <p:nvPr/>
        </p:nvSpPr>
        <p:spPr>
          <a:xfrm>
            <a:off x="7935376" y="4509703"/>
            <a:ext cx="31907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</a:rPr>
              <a:t>ocss@umbc.edu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2" name="TextBox 12"/>
          <p:cNvSpPr txBox="1"/>
          <p:nvPr/>
        </p:nvSpPr>
        <p:spPr>
          <a:xfrm>
            <a:off x="7935376" y="5769715"/>
            <a:ext cx="3015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chemeClr val="bg1"/>
                </a:solidFill>
              </a:rPr>
              <a:t>410-455-2770</a:t>
            </a:r>
          </a:p>
        </p:txBody>
      </p:sp>
      <p:pic>
        <p:nvPicPr>
          <p:cNvPr id="25" name="Picture 4" descr="http://cdn.mysitemyway.com/etc-mysitemyway/icons/legacy-previews/icons/glossy-black-icons-business/080727-glossy-black-icon-business-computer-laptop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064" y="2863376"/>
            <a:ext cx="1820595" cy="18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cdn.mysitemyway.com/etc-mysitemyway/icons/legacy-previews/icons/glossy-black-icons-business/080727-glossy-black-icon-business-computer-laptop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642" y="2863375"/>
            <a:ext cx="1820595" cy="1820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608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Banded</Template>
  <TotalTime>3004</TotalTime>
  <Words>393</Words>
  <Application>Microsoft Office PowerPoint</Application>
  <PresentationFormat>Widescreen</PresentationFormat>
  <Paragraphs>116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22" baseType="lpstr">
      <vt:lpstr>ＭＳ Ｐゴシック</vt:lpstr>
      <vt:lpstr>Aharoni</vt:lpstr>
      <vt:lpstr>Arial</vt:lpstr>
      <vt:lpstr>Calibri</vt:lpstr>
      <vt:lpstr>Calibri Light</vt:lpstr>
      <vt:lpstr>Corbel</vt:lpstr>
      <vt:lpstr>Kartika</vt:lpstr>
      <vt:lpstr>Symbol</vt:lpstr>
      <vt:lpstr>Times New Roman</vt:lpstr>
      <vt:lpstr>Wingdings</vt:lpstr>
      <vt:lpstr>Banded</vt:lpstr>
      <vt:lpstr>Office Theme</vt:lpstr>
      <vt:lpstr>1_Office Theme</vt:lpstr>
      <vt:lpstr>Living on &amp; Off Campus </vt:lpstr>
      <vt:lpstr>Co-CREATING THE UMBC EXPERIENCE</vt:lpstr>
      <vt:lpstr>Off campus living</vt:lpstr>
      <vt:lpstr>Off campus living</vt:lpstr>
      <vt:lpstr>Residential Life - Living on Campus</vt:lpstr>
      <vt:lpstr>Residential Communities</vt:lpstr>
      <vt:lpstr>Living Learning Communities</vt:lpstr>
      <vt:lpstr>Living Learning Communities</vt:lpstr>
      <vt:lpstr>Questions &amp; Contact Information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Residential Life:Creating Connections building Community</dc:title>
  <dc:creator>Jaclyn Gloger</dc:creator>
  <cp:lastModifiedBy>Jessica Williams</cp:lastModifiedBy>
  <cp:revision>59</cp:revision>
  <dcterms:created xsi:type="dcterms:W3CDTF">2014-04-08T19:40:43Z</dcterms:created>
  <dcterms:modified xsi:type="dcterms:W3CDTF">2016-06-10T14:48:43Z</dcterms:modified>
</cp:coreProperties>
</file>